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422" r:id="rId2"/>
    <p:sldId id="421" r:id="rId3"/>
    <p:sldId id="387" r:id="rId4"/>
    <p:sldId id="407" r:id="rId5"/>
    <p:sldId id="401" r:id="rId6"/>
    <p:sldId id="414" r:id="rId7"/>
    <p:sldId id="408" r:id="rId8"/>
    <p:sldId id="415" r:id="rId9"/>
    <p:sldId id="409" r:id="rId10"/>
    <p:sldId id="416" r:id="rId11"/>
    <p:sldId id="410" r:id="rId12"/>
    <p:sldId id="417" r:id="rId13"/>
    <p:sldId id="411" r:id="rId14"/>
    <p:sldId id="418" r:id="rId15"/>
    <p:sldId id="405" r:id="rId16"/>
    <p:sldId id="406" r:id="rId17"/>
    <p:sldId id="412" r:id="rId18"/>
    <p:sldId id="419" r:id="rId19"/>
    <p:sldId id="420" r:id="rId20"/>
    <p:sldId id="413" r:id="rId21"/>
    <p:sldId id="403" r:id="rId22"/>
    <p:sldId id="402" r:id="rId23"/>
    <p:sldId id="423" r:id="rId24"/>
  </p:sldIdLst>
  <p:sldSz cx="9144000" cy="6858000" type="screen4x3"/>
  <p:notesSz cx="6735763" cy="9869488"/>
  <p:embeddedFontLst>
    <p:embeddedFont>
      <p:font typeface="Calibri" panose="020F0502020204030204" pitchFamily="34" charset="0"/>
      <p:regular r:id="rId27"/>
      <p:bold r:id="rId28"/>
      <p:italic r:id="rId29"/>
      <p:boldItalic r:id="rId30"/>
    </p:embeddedFont>
    <p:embeddedFont>
      <p:font typeface="Leelawadee" panose="020B0502040204020203" pitchFamily="34" charset="-34"/>
      <p:regular r:id="rId31"/>
      <p:bold r:id="rId32"/>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8" autoAdjust="0"/>
    <p:restoredTop sz="97540" autoAdjust="0"/>
  </p:normalViewPr>
  <p:slideViewPr>
    <p:cSldViewPr>
      <p:cViewPr varScale="1">
        <p:scale>
          <a:sx n="109" d="100"/>
          <a:sy n="10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7554"/>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2"/>
            <a:ext cx="2918831" cy="493474"/>
          </a:xfrm>
          <a:prstGeom prst="rect">
            <a:avLst/>
          </a:prstGeom>
        </p:spPr>
        <p:txBody>
          <a:bodyPr vert="horz" lIns="91449" tIns="45725" rIns="91449" bIns="45725" rtlCol="0"/>
          <a:lstStyle>
            <a:lvl1pPr algn="l">
              <a:defRPr sz="1200"/>
            </a:lvl1pPr>
          </a:lstStyle>
          <a:p>
            <a:endParaRPr lang="it-IT"/>
          </a:p>
        </p:txBody>
      </p:sp>
      <p:sp>
        <p:nvSpPr>
          <p:cNvPr id="3" name="Segnaposto data 2"/>
          <p:cNvSpPr>
            <a:spLocks noGrp="1"/>
          </p:cNvSpPr>
          <p:nvPr>
            <p:ph type="dt" sz="quarter" idx="1"/>
          </p:nvPr>
        </p:nvSpPr>
        <p:spPr>
          <a:xfrm>
            <a:off x="3815376" y="2"/>
            <a:ext cx="2918831" cy="493474"/>
          </a:xfrm>
          <a:prstGeom prst="rect">
            <a:avLst/>
          </a:prstGeom>
        </p:spPr>
        <p:txBody>
          <a:bodyPr vert="horz" lIns="91449" tIns="45725" rIns="91449" bIns="45725" rtlCol="0"/>
          <a:lstStyle>
            <a:lvl1pPr algn="r">
              <a:defRPr sz="1200"/>
            </a:lvl1pPr>
          </a:lstStyle>
          <a:p>
            <a:endParaRPr lang="it-IT"/>
          </a:p>
        </p:txBody>
      </p:sp>
      <p:sp>
        <p:nvSpPr>
          <p:cNvPr id="4" name="Segnaposto piè di pagina 3"/>
          <p:cNvSpPr>
            <a:spLocks noGrp="1"/>
          </p:cNvSpPr>
          <p:nvPr>
            <p:ph type="ftr" sz="quarter" idx="2"/>
          </p:nvPr>
        </p:nvSpPr>
        <p:spPr>
          <a:xfrm>
            <a:off x="3" y="9374301"/>
            <a:ext cx="2918831" cy="493474"/>
          </a:xfrm>
          <a:prstGeom prst="rect">
            <a:avLst/>
          </a:prstGeom>
        </p:spPr>
        <p:txBody>
          <a:bodyPr vert="horz" lIns="91449" tIns="45725" rIns="91449" bIns="45725" rtlCol="0" anchor="b"/>
          <a:lstStyle>
            <a:lvl1pPr algn="l">
              <a:defRPr sz="1200"/>
            </a:lvl1pPr>
          </a:lstStyle>
          <a:p>
            <a:endParaRPr lang="it-IT"/>
          </a:p>
        </p:txBody>
      </p:sp>
      <p:sp>
        <p:nvSpPr>
          <p:cNvPr id="5" name="Segnaposto numero diapositiva 4"/>
          <p:cNvSpPr>
            <a:spLocks noGrp="1"/>
          </p:cNvSpPr>
          <p:nvPr>
            <p:ph type="sldNum" sz="quarter" idx="3"/>
          </p:nvPr>
        </p:nvSpPr>
        <p:spPr>
          <a:xfrm>
            <a:off x="3815376" y="9374301"/>
            <a:ext cx="2918831" cy="493474"/>
          </a:xfrm>
          <a:prstGeom prst="rect">
            <a:avLst/>
          </a:prstGeom>
        </p:spPr>
        <p:txBody>
          <a:bodyPr vert="horz" lIns="91449" tIns="45725" rIns="91449" bIns="45725" rtlCol="0" anchor="b"/>
          <a:lstStyle>
            <a:lvl1pPr algn="r">
              <a:defRPr sz="1200"/>
            </a:lvl1pPr>
          </a:lstStyle>
          <a:p>
            <a:fld id="{F3040F10-9E9C-4097-8AF0-781D9A420ABB}" type="slidenum">
              <a:rPr lang="it-IT" smtClean="0"/>
              <a:pPr/>
              <a:t>‹N›</a:t>
            </a:fld>
            <a:endParaRPr lang="it-IT"/>
          </a:p>
        </p:txBody>
      </p:sp>
    </p:spTree>
    <p:extLst>
      <p:ext uri="{BB962C8B-B14F-4D97-AF65-F5344CB8AC3E}">
        <p14:creationId xmlns:p14="http://schemas.microsoft.com/office/powerpoint/2010/main" val="74533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3" y="2"/>
            <a:ext cx="2918831" cy="493474"/>
          </a:xfrm>
          <a:prstGeom prst="rect">
            <a:avLst/>
          </a:prstGeom>
        </p:spPr>
        <p:txBody>
          <a:bodyPr vert="horz" lIns="91449" tIns="45725" rIns="91449" bIns="45725" rtlCol="0"/>
          <a:lstStyle>
            <a:lvl1pPr algn="l">
              <a:defRPr sz="1200"/>
            </a:lvl1pPr>
          </a:lstStyle>
          <a:p>
            <a:endParaRPr lang="it-IT"/>
          </a:p>
        </p:txBody>
      </p:sp>
      <p:sp>
        <p:nvSpPr>
          <p:cNvPr id="3" name="Segnaposto data 2"/>
          <p:cNvSpPr>
            <a:spLocks noGrp="1"/>
          </p:cNvSpPr>
          <p:nvPr>
            <p:ph type="dt" idx="1"/>
          </p:nvPr>
        </p:nvSpPr>
        <p:spPr>
          <a:xfrm>
            <a:off x="3815376" y="2"/>
            <a:ext cx="2918831" cy="493474"/>
          </a:xfrm>
          <a:prstGeom prst="rect">
            <a:avLst/>
          </a:prstGeom>
        </p:spPr>
        <p:txBody>
          <a:bodyPr vert="horz" lIns="91449" tIns="45725" rIns="91449" bIns="45725" rtlCol="0"/>
          <a:lstStyle>
            <a:lvl1pPr algn="r">
              <a:defRPr sz="1200"/>
            </a:lvl1pPr>
          </a:lstStyle>
          <a:p>
            <a:endParaRPr lang="it-IT"/>
          </a:p>
        </p:txBody>
      </p:sp>
      <p:sp>
        <p:nvSpPr>
          <p:cNvPr id="4" name="Segnaposto immagine diapositiva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9" tIns="45725" rIns="91449" bIns="45725" rtlCol="0" anchor="ctr"/>
          <a:lstStyle/>
          <a:p>
            <a:endParaRPr lang="it-IT"/>
          </a:p>
        </p:txBody>
      </p:sp>
      <p:sp>
        <p:nvSpPr>
          <p:cNvPr id="5" name="Segnaposto note 4"/>
          <p:cNvSpPr>
            <a:spLocks noGrp="1"/>
          </p:cNvSpPr>
          <p:nvPr>
            <p:ph type="body" sz="quarter" idx="3"/>
          </p:nvPr>
        </p:nvSpPr>
        <p:spPr>
          <a:xfrm>
            <a:off x="673577" y="4688007"/>
            <a:ext cx="5388610" cy="4441271"/>
          </a:xfrm>
          <a:prstGeom prst="rect">
            <a:avLst/>
          </a:prstGeom>
        </p:spPr>
        <p:txBody>
          <a:bodyPr vert="horz" lIns="91449" tIns="45725" rIns="91449" bIns="45725"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3" y="9374301"/>
            <a:ext cx="2918831" cy="493474"/>
          </a:xfrm>
          <a:prstGeom prst="rect">
            <a:avLst/>
          </a:prstGeom>
        </p:spPr>
        <p:txBody>
          <a:bodyPr vert="horz" lIns="91449" tIns="45725" rIns="91449" bIns="45725" rtlCol="0" anchor="b"/>
          <a:lstStyle>
            <a:lvl1pPr algn="l">
              <a:defRPr sz="1200"/>
            </a:lvl1pPr>
          </a:lstStyle>
          <a:p>
            <a:endParaRPr lang="it-IT"/>
          </a:p>
        </p:txBody>
      </p:sp>
      <p:sp>
        <p:nvSpPr>
          <p:cNvPr id="7" name="Segnaposto numero diapositiva 6"/>
          <p:cNvSpPr>
            <a:spLocks noGrp="1"/>
          </p:cNvSpPr>
          <p:nvPr>
            <p:ph type="sldNum" sz="quarter" idx="5"/>
          </p:nvPr>
        </p:nvSpPr>
        <p:spPr>
          <a:xfrm>
            <a:off x="3815376" y="9374301"/>
            <a:ext cx="2918831" cy="493474"/>
          </a:xfrm>
          <a:prstGeom prst="rect">
            <a:avLst/>
          </a:prstGeom>
        </p:spPr>
        <p:txBody>
          <a:bodyPr vert="horz" lIns="91449" tIns="45725" rIns="91449" bIns="45725" rtlCol="0" anchor="b"/>
          <a:lstStyle>
            <a:lvl1pPr algn="r">
              <a:defRPr sz="1200"/>
            </a:lvl1pPr>
          </a:lstStyle>
          <a:p>
            <a:fld id="{9854335B-ECC3-40E2-86B8-07CC1F433B12}" type="slidenum">
              <a:rPr lang="it-IT" smtClean="0"/>
              <a:pPr/>
              <a:t>‹N›</a:t>
            </a:fld>
            <a:endParaRPr lang="it-IT"/>
          </a:p>
        </p:txBody>
      </p:sp>
    </p:spTree>
    <p:extLst>
      <p:ext uri="{BB962C8B-B14F-4D97-AF65-F5344CB8AC3E}">
        <p14:creationId xmlns:p14="http://schemas.microsoft.com/office/powerpoint/2010/main" val="2779364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a:t>
            </a:fld>
            <a:endParaRPr lang="it-IT"/>
          </a:p>
        </p:txBody>
      </p:sp>
    </p:spTree>
    <p:extLst>
      <p:ext uri="{BB962C8B-B14F-4D97-AF65-F5344CB8AC3E}">
        <p14:creationId xmlns:p14="http://schemas.microsoft.com/office/powerpoint/2010/main" val="2200516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10</a:t>
            </a:fld>
            <a:endParaRPr lang="it-IT"/>
          </a:p>
        </p:txBody>
      </p:sp>
    </p:spTree>
    <p:extLst>
      <p:ext uri="{BB962C8B-B14F-4D97-AF65-F5344CB8AC3E}">
        <p14:creationId xmlns:p14="http://schemas.microsoft.com/office/powerpoint/2010/main" val="221393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11</a:t>
            </a:fld>
            <a:endParaRPr lang="it-IT"/>
          </a:p>
        </p:txBody>
      </p:sp>
    </p:spTree>
    <p:extLst>
      <p:ext uri="{BB962C8B-B14F-4D97-AF65-F5344CB8AC3E}">
        <p14:creationId xmlns:p14="http://schemas.microsoft.com/office/powerpoint/2010/main" val="135982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12</a:t>
            </a:fld>
            <a:endParaRPr lang="it-IT"/>
          </a:p>
        </p:txBody>
      </p:sp>
    </p:spTree>
    <p:extLst>
      <p:ext uri="{BB962C8B-B14F-4D97-AF65-F5344CB8AC3E}">
        <p14:creationId xmlns:p14="http://schemas.microsoft.com/office/powerpoint/2010/main" val="233353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13</a:t>
            </a:fld>
            <a:endParaRPr lang="it-IT"/>
          </a:p>
        </p:txBody>
      </p:sp>
    </p:spTree>
    <p:extLst>
      <p:ext uri="{BB962C8B-B14F-4D97-AF65-F5344CB8AC3E}">
        <p14:creationId xmlns:p14="http://schemas.microsoft.com/office/powerpoint/2010/main" val="409649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14</a:t>
            </a:fld>
            <a:endParaRPr lang="it-IT"/>
          </a:p>
        </p:txBody>
      </p:sp>
    </p:spTree>
    <p:extLst>
      <p:ext uri="{BB962C8B-B14F-4D97-AF65-F5344CB8AC3E}">
        <p14:creationId xmlns:p14="http://schemas.microsoft.com/office/powerpoint/2010/main" val="100844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15</a:t>
            </a:fld>
            <a:endParaRPr lang="it-IT"/>
          </a:p>
        </p:txBody>
      </p:sp>
    </p:spTree>
    <p:extLst>
      <p:ext uri="{BB962C8B-B14F-4D97-AF65-F5344CB8AC3E}">
        <p14:creationId xmlns:p14="http://schemas.microsoft.com/office/powerpoint/2010/main" val="64643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16</a:t>
            </a:fld>
            <a:endParaRPr lang="it-IT"/>
          </a:p>
        </p:txBody>
      </p:sp>
    </p:spTree>
    <p:extLst>
      <p:ext uri="{BB962C8B-B14F-4D97-AF65-F5344CB8AC3E}">
        <p14:creationId xmlns:p14="http://schemas.microsoft.com/office/powerpoint/2010/main" val="202433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17</a:t>
            </a:fld>
            <a:endParaRPr lang="it-IT"/>
          </a:p>
        </p:txBody>
      </p:sp>
    </p:spTree>
    <p:extLst>
      <p:ext uri="{BB962C8B-B14F-4D97-AF65-F5344CB8AC3E}">
        <p14:creationId xmlns:p14="http://schemas.microsoft.com/office/powerpoint/2010/main" val="93957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18</a:t>
            </a:fld>
            <a:endParaRPr lang="it-IT"/>
          </a:p>
        </p:txBody>
      </p:sp>
    </p:spTree>
    <p:extLst>
      <p:ext uri="{BB962C8B-B14F-4D97-AF65-F5344CB8AC3E}">
        <p14:creationId xmlns:p14="http://schemas.microsoft.com/office/powerpoint/2010/main" val="584905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19</a:t>
            </a:fld>
            <a:endParaRPr lang="it-IT"/>
          </a:p>
        </p:txBody>
      </p:sp>
    </p:spTree>
    <p:extLst>
      <p:ext uri="{BB962C8B-B14F-4D97-AF65-F5344CB8AC3E}">
        <p14:creationId xmlns:p14="http://schemas.microsoft.com/office/powerpoint/2010/main" val="82078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2</a:t>
            </a:fld>
            <a:endParaRPr lang="it-IT"/>
          </a:p>
        </p:txBody>
      </p:sp>
    </p:spTree>
    <p:extLst>
      <p:ext uri="{BB962C8B-B14F-4D97-AF65-F5344CB8AC3E}">
        <p14:creationId xmlns:p14="http://schemas.microsoft.com/office/powerpoint/2010/main" val="3598441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20</a:t>
            </a:fld>
            <a:endParaRPr lang="it-IT"/>
          </a:p>
        </p:txBody>
      </p:sp>
    </p:spTree>
    <p:extLst>
      <p:ext uri="{BB962C8B-B14F-4D97-AF65-F5344CB8AC3E}">
        <p14:creationId xmlns:p14="http://schemas.microsoft.com/office/powerpoint/2010/main" val="2168086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21</a:t>
            </a:fld>
            <a:endParaRPr lang="it-IT"/>
          </a:p>
        </p:txBody>
      </p:sp>
    </p:spTree>
    <p:extLst>
      <p:ext uri="{BB962C8B-B14F-4D97-AF65-F5344CB8AC3E}">
        <p14:creationId xmlns:p14="http://schemas.microsoft.com/office/powerpoint/2010/main" val="117397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22</a:t>
            </a:fld>
            <a:endParaRPr lang="it-IT"/>
          </a:p>
        </p:txBody>
      </p:sp>
    </p:spTree>
    <p:extLst>
      <p:ext uri="{BB962C8B-B14F-4D97-AF65-F5344CB8AC3E}">
        <p14:creationId xmlns:p14="http://schemas.microsoft.com/office/powerpoint/2010/main" val="410966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23</a:t>
            </a:fld>
            <a:endParaRPr lang="it-IT"/>
          </a:p>
        </p:txBody>
      </p:sp>
    </p:spTree>
    <p:extLst>
      <p:ext uri="{BB962C8B-B14F-4D97-AF65-F5344CB8AC3E}">
        <p14:creationId xmlns:p14="http://schemas.microsoft.com/office/powerpoint/2010/main" val="302586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3</a:t>
            </a:fld>
            <a:endParaRPr lang="it-IT"/>
          </a:p>
        </p:txBody>
      </p:sp>
    </p:spTree>
    <p:extLst>
      <p:ext uri="{BB962C8B-B14F-4D97-AF65-F5344CB8AC3E}">
        <p14:creationId xmlns:p14="http://schemas.microsoft.com/office/powerpoint/2010/main" val="359844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4</a:t>
            </a:fld>
            <a:endParaRPr lang="it-IT"/>
          </a:p>
        </p:txBody>
      </p:sp>
    </p:spTree>
    <p:extLst>
      <p:ext uri="{BB962C8B-B14F-4D97-AF65-F5344CB8AC3E}">
        <p14:creationId xmlns:p14="http://schemas.microsoft.com/office/powerpoint/2010/main" val="121455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5</a:t>
            </a:fld>
            <a:endParaRPr lang="it-IT"/>
          </a:p>
        </p:txBody>
      </p:sp>
    </p:spTree>
    <p:extLst>
      <p:ext uri="{BB962C8B-B14F-4D97-AF65-F5344CB8AC3E}">
        <p14:creationId xmlns:p14="http://schemas.microsoft.com/office/powerpoint/2010/main" val="166416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6</a:t>
            </a:fld>
            <a:endParaRPr lang="it-IT"/>
          </a:p>
        </p:txBody>
      </p:sp>
    </p:spTree>
    <p:extLst>
      <p:ext uri="{BB962C8B-B14F-4D97-AF65-F5344CB8AC3E}">
        <p14:creationId xmlns:p14="http://schemas.microsoft.com/office/powerpoint/2010/main" val="362363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7</a:t>
            </a:fld>
            <a:endParaRPr lang="it-IT"/>
          </a:p>
        </p:txBody>
      </p:sp>
    </p:spTree>
    <p:extLst>
      <p:ext uri="{BB962C8B-B14F-4D97-AF65-F5344CB8AC3E}">
        <p14:creationId xmlns:p14="http://schemas.microsoft.com/office/powerpoint/2010/main" val="205860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8</a:t>
            </a:fld>
            <a:endParaRPr lang="it-IT"/>
          </a:p>
        </p:txBody>
      </p:sp>
    </p:spTree>
    <p:extLst>
      <p:ext uri="{BB962C8B-B14F-4D97-AF65-F5344CB8AC3E}">
        <p14:creationId xmlns:p14="http://schemas.microsoft.com/office/powerpoint/2010/main" val="66640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9854335B-ECC3-40E2-86B8-07CC1F433B12}" type="slidenum">
              <a:rPr lang="it-IT" smtClean="0"/>
              <a:pPr/>
              <a:t>9</a:t>
            </a:fld>
            <a:endParaRPr lang="it-IT"/>
          </a:p>
        </p:txBody>
      </p:sp>
    </p:spTree>
    <p:extLst>
      <p:ext uri="{BB962C8B-B14F-4D97-AF65-F5344CB8AC3E}">
        <p14:creationId xmlns:p14="http://schemas.microsoft.com/office/powerpoint/2010/main" val="400451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0B3D98E-28AF-4F8D-B67E-DF8A02BAE28F}" type="datetime1">
              <a:rPr lang="it-IT" smtClean="0"/>
              <a:t>17/01/2022</a:t>
            </a:fld>
            <a:endParaRPr lang="it-IT"/>
          </a:p>
        </p:txBody>
      </p:sp>
      <p:sp>
        <p:nvSpPr>
          <p:cNvPr id="5" name="Segnaposto piè di pagina 4"/>
          <p:cNvSpPr>
            <a:spLocks noGrp="1"/>
          </p:cNvSpPr>
          <p:nvPr>
            <p:ph type="ftr" sz="quarter" idx="11"/>
          </p:nvPr>
        </p:nvSpPr>
        <p:spPr/>
        <p:txBody>
          <a:bodyPr/>
          <a:lstStyle/>
          <a:p>
            <a:r>
              <a:rPr lang="it-IT" smtClean="0"/>
              <a:t> Rovigo, 18 e 19 marzo 2016</a:t>
            </a:r>
            <a:endParaRPr lang="it-IT"/>
          </a:p>
        </p:txBody>
      </p:sp>
      <p:sp>
        <p:nvSpPr>
          <p:cNvPr id="6" name="Segnaposto numero diapositiva 5"/>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16940571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3471D3-F66E-4D00-B74F-DB2818D15233}" type="datetime1">
              <a:rPr lang="it-IT" smtClean="0"/>
              <a:t>17/01/2022</a:t>
            </a:fld>
            <a:endParaRPr lang="it-IT"/>
          </a:p>
        </p:txBody>
      </p:sp>
      <p:sp>
        <p:nvSpPr>
          <p:cNvPr id="5" name="Segnaposto piè di pagina 4"/>
          <p:cNvSpPr>
            <a:spLocks noGrp="1"/>
          </p:cNvSpPr>
          <p:nvPr>
            <p:ph type="ftr" sz="quarter" idx="11"/>
          </p:nvPr>
        </p:nvSpPr>
        <p:spPr/>
        <p:txBody>
          <a:bodyPr/>
          <a:lstStyle/>
          <a:p>
            <a:r>
              <a:rPr lang="it-IT" smtClean="0"/>
              <a:t> Rovigo, 18 e 19 marzo 2016</a:t>
            </a:r>
            <a:endParaRPr lang="it-IT"/>
          </a:p>
        </p:txBody>
      </p:sp>
      <p:sp>
        <p:nvSpPr>
          <p:cNvPr id="6" name="Segnaposto numero diapositiva 5"/>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29813085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7F6171-6CB8-4FAF-A57D-1B37897C4256}" type="datetime1">
              <a:rPr lang="it-IT" smtClean="0"/>
              <a:t>17/01/2022</a:t>
            </a:fld>
            <a:endParaRPr lang="it-IT"/>
          </a:p>
        </p:txBody>
      </p:sp>
      <p:sp>
        <p:nvSpPr>
          <p:cNvPr id="5" name="Segnaposto piè di pagina 4"/>
          <p:cNvSpPr>
            <a:spLocks noGrp="1"/>
          </p:cNvSpPr>
          <p:nvPr>
            <p:ph type="ftr" sz="quarter" idx="11"/>
          </p:nvPr>
        </p:nvSpPr>
        <p:spPr/>
        <p:txBody>
          <a:bodyPr/>
          <a:lstStyle/>
          <a:p>
            <a:r>
              <a:rPr lang="it-IT" smtClean="0"/>
              <a:t> Rovigo, 18 e 19 marzo 2016</a:t>
            </a:r>
            <a:endParaRPr lang="it-IT"/>
          </a:p>
        </p:txBody>
      </p:sp>
      <p:sp>
        <p:nvSpPr>
          <p:cNvPr id="6" name="Segnaposto numero diapositiva 5"/>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243605685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F80F0B-70C3-4DBF-9BF3-ACB398359AF7}" type="datetime1">
              <a:rPr lang="it-IT" smtClean="0"/>
              <a:t>17/01/2022</a:t>
            </a:fld>
            <a:endParaRPr lang="it-IT"/>
          </a:p>
        </p:txBody>
      </p:sp>
      <p:sp>
        <p:nvSpPr>
          <p:cNvPr id="5" name="Segnaposto piè di pagina 4"/>
          <p:cNvSpPr>
            <a:spLocks noGrp="1"/>
          </p:cNvSpPr>
          <p:nvPr>
            <p:ph type="ftr" sz="quarter" idx="11"/>
          </p:nvPr>
        </p:nvSpPr>
        <p:spPr/>
        <p:txBody>
          <a:bodyPr/>
          <a:lstStyle/>
          <a:p>
            <a:r>
              <a:rPr lang="it-IT" smtClean="0"/>
              <a:t> Rovigo, 18 e 19 marzo 2016</a:t>
            </a:r>
            <a:endParaRPr lang="it-IT"/>
          </a:p>
        </p:txBody>
      </p:sp>
      <p:sp>
        <p:nvSpPr>
          <p:cNvPr id="6" name="Segnaposto numero diapositiva 5"/>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79620038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8BAE0B9-39F3-4D49-A9A5-6C17A988274D}" type="datetime1">
              <a:rPr lang="it-IT" smtClean="0"/>
              <a:t>17/01/2022</a:t>
            </a:fld>
            <a:endParaRPr lang="it-IT"/>
          </a:p>
        </p:txBody>
      </p:sp>
      <p:sp>
        <p:nvSpPr>
          <p:cNvPr id="5" name="Segnaposto piè di pagina 4"/>
          <p:cNvSpPr>
            <a:spLocks noGrp="1"/>
          </p:cNvSpPr>
          <p:nvPr>
            <p:ph type="ftr" sz="quarter" idx="11"/>
          </p:nvPr>
        </p:nvSpPr>
        <p:spPr/>
        <p:txBody>
          <a:bodyPr/>
          <a:lstStyle/>
          <a:p>
            <a:r>
              <a:rPr lang="it-IT" smtClean="0"/>
              <a:t> Rovigo, 18 e 19 marzo 2016</a:t>
            </a:r>
            <a:endParaRPr lang="it-IT"/>
          </a:p>
        </p:txBody>
      </p:sp>
      <p:sp>
        <p:nvSpPr>
          <p:cNvPr id="6" name="Segnaposto numero diapositiva 5"/>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11850348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609DBD0-E906-49C2-A6A9-7ECBF53609C9}" type="datetime1">
              <a:rPr lang="it-IT" smtClean="0"/>
              <a:t>17/01/2022</a:t>
            </a:fld>
            <a:endParaRPr lang="it-IT"/>
          </a:p>
        </p:txBody>
      </p:sp>
      <p:sp>
        <p:nvSpPr>
          <p:cNvPr id="6" name="Segnaposto piè di pagina 5"/>
          <p:cNvSpPr>
            <a:spLocks noGrp="1"/>
          </p:cNvSpPr>
          <p:nvPr>
            <p:ph type="ftr" sz="quarter" idx="11"/>
          </p:nvPr>
        </p:nvSpPr>
        <p:spPr/>
        <p:txBody>
          <a:bodyPr/>
          <a:lstStyle/>
          <a:p>
            <a:r>
              <a:rPr lang="it-IT" smtClean="0"/>
              <a:t> Rovigo, 18 e 19 marzo 2016</a:t>
            </a:r>
            <a:endParaRPr lang="it-IT"/>
          </a:p>
        </p:txBody>
      </p:sp>
      <p:sp>
        <p:nvSpPr>
          <p:cNvPr id="7" name="Segnaposto numero diapositiva 6"/>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34553369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6148A71-0710-469B-9485-7AD43FB28D08}" type="datetime1">
              <a:rPr lang="it-IT" smtClean="0"/>
              <a:t>17/01/2022</a:t>
            </a:fld>
            <a:endParaRPr lang="it-IT"/>
          </a:p>
        </p:txBody>
      </p:sp>
      <p:sp>
        <p:nvSpPr>
          <p:cNvPr id="8" name="Segnaposto piè di pagina 7"/>
          <p:cNvSpPr>
            <a:spLocks noGrp="1"/>
          </p:cNvSpPr>
          <p:nvPr>
            <p:ph type="ftr" sz="quarter" idx="11"/>
          </p:nvPr>
        </p:nvSpPr>
        <p:spPr/>
        <p:txBody>
          <a:bodyPr/>
          <a:lstStyle/>
          <a:p>
            <a:r>
              <a:rPr lang="it-IT" smtClean="0"/>
              <a:t> Rovigo, 18 e 19 marzo 2016</a:t>
            </a:r>
            <a:endParaRPr lang="it-IT"/>
          </a:p>
        </p:txBody>
      </p:sp>
      <p:sp>
        <p:nvSpPr>
          <p:cNvPr id="9" name="Segnaposto numero diapositiva 8"/>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350129499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7DFFE4E-77B9-4114-BCA6-F2A280A31FB9}" type="datetime1">
              <a:rPr lang="it-IT" smtClean="0"/>
              <a:t>17/01/2022</a:t>
            </a:fld>
            <a:endParaRPr lang="it-IT"/>
          </a:p>
        </p:txBody>
      </p:sp>
      <p:sp>
        <p:nvSpPr>
          <p:cNvPr id="4" name="Segnaposto piè di pagina 3"/>
          <p:cNvSpPr>
            <a:spLocks noGrp="1"/>
          </p:cNvSpPr>
          <p:nvPr>
            <p:ph type="ftr" sz="quarter" idx="11"/>
          </p:nvPr>
        </p:nvSpPr>
        <p:spPr/>
        <p:txBody>
          <a:bodyPr/>
          <a:lstStyle/>
          <a:p>
            <a:r>
              <a:rPr lang="it-IT" smtClean="0"/>
              <a:t> Rovigo, 18 e 19 marzo 2016</a:t>
            </a:r>
            <a:endParaRPr lang="it-IT"/>
          </a:p>
        </p:txBody>
      </p:sp>
      <p:sp>
        <p:nvSpPr>
          <p:cNvPr id="5" name="Segnaposto numero diapositiva 4"/>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226366853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5F91118-F036-47D5-BC6E-F06C5A4D7A4D}" type="datetime1">
              <a:rPr lang="it-IT" smtClean="0"/>
              <a:t>17/01/2022</a:t>
            </a:fld>
            <a:endParaRPr lang="it-IT"/>
          </a:p>
        </p:txBody>
      </p:sp>
      <p:sp>
        <p:nvSpPr>
          <p:cNvPr id="3" name="Segnaposto piè di pagina 2"/>
          <p:cNvSpPr>
            <a:spLocks noGrp="1"/>
          </p:cNvSpPr>
          <p:nvPr>
            <p:ph type="ftr" sz="quarter" idx="11"/>
          </p:nvPr>
        </p:nvSpPr>
        <p:spPr/>
        <p:txBody>
          <a:bodyPr/>
          <a:lstStyle/>
          <a:p>
            <a:r>
              <a:rPr lang="it-IT" smtClean="0"/>
              <a:t> Rovigo, 18 e 19 marzo 2016</a:t>
            </a:r>
            <a:endParaRPr lang="it-IT"/>
          </a:p>
        </p:txBody>
      </p:sp>
      <p:sp>
        <p:nvSpPr>
          <p:cNvPr id="4" name="Segnaposto numero diapositiva 3"/>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7589341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3E703C-509E-4887-A249-1C5890BA859F}" type="datetime1">
              <a:rPr lang="it-IT" smtClean="0"/>
              <a:t>17/01/2022</a:t>
            </a:fld>
            <a:endParaRPr lang="it-IT"/>
          </a:p>
        </p:txBody>
      </p:sp>
      <p:sp>
        <p:nvSpPr>
          <p:cNvPr id="6" name="Segnaposto piè di pagina 5"/>
          <p:cNvSpPr>
            <a:spLocks noGrp="1"/>
          </p:cNvSpPr>
          <p:nvPr>
            <p:ph type="ftr" sz="quarter" idx="11"/>
          </p:nvPr>
        </p:nvSpPr>
        <p:spPr/>
        <p:txBody>
          <a:bodyPr/>
          <a:lstStyle/>
          <a:p>
            <a:r>
              <a:rPr lang="it-IT" smtClean="0"/>
              <a:t> Rovigo, 18 e 19 marzo 2016</a:t>
            </a:r>
            <a:endParaRPr lang="it-IT"/>
          </a:p>
        </p:txBody>
      </p:sp>
      <p:sp>
        <p:nvSpPr>
          <p:cNvPr id="7" name="Segnaposto numero diapositiva 6"/>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402952174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C0D8CB8-2F30-45AE-B060-DE08C98E44B0}" type="datetime1">
              <a:rPr lang="it-IT" smtClean="0"/>
              <a:t>17/01/2022</a:t>
            </a:fld>
            <a:endParaRPr lang="it-IT"/>
          </a:p>
        </p:txBody>
      </p:sp>
      <p:sp>
        <p:nvSpPr>
          <p:cNvPr id="6" name="Segnaposto piè di pagina 5"/>
          <p:cNvSpPr>
            <a:spLocks noGrp="1"/>
          </p:cNvSpPr>
          <p:nvPr>
            <p:ph type="ftr" sz="quarter" idx="11"/>
          </p:nvPr>
        </p:nvSpPr>
        <p:spPr/>
        <p:txBody>
          <a:bodyPr/>
          <a:lstStyle/>
          <a:p>
            <a:r>
              <a:rPr lang="it-IT" smtClean="0"/>
              <a:t> Rovigo, 18 e 19 marzo 2016</a:t>
            </a:r>
            <a:endParaRPr lang="it-IT"/>
          </a:p>
        </p:txBody>
      </p:sp>
      <p:sp>
        <p:nvSpPr>
          <p:cNvPr id="7" name="Segnaposto numero diapositiva 6"/>
          <p:cNvSpPr>
            <a:spLocks noGrp="1"/>
          </p:cNvSpPr>
          <p:nvPr>
            <p:ph type="sldNum" sz="quarter" idx="12"/>
          </p:nvPr>
        </p:nvSpPr>
        <p:spPr/>
        <p:txBody>
          <a:bodyPr/>
          <a:lstStyle/>
          <a:p>
            <a:fld id="{AB8177EB-FEE6-4147-9C74-5CAAE35ED4B7}" type="slidenum">
              <a:rPr lang="it-IT" smtClean="0"/>
              <a:pPr/>
              <a:t>‹N›</a:t>
            </a:fld>
            <a:endParaRPr lang="it-IT"/>
          </a:p>
        </p:txBody>
      </p:sp>
    </p:spTree>
    <p:extLst>
      <p:ext uri="{BB962C8B-B14F-4D97-AF65-F5344CB8AC3E}">
        <p14:creationId xmlns:p14="http://schemas.microsoft.com/office/powerpoint/2010/main" val="283972049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59900-4648-4852-B34A-D0837FA65FD2}" type="datetime1">
              <a:rPr lang="it-IT" smtClean="0"/>
              <a:t>17/01/2022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 Rovigo, 18 e 19 marzo 2016</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177EB-FEE6-4147-9C74-5CAAE35ED4B7}" type="slidenum">
              <a:rPr lang="it-IT" smtClean="0"/>
              <a:pPr/>
              <a:t>‹N›</a:t>
            </a:fld>
            <a:endParaRPr lang="it-IT"/>
          </a:p>
        </p:txBody>
      </p:sp>
    </p:spTree>
    <p:extLst>
      <p:ext uri="{BB962C8B-B14F-4D97-AF65-F5344CB8AC3E}">
        <p14:creationId xmlns:p14="http://schemas.microsoft.com/office/powerpoint/2010/main" val="294038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199" b="-787"/>
          <a:stretch/>
        </p:blipFill>
        <p:spPr>
          <a:xfrm>
            <a:off x="1" y="116632"/>
            <a:ext cx="9143999" cy="6444716"/>
          </a:xfrm>
          <a:prstGeom prst="rect">
            <a:avLst/>
          </a:prstGeom>
        </p:spPr>
      </p:pic>
      <p:sp>
        <p:nvSpPr>
          <p:cNvPr id="16" name="Rettangolo 15"/>
          <p:cNvSpPr/>
          <p:nvPr/>
        </p:nvSpPr>
        <p:spPr>
          <a:xfrm>
            <a:off x="505088" y="696275"/>
            <a:ext cx="8136904" cy="369332"/>
          </a:xfrm>
          <a:prstGeom prst="rect">
            <a:avLst/>
          </a:prstGeom>
        </p:spPr>
        <p:txBody>
          <a:bodyPr wrap="square">
            <a:spAutoFit/>
          </a:bodyPr>
          <a:lstStyle/>
          <a:p>
            <a:pPr fontAlgn="base">
              <a:spcBef>
                <a:spcPct val="0"/>
              </a:spcBef>
              <a:spcAft>
                <a:spcPct val="0"/>
              </a:spcAft>
            </a:pPr>
            <a:r>
              <a:rPr lang="it-IT" b="1" dirty="0" smtClean="0">
                <a:latin typeface="Leelawadee" pitchFamily="34" charset="-34"/>
                <a:ea typeface="Calibri" pitchFamily="34" charset="0"/>
                <a:cs typeface="Leelawadee" pitchFamily="34" charset="-34"/>
              </a:rPr>
              <a:t>Servizio sociale dei Comuni del Gemonese, Canal del Ferro-Val Canale</a:t>
            </a:r>
            <a:endParaRPr lang="it-IT" b="1" dirty="0">
              <a:latin typeface="Leelawadee" pitchFamily="34" charset="-34"/>
              <a:cs typeface="Leelawadee" pitchFamily="34" charset="-34"/>
            </a:endParaRPr>
          </a:p>
        </p:txBody>
      </p:sp>
      <p:sp>
        <p:nvSpPr>
          <p:cNvPr id="17" name="Rettangolo 16"/>
          <p:cNvSpPr/>
          <p:nvPr/>
        </p:nvSpPr>
        <p:spPr>
          <a:xfrm>
            <a:off x="1043608" y="2184828"/>
            <a:ext cx="4356484" cy="2308324"/>
          </a:xfrm>
          <a:prstGeom prst="rect">
            <a:avLst/>
          </a:prstGeom>
        </p:spPr>
        <p:txBody>
          <a:bodyPr wrap="square">
            <a:spAutoFit/>
          </a:bodyPr>
          <a:lstStyle/>
          <a:p>
            <a:pPr fontAlgn="base">
              <a:spcBef>
                <a:spcPct val="0"/>
              </a:spcBef>
              <a:spcAft>
                <a:spcPct val="0"/>
              </a:spcAft>
            </a:pPr>
            <a:r>
              <a:rPr lang="it-IT" sz="3600" b="1" dirty="0" smtClean="0">
                <a:latin typeface="Leelawadee" pitchFamily="34" charset="-34"/>
                <a:ea typeface="Calibri" pitchFamily="34" charset="0"/>
                <a:cs typeface="Leelawadee" pitchFamily="34" charset="-34"/>
              </a:rPr>
              <a:t>Piano</a:t>
            </a:r>
          </a:p>
          <a:p>
            <a:pPr fontAlgn="base">
              <a:spcBef>
                <a:spcPct val="0"/>
              </a:spcBef>
              <a:spcAft>
                <a:spcPct val="0"/>
              </a:spcAft>
            </a:pPr>
            <a:r>
              <a:rPr lang="it-IT" sz="3600" b="1" dirty="0" smtClean="0">
                <a:latin typeface="Leelawadee" pitchFamily="34" charset="-34"/>
                <a:cs typeface="Leelawadee" pitchFamily="34" charset="-34"/>
              </a:rPr>
              <a:t>Nazionale di</a:t>
            </a:r>
          </a:p>
          <a:p>
            <a:pPr fontAlgn="base">
              <a:spcBef>
                <a:spcPct val="0"/>
              </a:spcBef>
              <a:spcAft>
                <a:spcPct val="0"/>
              </a:spcAft>
            </a:pPr>
            <a:r>
              <a:rPr lang="it-IT" sz="3600" b="1" dirty="0" smtClean="0">
                <a:latin typeface="Leelawadee" pitchFamily="34" charset="-34"/>
                <a:cs typeface="Leelawadee" pitchFamily="34" charset="-34"/>
              </a:rPr>
              <a:t>Ripresa e</a:t>
            </a:r>
          </a:p>
          <a:p>
            <a:pPr fontAlgn="base">
              <a:spcBef>
                <a:spcPct val="0"/>
              </a:spcBef>
              <a:spcAft>
                <a:spcPct val="0"/>
              </a:spcAft>
            </a:pPr>
            <a:r>
              <a:rPr lang="it-IT" sz="3600" b="1" dirty="0" smtClean="0">
                <a:latin typeface="Leelawadee" pitchFamily="34" charset="-34"/>
                <a:cs typeface="Leelawadee" pitchFamily="34" charset="-34"/>
              </a:rPr>
              <a:t>Resilienza</a:t>
            </a:r>
            <a:endParaRPr lang="it-IT" sz="3600" b="1" dirty="0">
              <a:latin typeface="Leelawadee" pitchFamily="34" charset="-34"/>
              <a:cs typeface="Leelawadee" pitchFamily="34" charset="-34"/>
            </a:endParaRPr>
          </a:p>
        </p:txBody>
      </p:sp>
      <p:sp>
        <p:nvSpPr>
          <p:cNvPr id="18" name="Rettangolo 17"/>
          <p:cNvSpPr/>
          <p:nvPr/>
        </p:nvSpPr>
        <p:spPr>
          <a:xfrm>
            <a:off x="1043608" y="5204084"/>
            <a:ext cx="4356484" cy="338554"/>
          </a:xfrm>
          <a:prstGeom prst="rect">
            <a:avLst/>
          </a:prstGeom>
        </p:spPr>
        <p:txBody>
          <a:bodyPr wrap="square">
            <a:spAutoFit/>
          </a:bodyPr>
          <a:lstStyle/>
          <a:p>
            <a:pPr fontAlgn="base">
              <a:spcBef>
                <a:spcPct val="0"/>
              </a:spcBef>
              <a:spcAft>
                <a:spcPct val="0"/>
              </a:spcAft>
            </a:pPr>
            <a:r>
              <a:rPr lang="it-IT" sz="1600" b="1" dirty="0" smtClean="0">
                <a:latin typeface="Leelawadee" pitchFamily="34" charset="-34"/>
                <a:ea typeface="Calibri" pitchFamily="34" charset="0"/>
                <a:cs typeface="Leelawadee" pitchFamily="34" charset="-34"/>
              </a:rPr>
              <a:t>17 gennaio 2021</a:t>
            </a:r>
            <a:endParaRPr lang="it-IT" sz="1600" b="1" dirty="0">
              <a:latin typeface="Leelawadee" pitchFamily="34" charset="-34"/>
              <a:cs typeface="Leelawadee" pitchFamily="34" charset="-34"/>
            </a:endParaRPr>
          </a:p>
        </p:txBody>
      </p:sp>
    </p:spTree>
    <p:extLst>
      <p:ext uri="{BB962C8B-B14F-4D97-AF65-F5344CB8AC3E}">
        <p14:creationId xmlns:p14="http://schemas.microsoft.com/office/powerpoint/2010/main" val="402792280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2297937"/>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1.1.3</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per rafforzare i servizi sociali a domicilio per garantire la dimissione anticipata e prevenire il ricovero in </a:t>
            </a:r>
            <a:r>
              <a:rPr lang="it-IT" b="1" dirty="0" smtClean="0">
                <a:solidFill>
                  <a:schemeClr val="accent6">
                    <a:lumMod val="75000"/>
                  </a:schemeClr>
                </a:solidFill>
                <a:latin typeface="Leelawadee" pitchFamily="34" charset="-34"/>
                <a:ea typeface="Calibri" pitchFamily="34" charset="0"/>
                <a:cs typeface="Leelawadee" pitchFamily="34" charset="-34"/>
              </a:rPr>
              <a:t>ospedale</a:t>
            </a:r>
          </a:p>
          <a:p>
            <a:pPr algn="just">
              <a:spcAft>
                <a:spcPts val="600"/>
              </a:spcAft>
            </a:pPr>
            <a:r>
              <a:rPr lang="it-IT" sz="1600" dirty="0" smtClean="0">
                <a:latin typeface="Leelawadee" pitchFamily="34" charset="-34"/>
                <a:ea typeface="Calibri" pitchFamily="34" charset="0"/>
                <a:cs typeface="Leelawadee" pitchFamily="34" charset="-34"/>
              </a:rPr>
              <a:t>La </a:t>
            </a:r>
            <a:r>
              <a:rPr lang="it-IT" sz="1600" dirty="0">
                <a:latin typeface="Leelawadee" pitchFamily="34" charset="-34"/>
                <a:ea typeface="Calibri" pitchFamily="34" charset="0"/>
                <a:cs typeface="Leelawadee" pitchFamily="34" charset="-34"/>
              </a:rPr>
              <a:t>presente linea di attività, da realizzarsi seguendo le indicazioni del Piano sociale </a:t>
            </a:r>
            <a:r>
              <a:rPr lang="it-IT" sz="1600" dirty="0" smtClean="0">
                <a:latin typeface="Leelawadee" pitchFamily="34" charset="-34"/>
                <a:ea typeface="Calibri" pitchFamily="34" charset="0"/>
                <a:cs typeface="Leelawadee" pitchFamily="34" charset="-34"/>
              </a:rPr>
              <a:t>nazionale, </a:t>
            </a:r>
            <a:r>
              <a:rPr lang="it-IT" sz="1600" dirty="0">
                <a:latin typeface="Leelawadee" pitchFamily="34" charset="-34"/>
                <a:ea typeface="Calibri" pitchFamily="34" charset="0"/>
                <a:cs typeface="Leelawadee" pitchFamily="34" charset="-34"/>
              </a:rPr>
              <a:t>ha come obiettivo primario la costituzione di équipe professionali, con formazione specifica, per migliorare la diffusione dei servizi sociali su tutto il territorio e favorire la de-istituzionalizzazione e il rientro a domicilio dagli ospedali, in virtù della disponibilità di servizi e strutture per l’assistenza domiciliare integrata.</a:t>
            </a:r>
          </a:p>
        </p:txBody>
      </p:sp>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195226574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989886"/>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1.1.3</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per rafforzare i servizi sociali a domicilio per garantire la dimissione anticipata e prevenire il ricovero in </a:t>
            </a:r>
            <a:r>
              <a:rPr lang="it-IT" b="1" dirty="0" smtClean="0">
                <a:solidFill>
                  <a:schemeClr val="accent6">
                    <a:lumMod val="75000"/>
                  </a:schemeClr>
                </a:solidFill>
                <a:latin typeface="Leelawadee" pitchFamily="34" charset="-34"/>
                <a:ea typeface="Calibri" pitchFamily="34" charset="0"/>
                <a:cs typeface="Leelawadee" pitchFamily="34" charset="-34"/>
              </a:rPr>
              <a:t>ospedale</a:t>
            </a:r>
            <a:endParaRPr lang="it-IT" b="1" dirty="0">
              <a:solidFill>
                <a:schemeClr val="accent6">
                  <a:lumMod val="75000"/>
                </a:schemeClr>
              </a:solidFill>
              <a:latin typeface="Leelawadee" pitchFamily="34" charset="-34"/>
              <a:ea typeface="Calibri" pitchFamily="34" charset="0"/>
              <a:cs typeface="Leelawadee" pitchFamily="34" charset="-34"/>
            </a:endParaRPr>
          </a:p>
        </p:txBody>
      </p:sp>
      <p:graphicFrame>
        <p:nvGraphicFramePr>
          <p:cNvPr id="9" name="Tabella 8"/>
          <p:cNvGraphicFramePr>
            <a:graphicFrameLocks noGrp="1"/>
          </p:cNvGraphicFramePr>
          <p:nvPr>
            <p:extLst>
              <p:ext uri="{D42A27DB-BD31-4B8C-83A1-F6EECF244321}">
                <p14:modId xmlns:p14="http://schemas.microsoft.com/office/powerpoint/2010/main" val="2002863355"/>
              </p:ext>
            </p:extLst>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DIMISSIONI PROTETTE</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4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1.320.000,00 €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latin typeface="Leelawadee" panose="020B0502040204020203" pitchFamily="34" charset="-34"/>
                          <a:cs typeface="Leelawadee" panose="020B0502040204020203" pitchFamily="34" charset="-34"/>
                        </a:rPr>
                        <a:t>330.000,00 € (divisi su tre anni)</a:t>
                      </a:r>
                      <a:endParaRPr lang="it-IT" sz="1100" b="0" i="0" u="none" strike="noStrike" dirty="0" smtClean="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65928645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2130455"/>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1.1.4</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per rafforzare i servizi sociali attraverso l’introduzione di meccanismi di condivisione e supervisione per gli assistenti </a:t>
            </a:r>
            <a:r>
              <a:rPr lang="it-IT" b="1" dirty="0" smtClean="0">
                <a:solidFill>
                  <a:schemeClr val="accent6">
                    <a:lumMod val="75000"/>
                  </a:schemeClr>
                </a:solidFill>
                <a:latin typeface="Leelawadee" pitchFamily="34" charset="-34"/>
                <a:ea typeface="Calibri" pitchFamily="34" charset="0"/>
                <a:cs typeface="Leelawadee" pitchFamily="34" charset="-34"/>
              </a:rPr>
              <a:t>sociali</a:t>
            </a:r>
          </a:p>
          <a:p>
            <a:pPr algn="just">
              <a:lnSpc>
                <a:spcPct val="108000"/>
              </a:lnSpc>
              <a:spcAft>
                <a:spcPts val="600"/>
              </a:spcAft>
            </a:pPr>
            <a:r>
              <a:rPr lang="it-IT" sz="1600" dirty="0">
                <a:latin typeface="Leelawadee" pitchFamily="34" charset="-34"/>
                <a:ea typeface="Calibri" pitchFamily="34" charset="0"/>
                <a:cs typeface="Leelawadee" pitchFamily="34" charset="-34"/>
              </a:rPr>
              <a:t>Al fine di garantire elevati standard di qualità dei servizi, secondo le indicazioni del Piano sociale nazionale saranno implementati progetti e attività di sostegno e supervisione degli operatori sociali, per rafforzarne la professionalità e favorire la condivisione delle competenze</a:t>
            </a:r>
            <a:r>
              <a:rPr lang="it-IT" sz="1600" dirty="0" smtClean="0">
                <a:latin typeface="Leelawadee" pitchFamily="34" charset="-34"/>
                <a:ea typeface="Calibri" pitchFamily="34" charset="0"/>
                <a:cs typeface="Leelawadee" pitchFamily="34" charset="-34"/>
              </a:rPr>
              <a:t>.</a:t>
            </a:r>
            <a:endParaRPr lang="it-IT" sz="1600" dirty="0">
              <a:latin typeface="Leelawadee" pitchFamily="34" charset="-34"/>
              <a:ea typeface="Calibri" pitchFamily="34" charset="0"/>
              <a:cs typeface="Leelawadee" pitchFamily="34" charset="-34"/>
            </a:endParaRPr>
          </a:p>
        </p:txBody>
      </p:sp>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235644875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989886"/>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1.1.4</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per rafforzare i servizi sociali attraverso l’introduzione di meccanismi di condivisione e supervisione per gli assistenti sociali</a:t>
            </a:r>
          </a:p>
        </p:txBody>
      </p:sp>
      <p:graphicFrame>
        <p:nvGraphicFramePr>
          <p:cNvPr id="9" name="Tabella 8"/>
          <p:cNvGraphicFramePr>
            <a:graphicFrameLocks noGrp="1"/>
          </p:cNvGraphicFramePr>
          <p:nvPr>
            <p:extLst>
              <p:ext uri="{D42A27DB-BD31-4B8C-83A1-F6EECF244321}">
                <p14:modId xmlns:p14="http://schemas.microsoft.com/office/powerpoint/2010/main" val="2553726147"/>
              </p:ext>
            </p:extLst>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SUPERVISIONE ASSISTENTI SOCIALI</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4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840.000,00 €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latin typeface="Leelawadee" panose="020B0502040204020203" pitchFamily="34" charset="-34"/>
                          <a:cs typeface="Leelawadee" panose="020B0502040204020203" pitchFamily="34" charset="-34"/>
                        </a:rPr>
                        <a:t>210.000,00 € (divisi su tre anni)</a:t>
                      </a:r>
                      <a:endParaRPr lang="it-IT" sz="1100" b="0" i="0" u="none" strike="noStrike" dirty="0" smtClean="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225421126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3876189"/>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1.2</a:t>
            </a:r>
          </a:p>
          <a:p>
            <a:pPr>
              <a:lnSpc>
                <a:spcPct val="108000"/>
              </a:lnSpc>
              <a:spcAft>
                <a:spcPts val="600"/>
              </a:spcAft>
            </a:pPr>
            <a:r>
              <a:rPr lang="it-IT" b="1" dirty="0" smtClean="0">
                <a:solidFill>
                  <a:schemeClr val="accent6">
                    <a:lumMod val="75000"/>
                  </a:schemeClr>
                </a:solidFill>
                <a:latin typeface="Leelawadee" pitchFamily="34" charset="-34"/>
                <a:ea typeface="Calibri" pitchFamily="34" charset="0"/>
                <a:cs typeface="Leelawadee" pitchFamily="34" charset="-34"/>
              </a:rPr>
              <a:t>Percorsi </a:t>
            </a:r>
            <a:r>
              <a:rPr lang="it-IT" b="1" dirty="0">
                <a:solidFill>
                  <a:schemeClr val="accent6">
                    <a:lumMod val="75000"/>
                  </a:schemeClr>
                </a:solidFill>
                <a:latin typeface="Leelawadee" pitchFamily="34" charset="-34"/>
                <a:ea typeface="Calibri" pitchFamily="34" charset="0"/>
                <a:cs typeface="Leelawadee" pitchFamily="34" charset="-34"/>
              </a:rPr>
              <a:t>di autonomia per persone con </a:t>
            </a:r>
            <a:r>
              <a:rPr lang="it-IT" b="1" dirty="0" smtClean="0">
                <a:solidFill>
                  <a:schemeClr val="accent6">
                    <a:lumMod val="75000"/>
                  </a:schemeClr>
                </a:solidFill>
                <a:latin typeface="Leelawadee" pitchFamily="34" charset="-34"/>
                <a:ea typeface="Calibri" pitchFamily="34" charset="0"/>
                <a:cs typeface="Leelawadee" pitchFamily="34" charset="-34"/>
              </a:rPr>
              <a:t>disabilità</a:t>
            </a:r>
          </a:p>
          <a:p>
            <a:pPr algn="just">
              <a:spcAft>
                <a:spcPts val="600"/>
              </a:spcAft>
            </a:pPr>
            <a:r>
              <a:rPr lang="it-IT" sz="1600" dirty="0">
                <a:latin typeface="Leelawadee" pitchFamily="34" charset="-34"/>
                <a:ea typeface="Calibri" pitchFamily="34" charset="0"/>
                <a:cs typeface="Leelawadee" pitchFamily="34" charset="-34"/>
              </a:rPr>
              <a:t>Il </a:t>
            </a:r>
            <a:r>
              <a:rPr lang="it-IT" sz="1600" b="1" dirty="0">
                <a:latin typeface="Leelawadee" pitchFamily="34" charset="-34"/>
                <a:ea typeface="Calibri" pitchFamily="34" charset="0"/>
                <a:cs typeface="Leelawadee" pitchFamily="34" charset="-34"/>
              </a:rPr>
              <a:t>progetto individualizzato </a:t>
            </a:r>
            <a:r>
              <a:rPr lang="it-IT" sz="1600" dirty="0">
                <a:latin typeface="Leelawadee" pitchFamily="34" charset="-34"/>
                <a:ea typeface="Calibri" pitchFamily="34" charset="0"/>
                <a:cs typeface="Leelawadee" pitchFamily="34" charset="-34"/>
              </a:rPr>
              <a:t>è il punto di partenza per la definizione degli interventi per l’autonomia delle persone con disabilità</a:t>
            </a:r>
            <a:r>
              <a:rPr lang="it-IT" sz="1600" dirty="0" smtClean="0">
                <a:latin typeface="Leelawadee" pitchFamily="34" charset="-34"/>
                <a:ea typeface="Calibri" pitchFamily="34" charset="0"/>
                <a:cs typeface="Leelawadee" pitchFamily="34" charset="-34"/>
              </a:rPr>
              <a:t>.</a:t>
            </a:r>
          </a:p>
          <a:p>
            <a:pPr algn="just">
              <a:spcAft>
                <a:spcPts val="600"/>
              </a:spcAft>
            </a:pPr>
            <a:r>
              <a:rPr lang="it-IT" sz="1600" dirty="0" smtClean="0">
                <a:latin typeface="Leelawadee" pitchFamily="34" charset="-34"/>
                <a:ea typeface="Calibri" pitchFamily="34" charset="0"/>
                <a:cs typeface="Leelawadee" pitchFamily="34" charset="-34"/>
              </a:rPr>
              <a:t>Mediante reperimento </a:t>
            </a:r>
            <a:r>
              <a:rPr lang="it-IT" sz="1600" dirty="0">
                <a:latin typeface="Leelawadee" pitchFamily="34" charset="-34"/>
                <a:ea typeface="Calibri" pitchFamily="34" charset="0"/>
                <a:cs typeface="Leelawadee" pitchFamily="34" charset="-34"/>
              </a:rPr>
              <a:t>e adattamento di spazi esistenti, si prevede la realizzazione di </a:t>
            </a:r>
            <a:r>
              <a:rPr lang="it-IT" sz="1600" b="1" dirty="0">
                <a:latin typeface="Leelawadee" pitchFamily="34" charset="-34"/>
                <a:ea typeface="Calibri" pitchFamily="34" charset="0"/>
                <a:cs typeface="Leelawadee" pitchFamily="34" charset="-34"/>
              </a:rPr>
              <a:t>abitazioni</a:t>
            </a:r>
            <a:r>
              <a:rPr lang="it-IT" sz="1600" dirty="0">
                <a:latin typeface="Leelawadee" pitchFamily="34" charset="-34"/>
                <a:ea typeface="Calibri" pitchFamily="34" charset="0"/>
                <a:cs typeface="Leelawadee" pitchFamily="34" charset="-34"/>
              </a:rPr>
              <a:t> in cui potranno vivere gruppi di persone con disabilità. Ciascun appartamento potrà essere abitato da massimo 6 persone. Un singolo progetto abitativo, composto da uno o due gruppi-appartamento, potrà prevedere il coinvolgimento di 7-10 persone. Ogni abitazione sarà personalizzata, dotandola di strumenti e tecnologie di domotica e interazione a distanza, in base alle necessità di ciascun partecipante.</a:t>
            </a:r>
          </a:p>
          <a:p>
            <a:pPr algn="just">
              <a:spcAft>
                <a:spcPts val="600"/>
              </a:spcAft>
            </a:pPr>
            <a:r>
              <a:rPr lang="it-IT" sz="1600" dirty="0" smtClean="0">
                <a:latin typeface="Leelawadee" pitchFamily="34" charset="-34"/>
                <a:ea typeface="Calibri" pitchFamily="34" charset="0"/>
                <a:cs typeface="Leelawadee" pitchFamily="34" charset="-34"/>
              </a:rPr>
              <a:t>Attraverso </a:t>
            </a:r>
            <a:r>
              <a:rPr lang="it-IT" sz="1600" dirty="0">
                <a:latin typeface="Leelawadee" pitchFamily="34" charset="-34"/>
                <a:ea typeface="Calibri" pitchFamily="34" charset="0"/>
                <a:cs typeface="Leelawadee" pitchFamily="34" charset="-34"/>
              </a:rPr>
              <a:t>i dispositivi di assistenza domiciliare e le tecnologie per il </a:t>
            </a:r>
            <a:r>
              <a:rPr lang="it-IT" sz="1600" b="1" dirty="0">
                <a:latin typeface="Leelawadee" pitchFamily="34" charset="-34"/>
                <a:ea typeface="Calibri" pitchFamily="34" charset="0"/>
                <a:cs typeface="Leelawadee" pitchFamily="34" charset="-34"/>
              </a:rPr>
              <a:t>lavoro</a:t>
            </a:r>
            <a:r>
              <a:rPr lang="it-IT" sz="1600" dirty="0">
                <a:latin typeface="Leelawadee" pitchFamily="34" charset="-34"/>
                <a:ea typeface="Calibri" pitchFamily="34" charset="0"/>
                <a:cs typeface="Leelawadee" pitchFamily="34" charset="-34"/>
              </a:rPr>
              <a:t> a distanza, si </a:t>
            </a:r>
            <a:r>
              <a:rPr lang="it-IT" sz="1600" dirty="0" smtClean="0">
                <a:latin typeface="Leelawadee" pitchFamily="34" charset="-34"/>
                <a:ea typeface="Calibri" pitchFamily="34" charset="0"/>
                <a:cs typeface="Leelawadee" pitchFamily="34" charset="-34"/>
              </a:rPr>
              <a:t>intendono </a:t>
            </a:r>
            <a:r>
              <a:rPr lang="it-IT" sz="1600" dirty="0">
                <a:latin typeface="Leelawadee" pitchFamily="34" charset="-34"/>
                <a:ea typeface="Calibri" pitchFamily="34" charset="0"/>
                <a:cs typeface="Leelawadee" pitchFamily="34" charset="-34"/>
              </a:rPr>
              <a:t>promuovere le azioni progettuali volte a sostenere l’accesso delle persone con disabilità nel mercato del lavoro.</a:t>
            </a:r>
          </a:p>
        </p:txBody>
      </p:sp>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1.2</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85095077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1066831"/>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1.2</a:t>
            </a:r>
          </a:p>
          <a:p>
            <a:pPr>
              <a:lnSpc>
                <a:spcPct val="108000"/>
              </a:lnSpc>
              <a:spcAft>
                <a:spcPts val="600"/>
              </a:spcAft>
            </a:pPr>
            <a:r>
              <a:rPr lang="it-IT" b="1" dirty="0" smtClean="0">
                <a:solidFill>
                  <a:schemeClr val="accent6">
                    <a:lumMod val="75000"/>
                  </a:schemeClr>
                </a:solidFill>
                <a:latin typeface="Leelawadee" pitchFamily="34" charset="-34"/>
                <a:ea typeface="Calibri" pitchFamily="34" charset="0"/>
                <a:cs typeface="Leelawadee" pitchFamily="34" charset="-34"/>
              </a:rPr>
              <a:t>Percorsi </a:t>
            </a:r>
            <a:r>
              <a:rPr lang="it-IT" b="1" dirty="0">
                <a:solidFill>
                  <a:schemeClr val="accent6">
                    <a:lumMod val="75000"/>
                  </a:schemeClr>
                </a:solidFill>
                <a:latin typeface="Leelawadee" pitchFamily="34" charset="-34"/>
                <a:ea typeface="Calibri" pitchFamily="34" charset="0"/>
                <a:cs typeface="Leelawadee" pitchFamily="34" charset="-34"/>
              </a:rPr>
              <a:t>di autonomia per persone con disabilità</a:t>
            </a:r>
            <a:endParaRPr lang="it-IT" dirty="0" smtClean="0">
              <a:latin typeface="Leelawadee" pitchFamily="34" charset="-34"/>
              <a:ea typeface="Calibri" pitchFamily="34" charset="0"/>
              <a:cs typeface="Leelawadee" pitchFamily="34" charset="-34"/>
            </a:endParaRPr>
          </a:p>
          <a:p>
            <a:pPr>
              <a:lnSpc>
                <a:spcPct val="108000"/>
              </a:lnSpc>
              <a:spcAft>
                <a:spcPts val="600"/>
              </a:spcAft>
            </a:pPr>
            <a:r>
              <a:rPr lang="it-IT" dirty="0" smtClean="0">
                <a:latin typeface="Leelawadee" pitchFamily="34" charset="-34"/>
                <a:ea typeface="Calibri" pitchFamily="34" charset="0"/>
                <a:cs typeface="Leelawadee" pitchFamily="34" charset="-34"/>
              </a:rPr>
              <a:t>Progettualità per la vita indipendente e per il dopo di noi</a:t>
            </a:r>
          </a:p>
        </p:txBody>
      </p:sp>
      <p:graphicFrame>
        <p:nvGraphicFramePr>
          <p:cNvPr id="9" name="Tabella 8"/>
          <p:cNvGraphicFramePr>
            <a:graphicFrameLocks noGrp="1"/>
          </p:cNvGraphicFramePr>
          <p:nvPr>
            <p:extLst>
              <p:ext uri="{D42A27DB-BD31-4B8C-83A1-F6EECF244321}">
                <p14:modId xmlns:p14="http://schemas.microsoft.com/office/powerpoint/2010/main" val="2290670970"/>
              </p:ext>
            </p:extLst>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PROGETTO PERSONALIZZATO/ABITAZIONE/LAVORO</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14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10.010.000,00 €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latin typeface="Leelawadee" panose="020B0502040204020203" pitchFamily="34" charset="-34"/>
                          <a:cs typeface="Leelawadee" panose="020B0502040204020203" pitchFamily="34" charset="-34"/>
                        </a:rPr>
                        <a:t>715.000,00 € (divisi su tre anni)</a:t>
                      </a:r>
                      <a:endParaRPr lang="it-IT" sz="1100" b="0" i="0" u="none" strike="noStrike" dirty="0" smtClean="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1.2</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287767963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2417457"/>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1.3</a:t>
            </a:r>
          </a:p>
          <a:p>
            <a:pPr>
              <a:lnSpc>
                <a:spcPct val="108000"/>
              </a:lnSpc>
              <a:spcAft>
                <a:spcPts val="600"/>
              </a:spcAft>
            </a:pPr>
            <a:r>
              <a:rPr lang="it-IT" b="1" dirty="0" err="1" smtClean="0">
                <a:solidFill>
                  <a:schemeClr val="accent6">
                    <a:lumMod val="75000"/>
                  </a:schemeClr>
                </a:solidFill>
                <a:latin typeface="Leelawadee" pitchFamily="34" charset="-34"/>
                <a:ea typeface="Calibri" pitchFamily="34" charset="0"/>
                <a:cs typeface="Leelawadee" pitchFamily="34" charset="-34"/>
              </a:rPr>
              <a:t>Housing</a:t>
            </a:r>
            <a:r>
              <a:rPr lang="it-IT" b="1" dirty="0" smtClean="0">
                <a:solidFill>
                  <a:schemeClr val="accent6">
                    <a:lumMod val="75000"/>
                  </a:schemeClr>
                </a:solidFill>
                <a:latin typeface="Leelawadee" pitchFamily="34" charset="-34"/>
                <a:ea typeface="Calibri" pitchFamily="34" charset="0"/>
                <a:cs typeface="Leelawadee" pitchFamily="34" charset="-34"/>
              </a:rPr>
              <a:t> </a:t>
            </a:r>
            <a:r>
              <a:rPr lang="it-IT" b="1" dirty="0">
                <a:solidFill>
                  <a:schemeClr val="accent6">
                    <a:lumMod val="75000"/>
                  </a:schemeClr>
                </a:solidFill>
                <a:latin typeface="Leelawadee" pitchFamily="34" charset="-34"/>
                <a:ea typeface="Calibri" pitchFamily="34" charset="0"/>
                <a:cs typeface="Leelawadee" pitchFamily="34" charset="-34"/>
              </a:rPr>
              <a:t>temporaneo e stazioni di posta</a:t>
            </a:r>
          </a:p>
          <a:p>
            <a:pPr>
              <a:lnSpc>
                <a:spcPct val="108000"/>
              </a:lnSpc>
              <a:spcAft>
                <a:spcPts val="600"/>
              </a:spcAft>
            </a:pPr>
            <a:r>
              <a:rPr lang="it-IT" dirty="0" smtClean="0">
                <a:latin typeface="Leelawadee" pitchFamily="34" charset="-34"/>
                <a:ea typeface="Calibri" pitchFamily="34" charset="0"/>
                <a:cs typeface="Leelawadee" pitchFamily="34" charset="-34"/>
              </a:rPr>
              <a:t>Rafforzamento dei sistemi territoriali di presa in carico delle persona senza dimora o in povertà estrema:</a:t>
            </a:r>
          </a:p>
          <a:p>
            <a:pPr marL="536575" indent="-536575">
              <a:lnSpc>
                <a:spcPct val="108000"/>
              </a:lnSpc>
              <a:spcAft>
                <a:spcPts val="600"/>
              </a:spcAft>
            </a:pPr>
            <a:r>
              <a:rPr lang="it-IT" dirty="0" smtClean="0">
                <a:latin typeface="Leelawadee" pitchFamily="34" charset="-34"/>
                <a:ea typeface="Calibri" pitchFamily="34" charset="0"/>
                <a:cs typeface="Leelawadee" pitchFamily="34" charset="-34"/>
              </a:rPr>
              <a:t>1.3.1 promuovendo forme di residenzialità baste sui modelli dell’</a:t>
            </a:r>
            <a:r>
              <a:rPr lang="it-IT" dirty="0" err="1" smtClean="0">
                <a:latin typeface="Leelawadee" pitchFamily="34" charset="-34"/>
                <a:ea typeface="Calibri" pitchFamily="34" charset="0"/>
                <a:cs typeface="Leelawadee" pitchFamily="34" charset="-34"/>
              </a:rPr>
              <a:t>housing</a:t>
            </a:r>
            <a:r>
              <a:rPr lang="it-IT" dirty="0" smtClean="0">
                <a:latin typeface="Leelawadee" pitchFamily="34" charset="-34"/>
                <a:ea typeface="Calibri" pitchFamily="34" charset="0"/>
                <a:cs typeface="Leelawadee" pitchFamily="34" charset="-34"/>
              </a:rPr>
              <a:t> first</a:t>
            </a:r>
          </a:p>
          <a:p>
            <a:pPr marL="536575" indent="-536575">
              <a:lnSpc>
                <a:spcPct val="108000"/>
              </a:lnSpc>
              <a:spcAft>
                <a:spcPts val="600"/>
              </a:spcAft>
            </a:pPr>
            <a:r>
              <a:rPr lang="it-IT" dirty="0" smtClean="0">
                <a:latin typeface="Leelawadee" pitchFamily="34" charset="-34"/>
                <a:ea typeface="Calibri" pitchFamily="34" charset="0"/>
                <a:cs typeface="Leelawadee" pitchFamily="34" charset="-34"/>
              </a:rPr>
              <a:t>1.3.2 realizzando centri servizi per il contrasto alla povertà</a:t>
            </a:r>
          </a:p>
        </p:txBody>
      </p:sp>
      <p:sp>
        <p:nvSpPr>
          <p:cNvPr id="9" name="Rettangolo 8"/>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1.3</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83709044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4224426"/>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1.3.1</a:t>
            </a:r>
          </a:p>
          <a:p>
            <a:pPr>
              <a:lnSpc>
                <a:spcPct val="108000"/>
              </a:lnSpc>
              <a:spcAft>
                <a:spcPts val="600"/>
              </a:spcAft>
            </a:pPr>
            <a:r>
              <a:rPr lang="it-IT" b="1" dirty="0" err="1" smtClean="0">
                <a:solidFill>
                  <a:schemeClr val="accent6">
                    <a:lumMod val="75000"/>
                  </a:schemeClr>
                </a:solidFill>
                <a:latin typeface="Leelawadee" pitchFamily="34" charset="-34"/>
                <a:ea typeface="Calibri" pitchFamily="34" charset="0"/>
                <a:cs typeface="Leelawadee" pitchFamily="34" charset="-34"/>
              </a:rPr>
              <a:t>Housing</a:t>
            </a:r>
            <a:r>
              <a:rPr lang="it-IT" b="1" dirty="0" smtClean="0">
                <a:solidFill>
                  <a:schemeClr val="accent6">
                    <a:lumMod val="75000"/>
                  </a:schemeClr>
                </a:solidFill>
                <a:latin typeface="Leelawadee" pitchFamily="34" charset="-34"/>
                <a:ea typeface="Calibri" pitchFamily="34" charset="0"/>
                <a:cs typeface="Leelawadee" pitchFamily="34" charset="-34"/>
              </a:rPr>
              <a:t> first</a:t>
            </a:r>
          </a:p>
          <a:p>
            <a:pPr algn="just">
              <a:lnSpc>
                <a:spcPct val="108000"/>
              </a:lnSpc>
              <a:spcAft>
                <a:spcPts val="600"/>
              </a:spcAft>
            </a:pPr>
            <a:r>
              <a:rPr lang="it-IT" sz="1600" dirty="0">
                <a:latin typeface="Leelawadee" pitchFamily="34" charset="-34"/>
                <a:ea typeface="Calibri" pitchFamily="34" charset="0"/>
                <a:cs typeface="Leelawadee" pitchFamily="34" charset="-34"/>
              </a:rPr>
              <a:t>Si tratta di un'assistenza alloggiativa temporanea ma di ampio respiro, fino a 24 mesi, tendenzialmente in appartamenti raccolti in piccoli gruppi sul territorio, destinati a singoli o piccoli gruppi di individui, ovvero a nuclei familiari in difficoltà estrema che non possono immediatamente accedere all'edilizia residenziale pubblica e che necessitino di una presa in carico continuativa. Il progetto non costituisce uno strumento di contrasto all'emergenza abitativa in generale, bensì uno strumento rivolto a persone in condizioni di fragilità, innanzitutto quelle senza dimora, per la realizzazione di un percorso individuale verso l'autonomia. La soluzione alloggiativa, viene affiancata da un progetto individualizzato volto all’attivazione delle risorse del singolo o del nucleo familiare, con l’obiettivo di favorire percorsi di autonomia e rafforzamento delle risorse personali, per agevolare la fuoriuscita dal circuito dell’accoglienza ovvero l'accesso agli interventi di supporto strutturale alle difficoltà </a:t>
            </a:r>
            <a:r>
              <a:rPr lang="it-IT" sz="1600" dirty="0" smtClean="0">
                <a:latin typeface="Leelawadee" pitchFamily="34" charset="-34"/>
                <a:ea typeface="Calibri" pitchFamily="34" charset="0"/>
                <a:cs typeface="Leelawadee" pitchFamily="34" charset="-34"/>
              </a:rPr>
              <a:t>abitative.</a:t>
            </a:r>
            <a:endParaRPr lang="it-IT" sz="1600" dirty="0">
              <a:latin typeface="Leelawadee" pitchFamily="34" charset="-34"/>
              <a:ea typeface="Calibri" pitchFamily="34" charset="0"/>
              <a:cs typeface="Leelawadee" pitchFamily="34" charset="-34"/>
            </a:endParaRPr>
          </a:p>
        </p:txBody>
      </p:sp>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1.3</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9325220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690702"/>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1.3.1</a:t>
            </a:r>
          </a:p>
          <a:p>
            <a:pPr>
              <a:lnSpc>
                <a:spcPct val="108000"/>
              </a:lnSpc>
              <a:spcAft>
                <a:spcPts val="600"/>
              </a:spcAft>
            </a:pPr>
            <a:r>
              <a:rPr lang="it-IT" b="1" dirty="0" err="1" smtClean="0">
                <a:solidFill>
                  <a:schemeClr val="accent6">
                    <a:lumMod val="75000"/>
                  </a:schemeClr>
                </a:solidFill>
                <a:latin typeface="Leelawadee" pitchFamily="34" charset="-34"/>
                <a:ea typeface="Calibri" pitchFamily="34" charset="0"/>
                <a:cs typeface="Leelawadee" pitchFamily="34" charset="-34"/>
              </a:rPr>
              <a:t>Housing</a:t>
            </a:r>
            <a:r>
              <a:rPr lang="it-IT" b="1" dirty="0" smtClean="0">
                <a:solidFill>
                  <a:schemeClr val="accent6">
                    <a:lumMod val="75000"/>
                  </a:schemeClr>
                </a:solidFill>
                <a:latin typeface="Leelawadee" pitchFamily="34" charset="-34"/>
                <a:ea typeface="Calibri" pitchFamily="34" charset="0"/>
                <a:cs typeface="Leelawadee" pitchFamily="34" charset="-34"/>
              </a:rPr>
              <a:t> first</a:t>
            </a:r>
            <a:endParaRPr lang="it-IT" b="1" dirty="0">
              <a:solidFill>
                <a:schemeClr val="accent6">
                  <a:lumMod val="75000"/>
                </a:schemeClr>
              </a:solidFill>
              <a:latin typeface="Leelawadee" pitchFamily="34" charset="-34"/>
              <a:ea typeface="Calibri" pitchFamily="34" charset="0"/>
              <a:cs typeface="Leelawadee" pitchFamily="34" charset="-34"/>
            </a:endParaRPr>
          </a:p>
        </p:txBody>
      </p:sp>
      <p:graphicFrame>
        <p:nvGraphicFramePr>
          <p:cNvPr id="9" name="Tabella 8"/>
          <p:cNvGraphicFramePr>
            <a:graphicFrameLocks noGrp="1"/>
          </p:cNvGraphicFramePr>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HOUSING FIRST</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5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3.550.000,00 €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latin typeface="Leelawadee" panose="020B0502040204020203" pitchFamily="34" charset="-34"/>
                          <a:cs typeface="Leelawadee" panose="020B0502040204020203" pitchFamily="34" charset="-34"/>
                        </a:rPr>
                        <a:t>710.000,00 € (divisi su tre anni)</a:t>
                      </a:r>
                      <a:endParaRPr lang="it-IT" sz="1100" b="0" i="0" u="none" strike="noStrike" dirty="0" smtClean="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1.3</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404017941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3691523"/>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1.3.2</a:t>
            </a:r>
          </a:p>
          <a:p>
            <a:pPr>
              <a:lnSpc>
                <a:spcPct val="108000"/>
              </a:lnSpc>
              <a:spcAft>
                <a:spcPts val="600"/>
              </a:spcAft>
            </a:pPr>
            <a:r>
              <a:rPr lang="it-IT" b="1" dirty="0" smtClean="0">
                <a:solidFill>
                  <a:schemeClr val="accent6">
                    <a:lumMod val="75000"/>
                  </a:schemeClr>
                </a:solidFill>
                <a:latin typeface="Leelawadee" pitchFamily="34" charset="-34"/>
                <a:ea typeface="Calibri" pitchFamily="34" charset="0"/>
                <a:cs typeface="Leelawadee" pitchFamily="34" charset="-34"/>
              </a:rPr>
              <a:t>Centri servizi/stazioni di posta</a:t>
            </a:r>
          </a:p>
          <a:p>
            <a:pPr algn="just">
              <a:spcAft>
                <a:spcPts val="600"/>
              </a:spcAft>
            </a:pPr>
            <a:r>
              <a:rPr lang="it-IT" dirty="0" smtClean="0"/>
              <a:t>Al </a:t>
            </a:r>
            <a:r>
              <a:rPr lang="it-IT" dirty="0"/>
              <a:t>loro interno </a:t>
            </a:r>
            <a:r>
              <a:rPr lang="it-IT" dirty="0" smtClean="0"/>
              <a:t>potranno svolgersi </a:t>
            </a:r>
            <a:r>
              <a:rPr lang="it-IT" dirty="0"/>
              <a:t>una limitata accoglienza notturna, attività di presidio sociale e sanitario, ristorazione, distribuzione della posta per i residenti presso l’indirizzo fittizio comunale, mediazione culturale, </a:t>
            </a:r>
            <a:r>
              <a:rPr lang="it-IT" dirty="0" err="1"/>
              <a:t>counseling</a:t>
            </a:r>
            <a:r>
              <a:rPr lang="it-IT" dirty="0"/>
              <a:t>, orientamento al lavoro, consulenza legale, distribuzione di beni in riuso, banca del tempo, </a:t>
            </a:r>
            <a:r>
              <a:rPr lang="it-IT" dirty="0" smtClean="0"/>
              <a:t>ecc.</a:t>
            </a:r>
          </a:p>
          <a:p>
            <a:pPr algn="just">
              <a:spcAft>
                <a:spcPts val="600"/>
              </a:spcAft>
            </a:pPr>
            <a:r>
              <a:rPr lang="it-IT" dirty="0" smtClean="0"/>
              <a:t>Rappresenteranno </a:t>
            </a:r>
            <a:r>
              <a:rPr lang="it-IT" dirty="0"/>
              <a:t>un luogo sicuro, integrato con i centri di accoglienza e con le mense sociali, dove offrire servizi per il contrasto della </a:t>
            </a:r>
            <a:r>
              <a:rPr lang="it-IT" dirty="0" smtClean="0"/>
              <a:t>povertà.</a:t>
            </a:r>
          </a:p>
          <a:p>
            <a:pPr algn="just">
              <a:spcAft>
                <a:spcPts val="600"/>
              </a:spcAft>
            </a:pPr>
            <a:r>
              <a:rPr lang="it-IT" dirty="0" smtClean="0"/>
              <a:t>Potranno </a:t>
            </a:r>
            <a:r>
              <a:rPr lang="it-IT" dirty="0"/>
              <a:t>vedere l’attivo coinvolgimento delle organizzazioni di volontariato, a rafforzamento dei servizi offerti, il collegamento con le ASL e i servizi per l’impiego, anche per la realizzazione di tirocini formativi</a:t>
            </a:r>
            <a:r>
              <a:rPr lang="it-IT" dirty="0" smtClean="0"/>
              <a:t>.</a:t>
            </a:r>
            <a:endParaRPr lang="it-IT" sz="1600" dirty="0">
              <a:solidFill>
                <a:schemeClr val="accent6">
                  <a:lumMod val="75000"/>
                </a:schemeClr>
              </a:solidFill>
              <a:latin typeface="Leelawadee" pitchFamily="34" charset="-34"/>
              <a:ea typeface="Calibri" pitchFamily="34" charset="0"/>
              <a:cs typeface="Leelawadee" pitchFamily="34" charset="-34"/>
            </a:endParaRPr>
          </a:p>
        </p:txBody>
      </p:sp>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1.3</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21259018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10" name="Rettangolo 9"/>
          <p:cNvSpPr/>
          <p:nvPr/>
        </p:nvSpPr>
        <p:spPr>
          <a:xfrm>
            <a:off x="505088" y="696275"/>
            <a:ext cx="8136904" cy="1077218"/>
          </a:xfrm>
          <a:prstGeom prst="rect">
            <a:avLst/>
          </a:prstGeom>
        </p:spPr>
        <p:txBody>
          <a:bodyPr wrap="square">
            <a:spAutoFit/>
          </a:bodyPr>
          <a:lstStyle/>
          <a:p>
            <a:pPr fontAlgn="base">
              <a:spcBef>
                <a:spcPct val="0"/>
              </a:spcBef>
              <a:spcAft>
                <a:spcPct val="0"/>
              </a:spcAft>
            </a:pPr>
            <a:r>
              <a:rPr lang="it-IT" sz="3200" dirty="0" smtClean="0">
                <a:latin typeface="Leelawadee" pitchFamily="34" charset="-34"/>
                <a:ea typeface="Calibri" pitchFamily="34" charset="0"/>
                <a:cs typeface="Leelawadee" pitchFamily="34" charset="-34"/>
              </a:rPr>
              <a:t>Panoramica dei fondi trasferiti al Servizio sociale dei Comuni</a:t>
            </a:r>
            <a:endParaRPr lang="it-IT" sz="3200" b="1" dirty="0">
              <a:latin typeface="Leelawadee" pitchFamily="34" charset="-34"/>
              <a:cs typeface="Leelawadee" pitchFamily="34" charset="-34"/>
            </a:endParaRPr>
          </a:p>
        </p:txBody>
      </p:sp>
      <p:sp>
        <p:nvSpPr>
          <p:cNvPr id="3" name="Ovale 2"/>
          <p:cNvSpPr/>
          <p:nvPr/>
        </p:nvSpPr>
        <p:spPr>
          <a:xfrm>
            <a:off x="2735796" y="3753036"/>
            <a:ext cx="3078340" cy="18002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Fondo sociale Regionale</a:t>
            </a:r>
          </a:p>
          <a:p>
            <a:pPr algn="ctr"/>
            <a:r>
              <a:rPr lang="it-IT" dirty="0" smtClean="0">
                <a:solidFill>
                  <a:schemeClr val="tx1"/>
                </a:solidFill>
              </a:rPr>
              <a:t>3.816.326,10€</a:t>
            </a:r>
          </a:p>
          <a:p>
            <a:pPr algn="ctr"/>
            <a:r>
              <a:rPr lang="it-IT" dirty="0" smtClean="0">
                <a:solidFill>
                  <a:schemeClr val="tx1"/>
                </a:solidFill>
              </a:rPr>
              <a:t>annui</a:t>
            </a:r>
            <a:endParaRPr lang="it-IT" dirty="0">
              <a:solidFill>
                <a:schemeClr val="tx1"/>
              </a:solidFill>
            </a:endParaRPr>
          </a:p>
        </p:txBody>
      </p:sp>
      <p:sp>
        <p:nvSpPr>
          <p:cNvPr id="11" name="Ovale 10"/>
          <p:cNvSpPr/>
          <p:nvPr/>
        </p:nvSpPr>
        <p:spPr>
          <a:xfrm>
            <a:off x="6048164" y="3224976"/>
            <a:ext cx="1500777" cy="1007644"/>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PaIS</a:t>
            </a:r>
            <a:r>
              <a:rPr lang="it-IT" dirty="0" smtClean="0">
                <a:solidFill>
                  <a:schemeClr val="tx1"/>
                </a:solidFill>
              </a:rPr>
              <a:t> 33,964 €</a:t>
            </a:r>
          </a:p>
          <a:p>
            <a:pPr algn="ctr"/>
            <a:r>
              <a:rPr lang="it-IT" dirty="0" smtClean="0">
                <a:solidFill>
                  <a:schemeClr val="tx1"/>
                </a:solidFill>
              </a:rPr>
              <a:t>un anno</a:t>
            </a:r>
            <a:endParaRPr lang="it-IT" dirty="0">
              <a:solidFill>
                <a:schemeClr val="tx1"/>
              </a:solidFill>
            </a:endParaRPr>
          </a:p>
        </p:txBody>
      </p:sp>
      <p:sp>
        <p:nvSpPr>
          <p:cNvPr id="13" name="Ovale 12"/>
          <p:cNvSpPr/>
          <p:nvPr/>
        </p:nvSpPr>
        <p:spPr>
          <a:xfrm>
            <a:off x="3383868" y="2132856"/>
            <a:ext cx="2340260" cy="1007644"/>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Fondi Comunali 100.000€</a:t>
            </a:r>
          </a:p>
          <a:p>
            <a:pPr algn="ctr"/>
            <a:r>
              <a:rPr lang="it-IT" dirty="0" smtClean="0">
                <a:solidFill>
                  <a:schemeClr val="tx1"/>
                </a:solidFill>
              </a:rPr>
              <a:t>annui</a:t>
            </a:r>
            <a:endParaRPr lang="it-IT" dirty="0">
              <a:solidFill>
                <a:schemeClr val="tx1"/>
              </a:solidFill>
            </a:endParaRPr>
          </a:p>
        </p:txBody>
      </p:sp>
      <p:sp>
        <p:nvSpPr>
          <p:cNvPr id="14" name="Ovale 13"/>
          <p:cNvSpPr/>
          <p:nvPr/>
        </p:nvSpPr>
        <p:spPr>
          <a:xfrm>
            <a:off x="287524" y="2937412"/>
            <a:ext cx="2295840" cy="1295208"/>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Ministero LPS</a:t>
            </a:r>
          </a:p>
          <a:p>
            <a:pPr algn="ctr"/>
            <a:r>
              <a:rPr lang="it-IT" dirty="0" smtClean="0">
                <a:solidFill>
                  <a:schemeClr val="tx1"/>
                </a:solidFill>
              </a:rPr>
              <a:t>347.700,49 €</a:t>
            </a:r>
          </a:p>
          <a:p>
            <a:pPr algn="ctr"/>
            <a:r>
              <a:rPr lang="it-IT" dirty="0" smtClean="0">
                <a:solidFill>
                  <a:schemeClr val="tx1"/>
                </a:solidFill>
              </a:rPr>
              <a:t>tre anni</a:t>
            </a:r>
            <a:endParaRPr lang="it-IT" dirty="0">
              <a:solidFill>
                <a:schemeClr val="tx1"/>
              </a:solidFill>
            </a:endParaRPr>
          </a:p>
        </p:txBody>
      </p:sp>
      <p:sp>
        <p:nvSpPr>
          <p:cNvPr id="15" name="Ovale 14"/>
          <p:cNvSpPr/>
          <p:nvPr/>
        </p:nvSpPr>
        <p:spPr>
          <a:xfrm>
            <a:off x="7416314" y="2577372"/>
            <a:ext cx="1224136" cy="1007644"/>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PNRR</a:t>
            </a:r>
          </a:p>
          <a:p>
            <a:pPr algn="ctr"/>
            <a:r>
              <a:rPr lang="it-IT" dirty="0" smtClean="0">
                <a:solidFill>
                  <a:schemeClr val="tx1"/>
                </a:solidFill>
              </a:rPr>
              <a:t>??</a:t>
            </a:r>
            <a:endParaRPr lang="it-IT" dirty="0">
              <a:solidFill>
                <a:schemeClr val="tx1"/>
              </a:solidFill>
            </a:endParaRPr>
          </a:p>
        </p:txBody>
      </p:sp>
      <p:sp>
        <p:nvSpPr>
          <p:cNvPr id="12" name="Ovale 11"/>
          <p:cNvSpPr/>
          <p:nvPr/>
        </p:nvSpPr>
        <p:spPr>
          <a:xfrm>
            <a:off x="7548941" y="3404996"/>
            <a:ext cx="1552116" cy="1007644"/>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PrInS</a:t>
            </a:r>
            <a:r>
              <a:rPr lang="it-IT" dirty="0" smtClean="0">
                <a:solidFill>
                  <a:schemeClr val="tx1"/>
                </a:solidFill>
              </a:rPr>
              <a:t> 105.000€</a:t>
            </a:r>
          </a:p>
          <a:p>
            <a:pPr algn="ctr"/>
            <a:r>
              <a:rPr lang="it-IT" dirty="0" smtClean="0">
                <a:solidFill>
                  <a:schemeClr val="tx1"/>
                </a:solidFill>
              </a:rPr>
              <a:t>due anni</a:t>
            </a:r>
            <a:endParaRPr lang="it-IT" dirty="0">
              <a:solidFill>
                <a:schemeClr val="tx1"/>
              </a:solidFill>
            </a:endParaRPr>
          </a:p>
        </p:txBody>
      </p:sp>
    </p:spTree>
    <p:extLst>
      <p:ext uri="{BB962C8B-B14F-4D97-AF65-F5344CB8AC3E}">
        <p14:creationId xmlns:p14="http://schemas.microsoft.com/office/powerpoint/2010/main" val="221636838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690702"/>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1.3.2</a:t>
            </a:r>
          </a:p>
          <a:p>
            <a:pPr>
              <a:lnSpc>
                <a:spcPct val="108000"/>
              </a:lnSpc>
              <a:spcAft>
                <a:spcPts val="600"/>
              </a:spcAft>
            </a:pPr>
            <a:r>
              <a:rPr lang="it-IT" b="1" dirty="0" smtClean="0">
                <a:solidFill>
                  <a:schemeClr val="accent6">
                    <a:lumMod val="75000"/>
                  </a:schemeClr>
                </a:solidFill>
                <a:latin typeface="Leelawadee" pitchFamily="34" charset="-34"/>
                <a:ea typeface="Calibri" pitchFamily="34" charset="0"/>
                <a:cs typeface="Leelawadee" pitchFamily="34" charset="-34"/>
              </a:rPr>
              <a:t>Centri servizi</a:t>
            </a:r>
            <a:endParaRPr lang="it-IT" b="1" dirty="0">
              <a:solidFill>
                <a:schemeClr val="accent6">
                  <a:lumMod val="75000"/>
                </a:schemeClr>
              </a:solidFill>
              <a:latin typeface="Leelawadee" pitchFamily="34" charset="-34"/>
              <a:ea typeface="Calibri" pitchFamily="34" charset="0"/>
              <a:cs typeface="Leelawadee" pitchFamily="34" charset="-34"/>
            </a:endParaRPr>
          </a:p>
        </p:txBody>
      </p:sp>
      <p:graphicFrame>
        <p:nvGraphicFramePr>
          <p:cNvPr id="9" name="Tabella 8"/>
          <p:cNvGraphicFramePr>
            <a:graphicFrameLocks noGrp="1"/>
          </p:cNvGraphicFramePr>
          <p:nvPr>
            <p:extLst>
              <p:ext uri="{D42A27DB-BD31-4B8C-83A1-F6EECF244321}">
                <p14:modId xmlns:p14="http://schemas.microsoft.com/office/powerpoint/2010/main" val="1766082071"/>
              </p:ext>
            </p:extLst>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STAZIONI DI POSTA</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5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5.450.000,00 €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1.090.000,00 € (divisi su tre anni)</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1.3</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94850109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590760751"/>
              </p:ext>
            </p:extLst>
          </p:nvPr>
        </p:nvGraphicFramePr>
        <p:xfrm>
          <a:off x="503546" y="2236108"/>
          <a:ext cx="8136905" cy="3146276"/>
        </p:xfrm>
        <a:graphic>
          <a:graphicData uri="http://schemas.openxmlformats.org/drawingml/2006/table">
            <a:tbl>
              <a:tblPr firstRow="1" bandRow="1">
                <a:tableStyleId>{93296810-A885-4BE3-A3E7-6D5BEEA58F35}</a:tableStyleId>
              </a:tblPr>
              <a:tblGrid>
                <a:gridCol w="1162415"/>
                <a:gridCol w="1162415"/>
                <a:gridCol w="1162415"/>
                <a:gridCol w="1162415"/>
                <a:gridCol w="1162415"/>
                <a:gridCol w="1162415"/>
                <a:gridCol w="1162415"/>
              </a:tblGrid>
              <a:tr h="1408916">
                <a:tc>
                  <a:txBody>
                    <a:bodyPr/>
                    <a:lstStyle/>
                    <a:p>
                      <a:pPr algn="l"/>
                      <a:r>
                        <a:rPr lang="it-IT" b="0" dirty="0" smtClean="0">
                          <a:solidFill>
                            <a:schemeClr val="tx1"/>
                          </a:solidFill>
                        </a:rPr>
                        <a:t>1.1.1</a:t>
                      </a:r>
                    </a:p>
                    <a:p>
                      <a:pPr algn="l"/>
                      <a:r>
                        <a:rPr lang="it-IT" sz="1600" b="0" dirty="0" smtClean="0">
                          <a:solidFill>
                            <a:schemeClr val="tx1"/>
                          </a:solidFill>
                        </a:rPr>
                        <a:t>capacità genitoriali</a:t>
                      </a:r>
                      <a:endParaRPr lang="it-IT" sz="1600" b="0" dirty="0">
                        <a:solidFill>
                          <a:schemeClr val="tx1"/>
                        </a:solidFill>
                      </a:endParaRPr>
                    </a:p>
                  </a:txBody>
                  <a:tcPr vert="vert270" anchor="ctr">
                    <a:solidFill>
                      <a:schemeClr val="accent6">
                        <a:lumMod val="60000"/>
                        <a:lumOff val="40000"/>
                      </a:schemeClr>
                    </a:solidFill>
                  </a:tcPr>
                </a:tc>
                <a:tc>
                  <a:txBody>
                    <a:bodyPr/>
                    <a:lstStyle/>
                    <a:p>
                      <a:pPr algn="l"/>
                      <a:r>
                        <a:rPr lang="it-IT" b="0" dirty="0" smtClean="0">
                          <a:solidFill>
                            <a:schemeClr val="tx1"/>
                          </a:solidFill>
                        </a:rPr>
                        <a:t>1.1.2</a:t>
                      </a:r>
                    </a:p>
                    <a:p>
                      <a:pPr algn="l"/>
                      <a:r>
                        <a:rPr lang="it-IT" sz="1600" b="0" dirty="0" smtClean="0">
                          <a:solidFill>
                            <a:schemeClr val="tx1"/>
                          </a:solidFill>
                        </a:rPr>
                        <a:t>autonomia anziani non autosufficienti</a:t>
                      </a:r>
                      <a:endParaRPr lang="it-IT" sz="1600" b="0" dirty="0">
                        <a:solidFill>
                          <a:schemeClr val="tx1"/>
                        </a:solidFill>
                      </a:endParaRPr>
                    </a:p>
                  </a:txBody>
                  <a:tcPr vert="vert270" anchor="ctr">
                    <a:solidFill>
                      <a:schemeClr val="accent6">
                        <a:lumMod val="60000"/>
                        <a:lumOff val="40000"/>
                      </a:schemeClr>
                    </a:solidFill>
                  </a:tcPr>
                </a:tc>
                <a:tc>
                  <a:txBody>
                    <a:bodyPr/>
                    <a:lstStyle/>
                    <a:p>
                      <a:pPr algn="l"/>
                      <a:r>
                        <a:rPr lang="it-IT" b="0" dirty="0" smtClean="0">
                          <a:solidFill>
                            <a:schemeClr val="tx1"/>
                          </a:solidFill>
                        </a:rPr>
                        <a:t>1.1.3</a:t>
                      </a:r>
                    </a:p>
                    <a:p>
                      <a:pPr algn="l"/>
                      <a:r>
                        <a:rPr lang="it-IT" sz="1600" b="0" dirty="0" smtClean="0">
                          <a:solidFill>
                            <a:schemeClr val="tx1"/>
                          </a:solidFill>
                        </a:rPr>
                        <a:t>dimissioni</a:t>
                      </a:r>
                      <a:r>
                        <a:rPr lang="it-IT" sz="1600" b="0" baseline="0" dirty="0" smtClean="0">
                          <a:solidFill>
                            <a:schemeClr val="tx1"/>
                          </a:solidFill>
                        </a:rPr>
                        <a:t> protette</a:t>
                      </a:r>
                      <a:endParaRPr lang="it-IT" sz="1600" b="0" dirty="0">
                        <a:solidFill>
                          <a:schemeClr val="tx1"/>
                        </a:solidFill>
                      </a:endParaRPr>
                    </a:p>
                  </a:txBody>
                  <a:tcPr vert="vert270" anchor="ctr">
                    <a:solidFill>
                      <a:schemeClr val="accent6">
                        <a:lumMod val="60000"/>
                        <a:lumOff val="40000"/>
                      </a:schemeClr>
                    </a:solidFill>
                  </a:tcPr>
                </a:tc>
                <a:tc>
                  <a:txBody>
                    <a:bodyPr/>
                    <a:lstStyle/>
                    <a:p>
                      <a:pPr algn="l"/>
                      <a:r>
                        <a:rPr lang="it-IT" b="0" dirty="0" smtClean="0">
                          <a:solidFill>
                            <a:schemeClr val="tx1"/>
                          </a:solidFill>
                        </a:rPr>
                        <a:t>1.1.4</a:t>
                      </a:r>
                    </a:p>
                    <a:p>
                      <a:pPr algn="l"/>
                      <a:r>
                        <a:rPr lang="it-IT" sz="1600" b="0" dirty="0" smtClean="0">
                          <a:solidFill>
                            <a:schemeClr val="tx1"/>
                          </a:solidFill>
                        </a:rPr>
                        <a:t>supervisione</a:t>
                      </a:r>
                      <a:r>
                        <a:rPr lang="it-IT" sz="1600" b="0" baseline="0" dirty="0" smtClean="0">
                          <a:solidFill>
                            <a:schemeClr val="tx1"/>
                          </a:solidFill>
                        </a:rPr>
                        <a:t> operatori</a:t>
                      </a:r>
                      <a:endParaRPr lang="it-IT" b="0" dirty="0">
                        <a:solidFill>
                          <a:schemeClr val="tx1"/>
                        </a:solidFill>
                      </a:endParaRPr>
                    </a:p>
                  </a:txBody>
                  <a:tcPr vert="vert270" anchor="ctr">
                    <a:solidFill>
                      <a:schemeClr val="accent6">
                        <a:lumMod val="60000"/>
                        <a:lumOff val="40000"/>
                      </a:schemeClr>
                    </a:solidFill>
                  </a:tcPr>
                </a:tc>
                <a:tc>
                  <a:txBody>
                    <a:bodyPr/>
                    <a:lstStyle/>
                    <a:p>
                      <a:pPr algn="l"/>
                      <a:r>
                        <a:rPr lang="it-IT" b="0" dirty="0" smtClean="0">
                          <a:solidFill>
                            <a:schemeClr val="tx1"/>
                          </a:solidFill>
                        </a:rPr>
                        <a:t>1.2</a:t>
                      </a:r>
                    </a:p>
                    <a:p>
                      <a:pPr algn="l"/>
                      <a:r>
                        <a:rPr lang="it-IT" sz="1600" b="0" dirty="0" smtClean="0">
                          <a:solidFill>
                            <a:schemeClr val="tx1"/>
                          </a:solidFill>
                        </a:rPr>
                        <a:t>vita indipendente</a:t>
                      </a:r>
                      <a:endParaRPr lang="it-IT" sz="1600" b="0" dirty="0">
                        <a:solidFill>
                          <a:schemeClr val="tx1"/>
                        </a:solidFill>
                      </a:endParaRPr>
                    </a:p>
                  </a:txBody>
                  <a:tcPr vert="vert270" anchor="ctr">
                    <a:solidFill>
                      <a:schemeClr val="accent6">
                        <a:lumMod val="60000"/>
                        <a:lumOff val="40000"/>
                      </a:schemeClr>
                    </a:solidFill>
                  </a:tcPr>
                </a:tc>
                <a:tc>
                  <a:txBody>
                    <a:bodyPr/>
                    <a:lstStyle/>
                    <a:p>
                      <a:pPr algn="l"/>
                      <a:r>
                        <a:rPr lang="it-IT" b="0" dirty="0" smtClean="0">
                          <a:solidFill>
                            <a:schemeClr val="tx1"/>
                          </a:solidFill>
                        </a:rPr>
                        <a:t>1.3.1</a:t>
                      </a:r>
                    </a:p>
                    <a:p>
                      <a:pPr algn="l"/>
                      <a:r>
                        <a:rPr lang="it-IT" b="0" dirty="0" err="1" smtClean="0">
                          <a:solidFill>
                            <a:schemeClr val="tx1"/>
                          </a:solidFill>
                        </a:rPr>
                        <a:t>housing</a:t>
                      </a:r>
                      <a:r>
                        <a:rPr lang="it-IT" b="0" dirty="0" smtClean="0">
                          <a:solidFill>
                            <a:schemeClr val="tx1"/>
                          </a:solidFill>
                        </a:rPr>
                        <a:t> first</a:t>
                      </a:r>
                      <a:endParaRPr lang="it-IT" b="0" dirty="0">
                        <a:solidFill>
                          <a:schemeClr val="tx1"/>
                        </a:solidFill>
                      </a:endParaRPr>
                    </a:p>
                  </a:txBody>
                  <a:tcPr vert="vert270" anchor="ctr">
                    <a:solidFill>
                      <a:schemeClr val="accent6">
                        <a:lumMod val="60000"/>
                        <a:lumOff val="40000"/>
                      </a:schemeClr>
                    </a:solidFill>
                  </a:tcPr>
                </a:tc>
                <a:tc>
                  <a:txBody>
                    <a:bodyPr/>
                    <a:lstStyle/>
                    <a:p>
                      <a:pPr algn="l"/>
                      <a:r>
                        <a:rPr lang="it-IT" b="0" dirty="0" smtClean="0">
                          <a:solidFill>
                            <a:schemeClr val="tx1"/>
                          </a:solidFill>
                        </a:rPr>
                        <a:t>1.3.2</a:t>
                      </a:r>
                    </a:p>
                    <a:p>
                      <a:pPr algn="l"/>
                      <a:r>
                        <a:rPr lang="it-IT" b="0" dirty="0" smtClean="0">
                          <a:solidFill>
                            <a:schemeClr val="tx1"/>
                          </a:solidFill>
                        </a:rPr>
                        <a:t>centri</a:t>
                      </a:r>
                      <a:r>
                        <a:rPr lang="it-IT" b="0" baseline="0" dirty="0" smtClean="0">
                          <a:solidFill>
                            <a:schemeClr val="tx1"/>
                          </a:solidFill>
                        </a:rPr>
                        <a:t> servizi/stazioni di posta</a:t>
                      </a:r>
                      <a:endParaRPr lang="it-IT" b="0" dirty="0">
                        <a:solidFill>
                          <a:schemeClr val="tx1"/>
                        </a:solidFill>
                      </a:endParaRPr>
                    </a:p>
                  </a:txBody>
                  <a:tcPr vert="vert270" anchor="ctr">
                    <a:solidFill>
                      <a:schemeClr val="accent6">
                        <a:lumMod val="60000"/>
                        <a:lumOff val="40000"/>
                      </a:schemeClr>
                    </a:solidFill>
                  </a:tcPr>
                </a:tc>
              </a:tr>
              <a:tr h="370840">
                <a:tc>
                  <a:txBody>
                    <a:bodyPr/>
                    <a:lstStyle/>
                    <a:p>
                      <a:pPr algn="ctr"/>
                      <a:r>
                        <a:rPr lang="it-IT" sz="1600" dirty="0" smtClean="0"/>
                        <a:t>X</a:t>
                      </a:r>
                      <a:endParaRPr lang="it-IT" sz="1600" baseline="0" dirty="0" smtClean="0"/>
                    </a:p>
                    <a:p>
                      <a:pPr algn="ctr"/>
                      <a:r>
                        <a:rPr lang="it-IT" sz="1600" baseline="0" dirty="0" smtClean="0"/>
                        <a:t>con ATS Carnia</a:t>
                      </a:r>
                      <a:endParaRPr lang="it-IT" sz="1600" dirty="0"/>
                    </a:p>
                  </a:txBody>
                  <a:tcPr>
                    <a:solidFill>
                      <a:schemeClr val="accent6">
                        <a:lumMod val="60000"/>
                        <a:lumOff val="40000"/>
                      </a:schemeClr>
                    </a:solidFill>
                  </a:tcPr>
                </a:tc>
                <a:tc>
                  <a:txBody>
                    <a:bodyPr/>
                    <a:lstStyle/>
                    <a:p>
                      <a:pPr algn="ctr"/>
                      <a:endParaRPr lang="it-IT" dirty="0"/>
                    </a:p>
                  </a:txBody>
                  <a:tcPr>
                    <a:solidFill>
                      <a:schemeClr val="accent6">
                        <a:lumMod val="60000"/>
                        <a:lumOff val="40000"/>
                      </a:schemeClr>
                    </a:solidFill>
                  </a:tcPr>
                </a:tc>
                <a:tc>
                  <a:txBody>
                    <a:bodyPr/>
                    <a:lstStyle/>
                    <a:p>
                      <a:pPr algn="ctr"/>
                      <a:r>
                        <a:rPr lang="it-IT" dirty="0" smtClean="0"/>
                        <a:t>X</a:t>
                      </a:r>
                      <a:endParaRPr lang="it-IT" baseline="0" dirty="0" smtClean="0"/>
                    </a:p>
                    <a:p>
                      <a:pPr algn="ctr"/>
                      <a:r>
                        <a:rPr lang="it-IT" baseline="0" dirty="0" smtClean="0"/>
                        <a:t>con ATS </a:t>
                      </a:r>
                      <a:r>
                        <a:rPr lang="it-IT" baseline="0" dirty="0" smtClean="0"/>
                        <a:t>Carnia, Collinare </a:t>
                      </a:r>
                      <a:r>
                        <a:rPr lang="it-IT" baseline="0" dirty="0" smtClean="0"/>
                        <a:t>e Medio Friuli</a:t>
                      </a:r>
                      <a:endParaRPr lang="it-IT" dirty="0"/>
                    </a:p>
                  </a:txBody>
                  <a:tcPr>
                    <a:solidFill>
                      <a:schemeClr val="accent6">
                        <a:lumMod val="60000"/>
                        <a:lumOff val="40000"/>
                      </a:schemeClr>
                    </a:solidFill>
                  </a:tcPr>
                </a:tc>
                <a:tc>
                  <a:txBody>
                    <a:bodyPr/>
                    <a:lstStyle/>
                    <a:p>
                      <a:pPr algn="ctr"/>
                      <a:r>
                        <a:rPr lang="it-IT" dirty="0" smtClean="0"/>
                        <a:t>X</a:t>
                      </a:r>
                      <a:endParaRPr lang="it-IT" baseline="0" dirty="0" smtClean="0"/>
                    </a:p>
                    <a:p>
                      <a:pPr algn="ctr"/>
                      <a:r>
                        <a:rPr lang="it-IT" baseline="0" dirty="0" smtClean="0"/>
                        <a:t>con ATS </a:t>
                      </a:r>
                      <a:r>
                        <a:rPr lang="it-IT" baseline="0" dirty="0" smtClean="0"/>
                        <a:t>Carnia, Collinare </a:t>
                      </a:r>
                      <a:r>
                        <a:rPr lang="it-IT" baseline="0" dirty="0" smtClean="0"/>
                        <a:t>e Medio Friuli</a:t>
                      </a:r>
                      <a:endParaRPr lang="it-IT" dirty="0" smtClean="0"/>
                    </a:p>
                  </a:txBody>
                  <a:tcPr>
                    <a:solidFill>
                      <a:schemeClr val="accent6">
                        <a:lumMod val="60000"/>
                        <a:lumOff val="40000"/>
                      </a:schemeClr>
                    </a:solidFill>
                  </a:tcPr>
                </a:tc>
                <a:tc>
                  <a:txBody>
                    <a:bodyPr/>
                    <a:lstStyle/>
                    <a:p>
                      <a:pPr algn="ctr"/>
                      <a:endParaRPr lang="it-IT" dirty="0"/>
                    </a:p>
                  </a:txBody>
                  <a:tcPr>
                    <a:solidFill>
                      <a:schemeClr val="accent6">
                        <a:lumMod val="60000"/>
                        <a:lumOff val="40000"/>
                      </a:schemeClr>
                    </a:solidFill>
                  </a:tcPr>
                </a:tc>
                <a:tc>
                  <a:txBody>
                    <a:bodyPr/>
                    <a:lstStyle/>
                    <a:p>
                      <a:pPr algn="ctr"/>
                      <a:endParaRPr lang="it-IT" dirty="0"/>
                    </a:p>
                  </a:txBody>
                  <a:tcPr>
                    <a:solidFill>
                      <a:schemeClr val="accent6">
                        <a:lumMod val="60000"/>
                        <a:lumOff val="40000"/>
                      </a:schemeClr>
                    </a:solidFill>
                  </a:tcPr>
                </a:tc>
                <a:tc>
                  <a:txBody>
                    <a:bodyPr/>
                    <a:lstStyle/>
                    <a:p>
                      <a:pPr algn="ctr"/>
                      <a:endParaRPr lang="it-IT" dirty="0"/>
                    </a:p>
                  </a:txBody>
                  <a:tcPr>
                    <a:solidFill>
                      <a:schemeClr val="accent6">
                        <a:lumMod val="60000"/>
                        <a:lumOff val="4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Candidature ATS</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56160369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2" name="Rettangolo 1"/>
          <p:cNvSpPr/>
          <p:nvPr/>
        </p:nvSpPr>
        <p:spPr>
          <a:xfrm>
            <a:off x="503546" y="1929768"/>
            <a:ext cx="8136904" cy="4832092"/>
          </a:xfrm>
          <a:prstGeom prst="rect">
            <a:avLst/>
          </a:prstGeom>
        </p:spPr>
        <p:txBody>
          <a:bodyPr wrap="square">
            <a:spAutoFit/>
          </a:bodyPr>
          <a:lstStyle/>
          <a:p>
            <a:pPr marL="171450" indent="-171450">
              <a:buFont typeface="Arial" panose="020B0604020202020204" pitchFamily="34" charset="0"/>
              <a:buChar char="•"/>
            </a:pPr>
            <a:r>
              <a:rPr lang="it-IT" sz="1400" b="1" dirty="0" smtClean="0">
                <a:solidFill>
                  <a:schemeClr val="accent6">
                    <a:lumMod val="75000"/>
                  </a:schemeClr>
                </a:solidFill>
                <a:latin typeface="Leelawadee" panose="020B0502040204020203" pitchFamily="34" charset="-34"/>
                <a:cs typeface="Leelawadee" panose="020B0502040204020203" pitchFamily="34" charset="-34"/>
              </a:rPr>
              <a:t>31 </a:t>
            </a:r>
            <a:r>
              <a:rPr lang="it-IT" sz="1400" b="1" dirty="0">
                <a:solidFill>
                  <a:schemeClr val="accent6">
                    <a:lumMod val="75000"/>
                  </a:schemeClr>
                </a:solidFill>
                <a:latin typeface="Leelawadee" panose="020B0502040204020203" pitchFamily="34" charset="-34"/>
                <a:cs typeface="Leelawadee" panose="020B0502040204020203" pitchFamily="34" charset="-34"/>
              </a:rPr>
              <a:t>gennaio 2022 </a:t>
            </a:r>
            <a:r>
              <a:rPr lang="it-IT" sz="1400" dirty="0">
                <a:solidFill>
                  <a:srgbClr val="000000"/>
                </a:solidFill>
                <a:latin typeface="Leelawadee" panose="020B0502040204020203" pitchFamily="34" charset="-34"/>
                <a:cs typeface="Leelawadee" panose="020B0502040204020203" pitchFamily="34" charset="-34"/>
              </a:rPr>
              <a:t>– Scadenza per comunicazione delle manifestazione di interesse degli ATS da parte delle Regioni e Province Autonome.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15 febbraio 2022 </a:t>
            </a:r>
            <a:r>
              <a:rPr lang="it-IT" sz="1400" dirty="0" smtClean="0">
                <a:solidFill>
                  <a:srgbClr val="000000"/>
                </a:solidFill>
                <a:latin typeface="Leelawadee" panose="020B0502040204020203" pitchFamily="34" charset="-34"/>
                <a:cs typeface="Leelawadee" panose="020B0502040204020203" pitchFamily="34" charset="-34"/>
              </a:rPr>
              <a:t>- </a:t>
            </a:r>
            <a:r>
              <a:rPr lang="it-IT" sz="1400" dirty="0">
                <a:solidFill>
                  <a:srgbClr val="000000"/>
                </a:solidFill>
                <a:latin typeface="Leelawadee" panose="020B0502040204020203" pitchFamily="34" charset="-34"/>
                <a:cs typeface="Leelawadee" panose="020B0502040204020203" pitchFamily="34" charset="-34"/>
              </a:rPr>
              <a:t>Pubblicazione del bando per la procedura di selezione non competitiva rivolta agli ATS.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entro 15 marzo 2022 </a:t>
            </a:r>
            <a:r>
              <a:rPr lang="it-IT" sz="1400" dirty="0">
                <a:solidFill>
                  <a:srgbClr val="000000"/>
                </a:solidFill>
                <a:latin typeface="Leelawadee" panose="020B0502040204020203" pitchFamily="34" charset="-34"/>
                <a:cs typeface="Leelawadee" panose="020B0502040204020203" pitchFamily="34" charset="-34"/>
              </a:rPr>
              <a:t>- Definizione delle procedure operative, dei piani di valutazione e dei sistemi di controllo; predisposizione dell’infrastruttura informatica necessaria alla gestione operativa dei progetti operativi degli ATS. </a:t>
            </a:r>
            <a:endParaRPr lang="it-IT" sz="1400" dirty="0" smtClean="0">
              <a:solidFill>
                <a:srgbClr val="000000"/>
              </a:solidFill>
              <a:latin typeface="Leelawadee" panose="020B0502040204020203" pitchFamily="34" charset="-34"/>
              <a:cs typeface="Leelawadee" panose="020B0502040204020203" pitchFamily="34" charset="-34"/>
            </a:endParaRP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31 marzo 2022 </a:t>
            </a:r>
            <a:r>
              <a:rPr lang="it-IT" sz="1400" dirty="0">
                <a:solidFill>
                  <a:srgbClr val="000000"/>
                </a:solidFill>
                <a:latin typeface="Leelawadee" panose="020B0502040204020203" pitchFamily="34" charset="-34"/>
                <a:cs typeface="Leelawadee" panose="020B0502040204020203" pitchFamily="34" charset="-34"/>
              </a:rPr>
              <a:t>- Termine per raccolta delle proposte progettuali. Eventuale successiva riapertura dei termini per le linee di attività non completamente coperte.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da 1 aprile 2022 </a:t>
            </a:r>
            <a:r>
              <a:rPr lang="it-IT" sz="1400" dirty="0">
                <a:solidFill>
                  <a:srgbClr val="000000"/>
                </a:solidFill>
                <a:latin typeface="Leelawadee" panose="020B0502040204020203" pitchFamily="34" charset="-34"/>
                <a:cs typeface="Leelawadee" panose="020B0502040204020203" pitchFamily="34" charset="-34"/>
              </a:rPr>
              <a:t>- Valutazione dei progetti.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da 1 maggio 2022 </a:t>
            </a:r>
            <a:r>
              <a:rPr lang="it-IT" sz="1400" dirty="0">
                <a:solidFill>
                  <a:srgbClr val="000000"/>
                </a:solidFill>
                <a:latin typeface="Leelawadee" panose="020B0502040204020203" pitchFamily="34" charset="-34"/>
                <a:cs typeface="Leelawadee" panose="020B0502040204020203" pitchFamily="34" charset="-34"/>
              </a:rPr>
              <a:t>- Emanazione dei decreti ministeriali di approvazione dei progetti.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da 1 giugno 2022</a:t>
            </a:r>
            <a:r>
              <a:rPr lang="it-IT" sz="1400" dirty="0">
                <a:solidFill>
                  <a:srgbClr val="000000"/>
                </a:solidFill>
                <a:latin typeface="Leelawadee" panose="020B0502040204020203" pitchFamily="34" charset="-34"/>
                <a:cs typeface="Leelawadee" panose="020B0502040204020203" pitchFamily="34" charset="-34"/>
              </a:rPr>
              <a:t>- Firma degli atti di convenzionamento con gli ATS.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da 1 luglio 2022 </a:t>
            </a:r>
            <a:r>
              <a:rPr lang="it-IT" sz="1400" dirty="0">
                <a:solidFill>
                  <a:srgbClr val="000000"/>
                </a:solidFill>
                <a:latin typeface="Leelawadee" panose="020B0502040204020203" pitchFamily="34" charset="-34"/>
                <a:cs typeface="Leelawadee" panose="020B0502040204020203" pitchFamily="34" charset="-34"/>
              </a:rPr>
              <a:t>- Erogazione degli anticipi.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31 ottobre 2022 </a:t>
            </a:r>
            <a:r>
              <a:rPr lang="it-IT" sz="1400" dirty="0">
                <a:solidFill>
                  <a:srgbClr val="000000"/>
                </a:solidFill>
                <a:latin typeface="Leelawadee" panose="020B0502040204020203" pitchFamily="34" charset="-34"/>
                <a:cs typeface="Leelawadee" panose="020B0502040204020203" pitchFamily="34" charset="-34"/>
              </a:rPr>
              <a:t>- Raccolta delle informazioni relative agli ATS che hanno avviato la realizzazione nell'ambito dell'investimento I.2 di almeno un progetto in relazione alla ristrutturazione di spazi domestici e/o alla fornitura di dispositivi TIC a persone disabili, accompagnati da una formazione sulle competenze digitali.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30 giugno 2023, 30 giugno 2024, 30 giugno 2025 </a:t>
            </a:r>
            <a:r>
              <a:rPr lang="it-IT" sz="1400" dirty="0">
                <a:solidFill>
                  <a:srgbClr val="000000"/>
                </a:solidFill>
                <a:latin typeface="Leelawadee" panose="020B0502040204020203" pitchFamily="34" charset="-34"/>
                <a:cs typeface="Leelawadee" panose="020B0502040204020203" pitchFamily="34" charset="-34"/>
              </a:rPr>
              <a:t>- Comunicazione rapporti intermedi da parte degli ATS e dei Comuni titoli degli interventi.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31 dicembre 2023 </a:t>
            </a:r>
            <a:r>
              <a:rPr lang="it-IT" sz="1400" dirty="0">
                <a:solidFill>
                  <a:srgbClr val="000000"/>
                </a:solidFill>
                <a:latin typeface="Leelawadee" panose="020B0502040204020203" pitchFamily="34" charset="-34"/>
                <a:cs typeface="Leelawadee" panose="020B0502040204020203" pitchFamily="34" charset="-34"/>
              </a:rPr>
              <a:t>- Erogazione seconda tranche di finanziamento.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31 marzo 2026 </a:t>
            </a:r>
            <a:r>
              <a:rPr lang="it-IT" sz="1400" dirty="0">
                <a:solidFill>
                  <a:srgbClr val="000000"/>
                </a:solidFill>
                <a:latin typeface="Leelawadee" panose="020B0502040204020203" pitchFamily="34" charset="-34"/>
                <a:cs typeface="Leelawadee" panose="020B0502040204020203" pitchFamily="34" charset="-34"/>
              </a:rPr>
              <a:t>- Risultati relativi agli esiti dei progetti selezionati e attivati. </a:t>
            </a:r>
          </a:p>
          <a:p>
            <a:pPr marL="171450" indent="-171450">
              <a:buFont typeface="Arial" panose="020B0604020202020204" pitchFamily="34" charset="0"/>
              <a:buChar char="•"/>
            </a:pPr>
            <a:r>
              <a:rPr lang="it-IT" sz="1400" b="1" dirty="0">
                <a:solidFill>
                  <a:schemeClr val="accent6">
                    <a:lumMod val="75000"/>
                  </a:schemeClr>
                </a:solidFill>
                <a:latin typeface="Leelawadee" panose="020B0502040204020203" pitchFamily="34" charset="-34"/>
                <a:cs typeface="Leelawadee" panose="020B0502040204020203" pitchFamily="34" charset="-34"/>
              </a:rPr>
              <a:t>30 giugno 2026 </a:t>
            </a:r>
            <a:r>
              <a:rPr lang="it-IT" sz="1400" dirty="0">
                <a:solidFill>
                  <a:srgbClr val="000000"/>
                </a:solidFill>
                <a:latin typeface="Leelawadee" panose="020B0502040204020203" pitchFamily="34" charset="-34"/>
                <a:cs typeface="Leelawadee" panose="020B0502040204020203" pitchFamily="34" charset="-34"/>
              </a:rPr>
              <a:t>- Erogazione del saldo. </a:t>
            </a:r>
          </a:p>
        </p:txBody>
      </p:sp>
      <p:sp>
        <p:nvSpPr>
          <p:cNvPr id="9" name="Rettangolo 8"/>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Cronoprogramma</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82530318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0" y="5049180"/>
            <a:ext cx="9143999" cy="1389768"/>
          </a:xfrm>
          <a:prstGeom prst="rect">
            <a:avLst/>
          </a:prstGeom>
        </p:spPr>
      </p:pic>
      <p:sp>
        <p:nvSpPr>
          <p:cNvPr id="3" name="CasellaDiTesto 2"/>
          <p:cNvSpPr txBox="1"/>
          <p:nvPr/>
        </p:nvSpPr>
        <p:spPr>
          <a:xfrm>
            <a:off x="359532" y="5451676"/>
            <a:ext cx="5328592" cy="584775"/>
          </a:xfrm>
          <a:prstGeom prst="rect">
            <a:avLst/>
          </a:prstGeom>
          <a:noFill/>
        </p:spPr>
        <p:txBody>
          <a:bodyPr wrap="square" rtlCol="0">
            <a:spAutoFit/>
          </a:bodyPr>
          <a:lstStyle/>
          <a:p>
            <a:r>
              <a:rPr lang="it-IT" sz="3200" b="1" dirty="0" smtClean="0">
                <a:latin typeface="Leelawadee" panose="020B0502040204020203" pitchFamily="34" charset="-34"/>
                <a:cs typeface="Leelawadee" panose="020B0502040204020203" pitchFamily="34" charset="-34"/>
              </a:rPr>
              <a:t>Grazie per l’attenzione</a:t>
            </a:r>
            <a:endParaRPr lang="it-IT" sz="3200" b="1"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85961763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3192349"/>
          </a:xfrm>
          <a:prstGeom prst="rect">
            <a:avLst/>
          </a:prstGeom>
        </p:spPr>
        <p:txBody>
          <a:bodyPr wrap="square">
            <a:spAutoFit/>
          </a:bodyPr>
          <a:lstStyle/>
          <a:p>
            <a:pPr algn="ctr">
              <a:lnSpc>
                <a:spcPct val="108000"/>
              </a:lnSpc>
              <a:spcAft>
                <a:spcPts val="600"/>
              </a:spcAft>
            </a:pPr>
            <a:r>
              <a:rPr lang="it-IT" sz="2400" dirty="0" smtClean="0">
                <a:latin typeface="Leelawadee" pitchFamily="34" charset="-34"/>
                <a:ea typeface="Calibri" pitchFamily="34" charset="0"/>
                <a:cs typeface="Leelawadee" pitchFamily="34" charset="-34"/>
              </a:rPr>
              <a:t>Missione 5 «Inclusione e coesione»</a:t>
            </a:r>
          </a:p>
          <a:p>
            <a:pPr algn="ctr">
              <a:lnSpc>
                <a:spcPct val="108000"/>
              </a:lnSpc>
              <a:spcAft>
                <a:spcPts val="600"/>
              </a:spcAft>
            </a:pPr>
            <a:endParaRPr lang="it-IT" sz="2400" dirty="0" smtClean="0">
              <a:latin typeface="Leelawadee" pitchFamily="34" charset="-34"/>
              <a:ea typeface="Calibri" pitchFamily="34" charset="0"/>
              <a:cs typeface="Leelawadee" pitchFamily="34" charset="-34"/>
            </a:endParaRPr>
          </a:p>
          <a:p>
            <a:pPr algn="ctr">
              <a:lnSpc>
                <a:spcPct val="108000"/>
              </a:lnSpc>
              <a:spcAft>
                <a:spcPts val="600"/>
              </a:spcAft>
            </a:pPr>
            <a:r>
              <a:rPr lang="it-IT" sz="2400" dirty="0" smtClean="0">
                <a:latin typeface="Leelawadee" pitchFamily="34" charset="-34"/>
                <a:ea typeface="Calibri" pitchFamily="34" charset="0"/>
                <a:cs typeface="Leelawadee" pitchFamily="34" charset="-34"/>
              </a:rPr>
              <a:t>Componente 2 «Infrastrutture sociali, famiglie, comunità e terzo settore»</a:t>
            </a:r>
          </a:p>
          <a:p>
            <a:pPr algn="ctr">
              <a:lnSpc>
                <a:spcPct val="108000"/>
              </a:lnSpc>
              <a:spcAft>
                <a:spcPts val="600"/>
              </a:spcAft>
            </a:pPr>
            <a:endParaRPr lang="it-IT" sz="2400" dirty="0" smtClean="0">
              <a:latin typeface="Leelawadee" pitchFamily="34" charset="-34"/>
              <a:ea typeface="Calibri" pitchFamily="34" charset="0"/>
              <a:cs typeface="Leelawadee" pitchFamily="34" charset="-34"/>
            </a:endParaRPr>
          </a:p>
          <a:p>
            <a:pPr algn="ctr">
              <a:lnSpc>
                <a:spcPct val="108000"/>
              </a:lnSpc>
              <a:spcAft>
                <a:spcPts val="600"/>
              </a:spcAft>
            </a:pPr>
            <a:r>
              <a:rPr lang="it-IT" sz="2400" dirty="0" smtClean="0">
                <a:latin typeface="Leelawadee" pitchFamily="34" charset="-34"/>
                <a:ea typeface="Calibri" pitchFamily="34" charset="0"/>
                <a:cs typeface="Leelawadee" pitchFamily="34" charset="-34"/>
              </a:rPr>
              <a:t>Sotto-componente 1 «Servizi sociali, disabilità e marginalità sociale»</a:t>
            </a:r>
          </a:p>
        </p:txBody>
      </p:sp>
      <p:sp>
        <p:nvSpPr>
          <p:cNvPr id="2" name="Freccia in giù 1"/>
          <p:cNvSpPr/>
          <p:nvPr/>
        </p:nvSpPr>
        <p:spPr>
          <a:xfrm>
            <a:off x="4211960" y="3104964"/>
            <a:ext cx="360040" cy="396044"/>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4265966" y="4449110"/>
            <a:ext cx="360040" cy="396044"/>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03546" y="942496"/>
            <a:ext cx="8136904" cy="584775"/>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2116265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203848" y="2382846"/>
            <a:ext cx="2507005" cy="1831271"/>
          </a:xfrm>
          <a:prstGeom prst="rect">
            <a:avLst/>
          </a:prstGeom>
        </p:spPr>
        <p:txBody>
          <a:bodyPr wrap="square">
            <a:spAutoFit/>
          </a:bodyPr>
          <a:lstStyle/>
          <a:p>
            <a:pPr>
              <a:lnSpc>
                <a:spcPct val="108000"/>
              </a:lnSpc>
              <a:spcAft>
                <a:spcPts val="600"/>
              </a:spcAft>
            </a:pPr>
            <a:r>
              <a:rPr lang="it-IT" sz="2000" b="1" dirty="0">
                <a:solidFill>
                  <a:schemeClr val="accent6">
                    <a:lumMod val="75000"/>
                  </a:schemeClr>
                </a:solidFill>
                <a:latin typeface="Leelawadee" pitchFamily="34" charset="-34"/>
                <a:ea typeface="Calibri" pitchFamily="34" charset="0"/>
                <a:cs typeface="Leelawadee" pitchFamily="34" charset="-34"/>
              </a:rPr>
              <a:t>Investimento 1.2</a:t>
            </a:r>
          </a:p>
          <a:p>
            <a:pPr>
              <a:lnSpc>
                <a:spcPct val="108000"/>
              </a:lnSpc>
              <a:spcAft>
                <a:spcPts val="600"/>
              </a:spcAft>
            </a:pPr>
            <a:r>
              <a:rPr lang="it-IT" sz="2000" dirty="0" smtClean="0">
                <a:latin typeface="Leelawadee" pitchFamily="34" charset="-34"/>
                <a:ea typeface="Calibri" pitchFamily="34" charset="0"/>
                <a:cs typeface="Leelawadee" pitchFamily="34" charset="-34"/>
              </a:rPr>
              <a:t>Percorsi </a:t>
            </a:r>
            <a:r>
              <a:rPr lang="it-IT" sz="2000" dirty="0">
                <a:latin typeface="Leelawadee" pitchFamily="34" charset="-34"/>
                <a:ea typeface="Calibri" pitchFamily="34" charset="0"/>
                <a:cs typeface="Leelawadee" pitchFamily="34" charset="-34"/>
              </a:rPr>
              <a:t>di autonomia per persone con </a:t>
            </a:r>
            <a:r>
              <a:rPr lang="it-IT" sz="2000" dirty="0" smtClean="0">
                <a:latin typeface="Leelawadee" pitchFamily="34" charset="-34"/>
                <a:ea typeface="Calibri" pitchFamily="34" charset="0"/>
                <a:cs typeface="Leelawadee" pitchFamily="34" charset="-34"/>
              </a:rPr>
              <a:t>disabilità</a:t>
            </a:r>
            <a:endParaRPr lang="it-IT" sz="2000" dirty="0" smtClean="0">
              <a:latin typeface="Leelawadee" panose="020B0502040204020203" pitchFamily="34" charset="-34"/>
              <a:cs typeface="Leelawadee" panose="020B0502040204020203" pitchFamily="34" charset="-34"/>
            </a:endParaRPr>
          </a:p>
        </p:txBody>
      </p:sp>
      <p:sp>
        <p:nvSpPr>
          <p:cNvPr id="8" name="Rettangolo 7"/>
          <p:cNvSpPr/>
          <p:nvPr/>
        </p:nvSpPr>
        <p:spPr>
          <a:xfrm>
            <a:off x="467544" y="2382846"/>
            <a:ext cx="2664296" cy="2323713"/>
          </a:xfrm>
          <a:prstGeom prst="rect">
            <a:avLst/>
          </a:prstGeom>
        </p:spPr>
        <p:txBody>
          <a:bodyPr wrap="square">
            <a:spAutoFit/>
          </a:bodyPr>
          <a:lstStyle/>
          <a:p>
            <a:pPr>
              <a:spcAft>
                <a:spcPts val="600"/>
              </a:spcAft>
            </a:pPr>
            <a:r>
              <a:rPr lang="it-IT" sz="2000" b="1" dirty="0">
                <a:solidFill>
                  <a:schemeClr val="accent6">
                    <a:lumMod val="75000"/>
                  </a:schemeClr>
                </a:solidFill>
                <a:latin typeface="Leelawadee" pitchFamily="34" charset="-34"/>
                <a:ea typeface="Calibri" pitchFamily="34" charset="0"/>
                <a:cs typeface="Leelawadee" pitchFamily="34" charset="-34"/>
              </a:rPr>
              <a:t>Investimento </a:t>
            </a:r>
            <a:r>
              <a:rPr lang="it-IT" sz="2000" b="1" dirty="0" smtClean="0">
                <a:solidFill>
                  <a:schemeClr val="accent6">
                    <a:lumMod val="75000"/>
                  </a:schemeClr>
                </a:solidFill>
                <a:latin typeface="Leelawadee" pitchFamily="34" charset="-34"/>
                <a:ea typeface="Calibri" pitchFamily="34" charset="0"/>
                <a:cs typeface="Leelawadee" pitchFamily="34" charset="-34"/>
              </a:rPr>
              <a:t>1.1</a:t>
            </a:r>
          </a:p>
          <a:p>
            <a:pPr>
              <a:spcAft>
                <a:spcPts val="600"/>
              </a:spcAft>
            </a:pPr>
            <a:r>
              <a:rPr lang="it-IT" sz="2000" dirty="0" smtClean="0">
                <a:latin typeface="Leelawadee" pitchFamily="34" charset="-34"/>
                <a:ea typeface="Calibri" pitchFamily="34" charset="0"/>
                <a:cs typeface="Leelawadee" pitchFamily="34" charset="-34"/>
              </a:rPr>
              <a:t>Sostegno </a:t>
            </a:r>
            <a:r>
              <a:rPr lang="it-IT" sz="2000" dirty="0">
                <a:latin typeface="Leelawadee" pitchFamily="34" charset="-34"/>
                <a:ea typeface="Calibri" pitchFamily="34" charset="0"/>
                <a:cs typeface="Leelawadee" pitchFamily="34" charset="-34"/>
              </a:rPr>
              <a:t>alle persone vulnerabili e prevenzione dell’istituzionalizzazione degli anziani non </a:t>
            </a:r>
            <a:r>
              <a:rPr lang="it-IT" sz="2000" dirty="0" smtClean="0">
                <a:latin typeface="Leelawadee" pitchFamily="34" charset="-34"/>
                <a:ea typeface="Calibri" pitchFamily="34" charset="0"/>
                <a:cs typeface="Leelawadee" pitchFamily="34" charset="-34"/>
              </a:rPr>
              <a:t>autosufficienti</a:t>
            </a:r>
            <a:endParaRPr lang="it-IT" sz="2000" dirty="0">
              <a:latin typeface="Leelawadee" pitchFamily="34" charset="-34"/>
              <a:ea typeface="Calibri" pitchFamily="34" charset="0"/>
              <a:cs typeface="Leelawadee" pitchFamily="34" charset="-34"/>
            </a:endParaRPr>
          </a:p>
        </p:txBody>
      </p:sp>
      <p:sp>
        <p:nvSpPr>
          <p:cNvPr id="9" name="Rettangolo 8"/>
          <p:cNvSpPr/>
          <p:nvPr/>
        </p:nvSpPr>
        <p:spPr>
          <a:xfrm>
            <a:off x="5809411" y="2382846"/>
            <a:ext cx="2664296" cy="1166473"/>
          </a:xfrm>
          <a:prstGeom prst="rect">
            <a:avLst/>
          </a:prstGeom>
        </p:spPr>
        <p:txBody>
          <a:bodyPr wrap="square">
            <a:spAutoFit/>
          </a:bodyPr>
          <a:lstStyle/>
          <a:p>
            <a:pPr fontAlgn="base">
              <a:lnSpc>
                <a:spcPct val="108000"/>
              </a:lnSpc>
              <a:spcAft>
                <a:spcPts val="600"/>
              </a:spcAft>
            </a:pPr>
            <a:r>
              <a:rPr lang="it-IT" sz="2000" b="1" dirty="0">
                <a:solidFill>
                  <a:schemeClr val="accent6">
                    <a:lumMod val="75000"/>
                  </a:schemeClr>
                </a:solidFill>
                <a:latin typeface="Leelawadee" pitchFamily="34" charset="-34"/>
                <a:ea typeface="Calibri" pitchFamily="34" charset="0"/>
                <a:cs typeface="Leelawadee" pitchFamily="34" charset="-34"/>
              </a:rPr>
              <a:t>Investimento 1.3</a:t>
            </a:r>
          </a:p>
          <a:p>
            <a:pPr fontAlgn="base">
              <a:lnSpc>
                <a:spcPct val="108000"/>
              </a:lnSpc>
              <a:spcAft>
                <a:spcPts val="600"/>
              </a:spcAft>
            </a:pPr>
            <a:r>
              <a:rPr lang="it-IT" sz="2000" dirty="0" err="1">
                <a:latin typeface="Leelawadee" pitchFamily="34" charset="-34"/>
                <a:ea typeface="Calibri" pitchFamily="34" charset="0"/>
                <a:cs typeface="Leelawadee" pitchFamily="34" charset="-34"/>
              </a:rPr>
              <a:t>Housing</a:t>
            </a:r>
            <a:r>
              <a:rPr lang="it-IT" sz="2000" dirty="0">
                <a:latin typeface="Leelawadee" pitchFamily="34" charset="-34"/>
                <a:ea typeface="Calibri" pitchFamily="34" charset="0"/>
                <a:cs typeface="Leelawadee" pitchFamily="34" charset="-34"/>
              </a:rPr>
              <a:t> temporaneo e stazioni di </a:t>
            </a:r>
            <a:r>
              <a:rPr lang="it-IT" sz="2000" dirty="0" smtClean="0">
                <a:latin typeface="Leelawadee" pitchFamily="34" charset="-34"/>
                <a:ea typeface="Calibri" pitchFamily="34" charset="0"/>
                <a:cs typeface="Leelawadee" pitchFamily="34" charset="-34"/>
              </a:rPr>
              <a:t>posta</a:t>
            </a:r>
            <a:endParaRPr lang="it-IT" sz="2000" dirty="0">
              <a:latin typeface="Leelawadee" pitchFamily="34" charset="-34"/>
              <a:ea typeface="Calibri" pitchFamily="34" charset="0"/>
              <a:cs typeface="Leelawadee" pitchFamily="34" charset="-34"/>
            </a:endParaRPr>
          </a:p>
        </p:txBody>
      </p:sp>
      <p:grpSp>
        <p:nvGrpSpPr>
          <p:cNvPr id="10" name="Gruppo 9"/>
          <p:cNvGrpSpPr/>
          <p:nvPr/>
        </p:nvGrpSpPr>
        <p:grpSpPr>
          <a:xfrm>
            <a:off x="-1" y="540000"/>
            <a:ext cx="9143999" cy="1389768"/>
            <a:chOff x="-1" y="887104"/>
            <a:chExt cx="9143999" cy="1389768"/>
          </a:xfrm>
        </p:grpSpPr>
        <p:pic>
          <p:nvPicPr>
            <p:cNvPr id="11" name="Immagine 10"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887104"/>
              <a:ext cx="9143999" cy="1389768"/>
            </a:xfrm>
            <a:prstGeom prst="rect">
              <a:avLst/>
            </a:prstGeom>
          </p:spPr>
        </p:pic>
        <p:sp>
          <p:nvSpPr>
            <p:cNvPr id="12" name="Rettangolo 11"/>
            <p:cNvSpPr/>
            <p:nvPr/>
          </p:nvSpPr>
          <p:spPr>
            <a:xfrm>
              <a:off x="503546" y="1043379"/>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Sotto-componente 1</a:t>
              </a:r>
              <a:endParaRPr lang="it-IT" sz="3200" b="1" dirty="0">
                <a:latin typeface="Leelawadee" pitchFamily="34" charset="-34"/>
                <a:cs typeface="Leelawadee" pitchFamily="34" charset="-34"/>
              </a:endParaRPr>
            </a:p>
          </p:txBody>
        </p:sp>
      </p:grpSp>
    </p:spTree>
    <p:extLst>
      <p:ext uri="{BB962C8B-B14F-4D97-AF65-F5344CB8AC3E}">
        <p14:creationId xmlns:p14="http://schemas.microsoft.com/office/powerpoint/2010/main" val="187905459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3691139"/>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a:t>
            </a:r>
          </a:p>
          <a:p>
            <a:pPr>
              <a:lnSpc>
                <a:spcPct val="108000"/>
              </a:lnSpc>
              <a:spcAft>
                <a:spcPts val="600"/>
              </a:spcAft>
            </a:pPr>
            <a:r>
              <a:rPr lang="it-IT" b="1" dirty="0" smtClean="0">
                <a:solidFill>
                  <a:schemeClr val="accent6">
                    <a:lumMod val="75000"/>
                  </a:schemeClr>
                </a:solidFill>
                <a:latin typeface="Leelawadee" pitchFamily="34" charset="-34"/>
                <a:ea typeface="Calibri" pitchFamily="34" charset="0"/>
                <a:cs typeface="Leelawadee" pitchFamily="34" charset="-34"/>
              </a:rPr>
              <a:t>Sostegno </a:t>
            </a:r>
            <a:r>
              <a:rPr lang="it-IT" b="1" dirty="0">
                <a:solidFill>
                  <a:schemeClr val="accent6">
                    <a:lumMod val="75000"/>
                  </a:schemeClr>
                </a:solidFill>
                <a:latin typeface="Leelawadee" pitchFamily="34" charset="-34"/>
                <a:ea typeface="Calibri" pitchFamily="34" charset="0"/>
                <a:cs typeface="Leelawadee" pitchFamily="34" charset="-34"/>
              </a:rPr>
              <a:t>alle persone vulnerabili e prevenzione dell’istituzionalizzazione degli anziani non </a:t>
            </a:r>
            <a:r>
              <a:rPr lang="it-IT" b="1" dirty="0" smtClean="0">
                <a:solidFill>
                  <a:schemeClr val="accent6">
                    <a:lumMod val="75000"/>
                  </a:schemeClr>
                </a:solidFill>
                <a:latin typeface="Leelawadee" pitchFamily="34" charset="-34"/>
                <a:ea typeface="Calibri" pitchFamily="34" charset="0"/>
                <a:cs typeface="Leelawadee" pitchFamily="34" charset="-34"/>
              </a:rPr>
              <a:t>autosufficienti</a:t>
            </a:r>
            <a:endParaRPr lang="it-IT" dirty="0" smtClean="0">
              <a:latin typeface="Leelawadee" pitchFamily="34" charset="-34"/>
              <a:ea typeface="Calibri" pitchFamily="34" charset="0"/>
              <a:cs typeface="Leelawadee" pitchFamily="34" charset="-34"/>
            </a:endParaRPr>
          </a:p>
          <a:p>
            <a:pPr marL="536575" indent="-536575">
              <a:lnSpc>
                <a:spcPct val="108000"/>
              </a:lnSpc>
              <a:spcAft>
                <a:spcPts val="600"/>
              </a:spcAft>
            </a:pPr>
            <a:r>
              <a:rPr lang="it-IT" dirty="0" smtClean="0">
                <a:latin typeface="Leelawadee" pitchFamily="34" charset="-34"/>
                <a:ea typeface="Calibri" pitchFamily="34" charset="0"/>
                <a:cs typeface="Leelawadee" pitchFamily="34" charset="-34"/>
              </a:rPr>
              <a:t>1.1.1 Interventi finalizzati a sostenere le capacità genitoriali e a supportare le famiglie e i bambini in condizione di vulnerabilità</a:t>
            </a:r>
          </a:p>
          <a:p>
            <a:pPr marL="536575" indent="-536575">
              <a:lnSpc>
                <a:spcPct val="108000"/>
              </a:lnSpc>
              <a:spcAft>
                <a:spcPts val="600"/>
              </a:spcAft>
            </a:pPr>
            <a:r>
              <a:rPr lang="it-IT" dirty="0" smtClean="0">
                <a:latin typeface="Leelawadee" pitchFamily="34" charset="-34"/>
                <a:ea typeface="Calibri" pitchFamily="34" charset="0"/>
                <a:cs typeface="Leelawadee" pitchFamily="34" charset="-34"/>
              </a:rPr>
              <a:t>1.1.2 Interventi per una vita autonoma e per la deistituzionalizzazione di persone anziane, in particolare non autosufficienti</a:t>
            </a:r>
          </a:p>
          <a:p>
            <a:pPr marL="536575" indent="-536575">
              <a:lnSpc>
                <a:spcPct val="108000"/>
              </a:lnSpc>
              <a:spcAft>
                <a:spcPts val="600"/>
              </a:spcAft>
            </a:pPr>
            <a:r>
              <a:rPr lang="it-IT" dirty="0" smtClean="0">
                <a:latin typeface="Leelawadee" pitchFamily="34" charset="-34"/>
                <a:ea typeface="Calibri" pitchFamily="34" charset="0"/>
                <a:cs typeface="Leelawadee" pitchFamily="34" charset="-34"/>
              </a:rPr>
              <a:t>1.1.3 Interventi per rafforzare i servizi sociali a domicilio per garantire la dimissione anticipata e prevenire il ricovero in ospedale</a:t>
            </a:r>
          </a:p>
          <a:p>
            <a:pPr marL="536575" indent="-536575">
              <a:lnSpc>
                <a:spcPct val="108000"/>
              </a:lnSpc>
              <a:spcAft>
                <a:spcPts val="600"/>
              </a:spcAft>
            </a:pPr>
            <a:r>
              <a:rPr lang="it-IT" dirty="0" smtClean="0">
                <a:latin typeface="Leelawadee" pitchFamily="34" charset="-34"/>
                <a:ea typeface="Calibri" pitchFamily="34" charset="0"/>
                <a:cs typeface="Leelawadee" pitchFamily="34" charset="-34"/>
              </a:rPr>
              <a:t>1.1.4 Interventi </a:t>
            </a:r>
            <a:r>
              <a:rPr lang="it-IT" dirty="0">
                <a:latin typeface="Leelawadee" pitchFamily="34" charset="-34"/>
                <a:ea typeface="Calibri" pitchFamily="34" charset="0"/>
                <a:cs typeface="Leelawadee" pitchFamily="34" charset="-34"/>
              </a:rPr>
              <a:t>per </a:t>
            </a:r>
            <a:r>
              <a:rPr lang="it-IT" dirty="0" smtClean="0">
                <a:latin typeface="Leelawadee" pitchFamily="34" charset="-34"/>
                <a:ea typeface="Calibri" pitchFamily="34" charset="0"/>
                <a:cs typeface="Leelawadee" pitchFamily="34" charset="-34"/>
              </a:rPr>
              <a:t>rafforzare </a:t>
            </a:r>
            <a:r>
              <a:rPr lang="it-IT" dirty="0">
                <a:latin typeface="Leelawadee" pitchFamily="34" charset="-34"/>
                <a:ea typeface="Calibri" pitchFamily="34" charset="0"/>
                <a:cs typeface="Leelawadee" pitchFamily="34" charset="-34"/>
              </a:rPr>
              <a:t>i servizi sociali </a:t>
            </a:r>
            <a:r>
              <a:rPr lang="it-IT" dirty="0" smtClean="0">
                <a:latin typeface="Leelawadee" pitchFamily="34" charset="-34"/>
                <a:ea typeface="Calibri" pitchFamily="34" charset="0"/>
                <a:cs typeface="Leelawadee" pitchFamily="34" charset="-34"/>
              </a:rPr>
              <a:t>attraverso l’introduzione di meccanismi di condivisione e supervisione per gli assistenti sociali</a:t>
            </a:r>
          </a:p>
        </p:txBody>
      </p:sp>
      <p:sp>
        <p:nvSpPr>
          <p:cNvPr id="11" name="Rettangolo 10"/>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98310324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3682931"/>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1.1.1</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finalizzati a sostenere le capacità genitoriali e a supportare le famiglie e i bambini in condizione di </a:t>
            </a:r>
            <a:r>
              <a:rPr lang="it-IT" b="1" dirty="0" smtClean="0">
                <a:solidFill>
                  <a:schemeClr val="accent6">
                    <a:lumMod val="75000"/>
                  </a:schemeClr>
                </a:solidFill>
                <a:latin typeface="Leelawadee" pitchFamily="34" charset="-34"/>
                <a:ea typeface="Calibri" pitchFamily="34" charset="0"/>
                <a:cs typeface="Leelawadee" pitchFamily="34" charset="-34"/>
              </a:rPr>
              <a:t>vulnerabilità</a:t>
            </a:r>
          </a:p>
          <a:p>
            <a:pPr algn="just">
              <a:spcAft>
                <a:spcPts val="600"/>
              </a:spcAft>
            </a:pPr>
            <a:r>
              <a:rPr lang="it-IT" sz="1600" dirty="0">
                <a:latin typeface="Leelawadee" pitchFamily="34" charset="-34"/>
                <a:ea typeface="Calibri" pitchFamily="34" charset="0"/>
                <a:cs typeface="Leelawadee" pitchFamily="34" charset="-34"/>
              </a:rPr>
              <a:t>Con l’attivazione di azioni di supporto domiciliare rivolte ai genitori, al fine di ridurre o evitare il rischio di allontanamento dei bambini e adolescenti dal proprio nucleo familiare, sarà garantita una connessione più forte tra il sistema </a:t>
            </a:r>
            <a:r>
              <a:rPr lang="it-IT" sz="1600" dirty="0" smtClean="0">
                <a:latin typeface="Leelawadee" pitchFamily="34" charset="-34"/>
                <a:ea typeface="Calibri" pitchFamily="34" charset="0"/>
                <a:cs typeface="Leelawadee" pitchFamily="34" charset="-34"/>
              </a:rPr>
              <a:t>socio-assistenziale</a:t>
            </a:r>
            <a:r>
              <a:rPr lang="it-IT" sz="1600" dirty="0">
                <a:latin typeface="Leelawadee" pitchFamily="34" charset="-34"/>
                <a:ea typeface="Calibri" pitchFamily="34" charset="0"/>
                <a:cs typeface="Leelawadee" pitchFamily="34" charset="-34"/>
              </a:rPr>
              <a:t>, sanitario e </a:t>
            </a:r>
            <a:r>
              <a:rPr lang="it-IT" sz="1600" dirty="0" smtClean="0">
                <a:latin typeface="Leelawadee" pitchFamily="34" charset="-34"/>
                <a:ea typeface="Calibri" pitchFamily="34" charset="0"/>
                <a:cs typeface="Leelawadee" pitchFamily="34" charset="-34"/>
              </a:rPr>
              <a:t>educativo.</a:t>
            </a:r>
          </a:p>
          <a:p>
            <a:pPr algn="just">
              <a:spcAft>
                <a:spcPts val="600"/>
              </a:spcAft>
            </a:pPr>
            <a:r>
              <a:rPr lang="it-IT" sz="1600" dirty="0" smtClean="0">
                <a:latin typeface="Leelawadee" pitchFamily="34" charset="-34"/>
                <a:ea typeface="Calibri" pitchFamily="34" charset="0"/>
                <a:cs typeface="Leelawadee" pitchFamily="34" charset="-34"/>
              </a:rPr>
              <a:t>Ciò </a:t>
            </a:r>
            <a:r>
              <a:rPr lang="it-IT" sz="1600" dirty="0">
                <a:latin typeface="Leelawadee" pitchFamily="34" charset="-34"/>
                <a:ea typeface="Calibri" pitchFamily="34" charset="0"/>
                <a:cs typeface="Leelawadee" pitchFamily="34" charset="-34"/>
              </a:rPr>
              <a:t>attraverso la predisposizione di progetti individualizzati, elaborati insieme alle </a:t>
            </a:r>
            <a:r>
              <a:rPr lang="it-IT" sz="1600" dirty="0" smtClean="0">
                <a:latin typeface="Leelawadee" pitchFamily="34" charset="-34"/>
                <a:ea typeface="Calibri" pitchFamily="34" charset="0"/>
                <a:cs typeface="Leelawadee" pitchFamily="34" charset="-34"/>
              </a:rPr>
              <a:t>famiglie.</a:t>
            </a:r>
          </a:p>
          <a:p>
            <a:pPr algn="just">
              <a:spcAft>
                <a:spcPts val="600"/>
              </a:spcAft>
            </a:pPr>
            <a:r>
              <a:rPr lang="it-IT" sz="1600" dirty="0" smtClean="0">
                <a:latin typeface="Leelawadee" pitchFamily="34" charset="-34"/>
                <a:ea typeface="Calibri" pitchFamily="34" charset="0"/>
                <a:cs typeface="Leelawadee" pitchFamily="34" charset="-34"/>
              </a:rPr>
              <a:t>Vengono </a:t>
            </a:r>
            <a:r>
              <a:rPr lang="it-IT" sz="1600" dirty="0">
                <a:latin typeface="Leelawadee" pitchFamily="34" charset="-34"/>
                <a:ea typeface="Calibri" pitchFamily="34" charset="0"/>
                <a:cs typeface="Leelawadee" pitchFamily="34" charset="-34"/>
              </a:rPr>
              <a:t>di fatto estese a tutto il livello nazionale le progettualità già in </a:t>
            </a:r>
            <a:r>
              <a:rPr lang="it-IT" sz="1600" dirty="0" smtClean="0">
                <a:latin typeface="Leelawadee" pitchFamily="34" charset="-34"/>
                <a:ea typeface="Calibri" pitchFamily="34" charset="0"/>
                <a:cs typeface="Leelawadee" pitchFamily="34" charset="-34"/>
              </a:rPr>
              <a:t>corso (progetto P.I.P.P.I. </a:t>
            </a:r>
            <a:r>
              <a:rPr lang="it-IT" sz="1600" dirty="0"/>
              <a:t>Programma di Intervento </a:t>
            </a:r>
            <a:r>
              <a:rPr lang="it-IT" sz="1600" dirty="0" smtClean="0"/>
              <a:t>Per </a:t>
            </a:r>
            <a:r>
              <a:rPr lang="it-IT" sz="1600" dirty="0"/>
              <a:t>la Prevenzione </a:t>
            </a:r>
            <a:r>
              <a:rPr lang="it-IT" sz="1600" dirty="0" smtClean="0"/>
              <a:t>dell’Istituzionalizzazione</a:t>
            </a:r>
            <a:r>
              <a:rPr lang="it-IT" sz="1600" dirty="0" smtClean="0">
                <a:latin typeface="Leelawadee" pitchFamily="34" charset="-34"/>
                <a:ea typeface="Calibri" pitchFamily="34" charset="0"/>
                <a:cs typeface="Leelawadee" pitchFamily="34" charset="-34"/>
              </a:rPr>
              <a:t>), </a:t>
            </a:r>
            <a:r>
              <a:rPr lang="it-IT" sz="1600" dirty="0">
                <a:latin typeface="Leelawadee" pitchFamily="34" charset="-34"/>
                <a:ea typeface="Calibri" pitchFamily="34" charset="0"/>
                <a:cs typeface="Leelawadee" pitchFamily="34" charset="-34"/>
              </a:rPr>
              <a:t>nell'ottica di arrivare alla definizione di un </a:t>
            </a:r>
            <a:r>
              <a:rPr lang="it-IT" sz="1600" dirty="0" smtClean="0">
                <a:latin typeface="Leelawadee" pitchFamily="34" charset="-34"/>
                <a:ea typeface="Calibri" pitchFamily="34" charset="0"/>
                <a:cs typeface="Leelawadee" pitchFamily="34" charset="-34"/>
              </a:rPr>
              <a:t>Livello Essenziale delle Prestazioni Sociali (LEPS).</a:t>
            </a:r>
            <a:endParaRPr lang="it-IT" sz="1600" dirty="0">
              <a:latin typeface="Leelawadee" pitchFamily="34" charset="-34"/>
              <a:ea typeface="Calibri" pitchFamily="34" charset="0"/>
              <a:cs typeface="Leelawadee" pitchFamily="34" charset="-34"/>
            </a:endParaRPr>
          </a:p>
        </p:txBody>
      </p:sp>
      <p:sp>
        <p:nvSpPr>
          <p:cNvPr id="9" name="Rettangolo 8"/>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949400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1366015"/>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1.1.1</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finalizzati a sostenere le capacità genitoriali e a supportare le famiglie e i bambini in condizione di </a:t>
            </a:r>
            <a:r>
              <a:rPr lang="it-IT" b="1" dirty="0" smtClean="0">
                <a:solidFill>
                  <a:schemeClr val="accent6">
                    <a:lumMod val="75000"/>
                  </a:schemeClr>
                </a:solidFill>
                <a:latin typeface="Leelawadee" pitchFamily="34" charset="-34"/>
                <a:ea typeface="Calibri" pitchFamily="34" charset="0"/>
                <a:cs typeface="Leelawadee" pitchFamily="34" charset="-34"/>
              </a:rPr>
              <a:t>vulnerabilità</a:t>
            </a:r>
          </a:p>
          <a:p>
            <a:pPr>
              <a:lnSpc>
                <a:spcPct val="108000"/>
              </a:lnSpc>
              <a:spcAft>
                <a:spcPts val="600"/>
              </a:spcAft>
            </a:pPr>
            <a:endParaRPr lang="it-IT" sz="1600" dirty="0">
              <a:latin typeface="Leelawadee" pitchFamily="34" charset="-34"/>
              <a:ea typeface="Calibri" pitchFamily="34" charset="0"/>
              <a:cs typeface="Leelawadee" pitchFamily="34" charset="-34"/>
            </a:endParaRPr>
          </a:p>
        </p:txBody>
      </p:sp>
      <p:graphicFrame>
        <p:nvGraphicFramePr>
          <p:cNvPr id="2" name="Tabella 1"/>
          <p:cNvGraphicFramePr>
            <a:graphicFrameLocks noGrp="1"/>
          </p:cNvGraphicFramePr>
          <p:nvPr>
            <p:extLst>
              <p:ext uri="{D42A27DB-BD31-4B8C-83A1-F6EECF244321}">
                <p14:modId xmlns:p14="http://schemas.microsoft.com/office/powerpoint/2010/main" val="841479615"/>
              </p:ext>
            </p:extLst>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SUPPORTO DOMICILIARE PER PREVENZIONE ALLONTANAMENTO BAMBINI IN FAMIGLIE IN DIFFICOLTÀ</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10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a:effectLst/>
                          <a:latin typeface="Leelawadee" panose="020B0502040204020203" pitchFamily="34" charset="-34"/>
                          <a:cs typeface="Leelawadee" panose="020B0502040204020203" pitchFamily="34" charset="-34"/>
                        </a:rPr>
                        <a:t>  </a:t>
                      </a:r>
                      <a:r>
                        <a:rPr lang="it-IT" sz="1100" u="none" strike="noStrike" dirty="0" smtClean="0">
                          <a:effectLst/>
                          <a:latin typeface="Leelawadee" panose="020B0502040204020203" pitchFamily="34" charset="-34"/>
                          <a:cs typeface="Leelawadee" panose="020B0502040204020203" pitchFamily="34" charset="-34"/>
                        </a:rPr>
                        <a:t>2.115.000,00 €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latin typeface="Leelawadee" panose="020B0502040204020203" pitchFamily="34" charset="-34"/>
                          <a:cs typeface="Leelawadee" panose="020B0502040204020203" pitchFamily="34" charset="-34"/>
                        </a:rPr>
                        <a:t>211.500,00</a:t>
                      </a:r>
                      <a:r>
                        <a:rPr lang="it-IT" sz="1100" u="none" strike="noStrike" baseline="0" dirty="0" smtClean="0">
                          <a:effectLst/>
                          <a:latin typeface="Leelawadee" panose="020B0502040204020203" pitchFamily="34" charset="-34"/>
                          <a:cs typeface="Leelawadee" panose="020B0502040204020203" pitchFamily="34" charset="-34"/>
                        </a:rPr>
                        <a:t> </a:t>
                      </a:r>
                      <a:r>
                        <a:rPr lang="it-IT" sz="1100" u="none" strike="noStrike" dirty="0" smtClean="0">
                          <a:effectLst/>
                          <a:latin typeface="Leelawadee" panose="020B0502040204020203" pitchFamily="34" charset="-34"/>
                          <a:cs typeface="Leelawadee" panose="020B0502040204020203" pitchFamily="34" charset="-34"/>
                        </a:rPr>
                        <a:t>€ (divisi su tre anni)</a:t>
                      </a:r>
                      <a:endParaRPr lang="it-IT" sz="1100" b="0" i="0" u="none" strike="noStrike" dirty="0" smtClean="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9" name="Rettangolo 8"/>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72360559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3781356"/>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1.1.2</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per una vita autonoma e per la deistituzionalizzazione di persone anziane, in particolare non </a:t>
            </a:r>
            <a:r>
              <a:rPr lang="it-IT" b="1" dirty="0" smtClean="0">
                <a:solidFill>
                  <a:schemeClr val="accent6">
                    <a:lumMod val="75000"/>
                  </a:schemeClr>
                </a:solidFill>
                <a:latin typeface="Leelawadee" pitchFamily="34" charset="-34"/>
                <a:ea typeface="Calibri" pitchFamily="34" charset="0"/>
                <a:cs typeface="Leelawadee" pitchFamily="34" charset="-34"/>
              </a:rPr>
              <a:t>autosufficienti</a:t>
            </a:r>
          </a:p>
          <a:p>
            <a:pPr algn="just">
              <a:lnSpc>
                <a:spcPct val="108000"/>
              </a:lnSpc>
              <a:spcAft>
                <a:spcPts val="600"/>
              </a:spcAft>
            </a:pPr>
            <a:r>
              <a:rPr lang="it-IT" sz="1600" dirty="0">
                <a:latin typeface="Leelawadee" pitchFamily="34" charset="-34"/>
                <a:ea typeface="Calibri" pitchFamily="34" charset="0"/>
                <a:cs typeface="Leelawadee" pitchFamily="34" charset="-34"/>
              </a:rPr>
              <a:t>Prevede importanti investimenti infrastrutturali, finalizzati alla prevenzione dell’istituzionalizzazione attraverso strutture alloggiative e dotazioni strumentali innovative che consentano agli anziani di conseguire e mantenere una vita autonoma e indipendente, con la garanzia di servizi </a:t>
            </a:r>
            <a:r>
              <a:rPr lang="it-IT" sz="1600" dirty="0" smtClean="0">
                <a:latin typeface="Leelawadee" pitchFamily="34" charset="-34"/>
                <a:ea typeface="Calibri" pitchFamily="34" charset="0"/>
                <a:cs typeface="Leelawadee" pitchFamily="34" charset="-34"/>
              </a:rPr>
              <a:t>accessori che </a:t>
            </a:r>
            <a:r>
              <a:rPr lang="it-IT" sz="1600" dirty="0">
                <a:latin typeface="Leelawadee" pitchFamily="34" charset="-34"/>
                <a:ea typeface="Calibri" pitchFamily="34" charset="0"/>
                <a:cs typeface="Leelawadee" pitchFamily="34" charset="-34"/>
              </a:rPr>
              <a:t>assicurino la continuità dell’assistenza, secondo un modello di presa in carico </a:t>
            </a:r>
            <a:r>
              <a:rPr lang="it-IT" sz="1600" dirty="0" smtClean="0">
                <a:latin typeface="Leelawadee" pitchFamily="34" charset="-34"/>
                <a:ea typeface="Calibri" pitchFamily="34" charset="0"/>
                <a:cs typeface="Leelawadee" pitchFamily="34" charset="-34"/>
              </a:rPr>
              <a:t>socio-sanitaria (…)</a:t>
            </a:r>
            <a:endParaRPr lang="it-IT" sz="1600" dirty="0">
              <a:latin typeface="Leelawadee" pitchFamily="34" charset="-34"/>
              <a:ea typeface="Calibri" pitchFamily="34" charset="0"/>
              <a:cs typeface="Leelawadee" pitchFamily="34" charset="-34"/>
            </a:endParaRPr>
          </a:p>
          <a:p>
            <a:pPr algn="just">
              <a:spcAft>
                <a:spcPts val="600"/>
              </a:spcAft>
            </a:pPr>
            <a:r>
              <a:rPr lang="it-IT" sz="1600" dirty="0" smtClean="0">
                <a:latin typeface="Leelawadee" pitchFamily="34" charset="-34"/>
                <a:ea typeface="Calibri" pitchFamily="34" charset="0"/>
                <a:cs typeface="Leelawadee" pitchFamily="34" charset="-34"/>
              </a:rPr>
              <a:t>Gli ATS </a:t>
            </a:r>
            <a:r>
              <a:rPr lang="it-IT" sz="1600" dirty="0">
                <a:latin typeface="Leelawadee" pitchFamily="34" charset="-34"/>
                <a:ea typeface="Calibri" pitchFamily="34" charset="0"/>
                <a:cs typeface="Leelawadee" pitchFamily="34" charset="-34"/>
              </a:rPr>
              <a:t>potranno proporre la progressiva riqualificazione di strutture residenziali pubbliche in gruppi di appartamenti autonomi, dotati delle attrezzature necessarie e dei servizi attualmente presenti nel contesto istituzionalizzato.</a:t>
            </a:r>
          </a:p>
          <a:p>
            <a:pPr algn="just">
              <a:spcAft>
                <a:spcPts val="600"/>
              </a:spcAft>
            </a:pPr>
            <a:r>
              <a:rPr lang="it-IT" sz="1600" dirty="0">
                <a:latin typeface="Leelawadee" pitchFamily="34" charset="-34"/>
                <a:ea typeface="Calibri" pitchFamily="34" charset="0"/>
                <a:cs typeface="Leelawadee" pitchFamily="34" charset="-34"/>
              </a:rPr>
              <a:t>Elementi di domotica, telemedicina e monitoraggio a distanza permetteranno di aumentare l'efficacia dell'intervento.</a:t>
            </a:r>
            <a:r>
              <a:rPr lang="it-IT" sz="1200" dirty="0"/>
              <a:t> </a:t>
            </a:r>
          </a:p>
        </p:txBody>
      </p:sp>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32480032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ne.jpg"/>
          <p:cNvPicPr>
            <a:picLocks noChangeAspect="1"/>
          </p:cNvPicPr>
          <p:nvPr/>
        </p:nvPicPr>
        <p:blipFill rotWithShape="1">
          <a:blip r:embed="rId3" cstate="print">
            <a:duotone>
              <a:schemeClr val="accent6">
                <a:shade val="45000"/>
                <a:satMod val="135000"/>
              </a:schemeClr>
              <a:prstClr val="white"/>
            </a:duotone>
          </a:blip>
          <a:srcRect l="4493" t="6434" b="71789"/>
          <a:stretch/>
        </p:blipFill>
        <p:spPr>
          <a:xfrm>
            <a:off x="-1" y="540000"/>
            <a:ext cx="9143999" cy="1389768"/>
          </a:xfrm>
          <a:prstGeom prst="rect">
            <a:avLst/>
          </a:prstGeom>
        </p:spPr>
      </p:pic>
      <p:sp>
        <p:nvSpPr>
          <p:cNvPr id="7" name="Rettangolo 6"/>
          <p:cNvSpPr/>
          <p:nvPr/>
        </p:nvSpPr>
        <p:spPr>
          <a:xfrm>
            <a:off x="539552" y="2600908"/>
            <a:ext cx="7812868" cy="989886"/>
          </a:xfrm>
          <a:prstGeom prst="rect">
            <a:avLst/>
          </a:prstGeom>
        </p:spPr>
        <p:txBody>
          <a:bodyPr wrap="square">
            <a:spAutoFit/>
          </a:bodyPr>
          <a:lstStyle/>
          <a:p>
            <a:pPr>
              <a:lnSpc>
                <a:spcPct val="108000"/>
              </a:lnSpc>
            </a:pPr>
            <a:r>
              <a:rPr lang="it-IT" b="1" dirty="0">
                <a:solidFill>
                  <a:schemeClr val="accent6">
                    <a:lumMod val="75000"/>
                  </a:schemeClr>
                </a:solidFill>
                <a:latin typeface="Leelawadee" pitchFamily="34" charset="-34"/>
                <a:ea typeface="Calibri" pitchFamily="34" charset="0"/>
                <a:cs typeface="Leelawadee" pitchFamily="34" charset="-34"/>
              </a:rPr>
              <a:t>Investimento </a:t>
            </a:r>
            <a:r>
              <a:rPr lang="it-IT" b="1" dirty="0" smtClean="0">
                <a:solidFill>
                  <a:schemeClr val="accent6">
                    <a:lumMod val="75000"/>
                  </a:schemeClr>
                </a:solidFill>
                <a:latin typeface="Leelawadee" pitchFamily="34" charset="-34"/>
                <a:ea typeface="Calibri" pitchFamily="34" charset="0"/>
                <a:cs typeface="Leelawadee" pitchFamily="34" charset="-34"/>
              </a:rPr>
              <a:t>1.1.2</a:t>
            </a:r>
          </a:p>
          <a:p>
            <a:pPr>
              <a:lnSpc>
                <a:spcPct val="108000"/>
              </a:lnSpc>
              <a:spcAft>
                <a:spcPts val="600"/>
              </a:spcAft>
            </a:pPr>
            <a:r>
              <a:rPr lang="it-IT" b="1" dirty="0">
                <a:solidFill>
                  <a:schemeClr val="accent6">
                    <a:lumMod val="75000"/>
                  </a:schemeClr>
                </a:solidFill>
                <a:latin typeface="Leelawadee" pitchFamily="34" charset="-34"/>
                <a:ea typeface="Calibri" pitchFamily="34" charset="0"/>
                <a:cs typeface="Leelawadee" pitchFamily="34" charset="-34"/>
              </a:rPr>
              <a:t>Interventi per una vita autonoma e per la deistituzionalizzazione di persone anziane, in particolare non </a:t>
            </a:r>
            <a:r>
              <a:rPr lang="it-IT" b="1" dirty="0" smtClean="0">
                <a:solidFill>
                  <a:schemeClr val="accent6">
                    <a:lumMod val="75000"/>
                  </a:schemeClr>
                </a:solidFill>
                <a:latin typeface="Leelawadee" pitchFamily="34" charset="-34"/>
                <a:ea typeface="Calibri" pitchFamily="34" charset="0"/>
                <a:cs typeface="Leelawadee" pitchFamily="34" charset="-34"/>
              </a:rPr>
              <a:t>autosufficienti</a:t>
            </a:r>
            <a:endParaRPr lang="it-IT" b="1" dirty="0">
              <a:solidFill>
                <a:schemeClr val="accent6">
                  <a:lumMod val="75000"/>
                </a:schemeClr>
              </a:solidFill>
              <a:latin typeface="Leelawadee" pitchFamily="34" charset="-34"/>
              <a:ea typeface="Calibri" pitchFamily="34" charset="0"/>
              <a:cs typeface="Leelawadee" pitchFamily="34" charset="-34"/>
            </a:endParaRPr>
          </a:p>
        </p:txBody>
      </p:sp>
      <p:graphicFrame>
        <p:nvGraphicFramePr>
          <p:cNvPr id="9" name="Tabella 8"/>
          <p:cNvGraphicFramePr>
            <a:graphicFrameLocks noGrp="1"/>
          </p:cNvGraphicFramePr>
          <p:nvPr>
            <p:extLst>
              <p:ext uri="{D42A27DB-BD31-4B8C-83A1-F6EECF244321}">
                <p14:modId xmlns:p14="http://schemas.microsoft.com/office/powerpoint/2010/main" val="1318707617"/>
              </p:ext>
            </p:extLst>
          </p:nvPr>
        </p:nvGraphicFramePr>
        <p:xfrm>
          <a:off x="647564" y="3966923"/>
          <a:ext cx="7704856" cy="1982249"/>
        </p:xfrm>
        <a:graphic>
          <a:graphicData uri="http://schemas.openxmlformats.org/drawingml/2006/table">
            <a:tbl>
              <a:tblPr>
                <a:tableStyleId>{5C22544A-7EE6-4342-B048-85BDC9FD1C3A}</a:tableStyleId>
              </a:tblPr>
              <a:tblGrid>
                <a:gridCol w="3852428"/>
                <a:gridCol w="3852428"/>
              </a:tblGrid>
              <a:tr h="438186">
                <a:tc gridSpan="2">
                  <a:txBody>
                    <a:bodyPr/>
                    <a:lstStyle/>
                    <a:p>
                      <a:pPr algn="ctr" fontAlgn="ctr"/>
                      <a:r>
                        <a:rPr lang="it-IT" sz="1600" b="1" i="0" u="none" strike="noStrike" dirty="0" smtClean="0">
                          <a:solidFill>
                            <a:srgbClr val="000000"/>
                          </a:solidFill>
                          <a:effectLst/>
                          <a:latin typeface="Leelawadee" panose="020B0502040204020203" pitchFamily="34" charset="-34"/>
                          <a:cs typeface="Leelawadee" panose="020B0502040204020203" pitchFamily="34" charset="-34"/>
                        </a:rPr>
                        <a:t>REGIONE FVG</a:t>
                      </a:r>
                      <a:endParaRPr lang="it-IT" sz="16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hMerge="1">
                  <a:txBody>
                    <a:bodyPr/>
                    <a:lstStyle/>
                    <a:p>
                      <a:pPr algn="ctr" fontAlgn="ctr"/>
                      <a:endParaRPr lang="it-IT" sz="1100" b="0" i="0" u="none" strike="noStrike" dirty="0">
                        <a:solidFill>
                          <a:srgbClr val="000000"/>
                        </a:solidFill>
                        <a:effectLst/>
                        <a:latin typeface="Calibri" panose="020F0502020204030204" pitchFamily="34" charset="0"/>
                      </a:endParaRPr>
                    </a:p>
                  </a:txBody>
                  <a:tcPr marL="9525" marR="9525" marT="9525" marB="0" anchor="ctr"/>
                </a:tc>
              </a:tr>
              <a:tr h="572063">
                <a:tc>
                  <a:txBody>
                    <a:bodyPr/>
                    <a:lstStyle/>
                    <a:p>
                      <a:pPr algn="ctr" fontAlgn="ctr"/>
                      <a:r>
                        <a:rPr lang="it-IT" sz="1100" u="none" strike="noStrike" dirty="0">
                          <a:effectLst/>
                          <a:latin typeface="Leelawadee" panose="020B0502040204020203" pitchFamily="34" charset="-34"/>
                          <a:cs typeface="Leelawadee" panose="020B0502040204020203" pitchFamily="34" charset="-34"/>
                        </a:rPr>
                        <a:t>DESCRIZIONE DI MASSIMA</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INVESTIMENTI INFRASTRUTTURALI</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NUMERO MASSIMO </a:t>
                      </a:r>
                      <a:r>
                        <a:rPr lang="it-IT" sz="1100" u="none" strike="noStrike" dirty="0" smtClean="0">
                          <a:effectLst/>
                          <a:latin typeface="Leelawadee" panose="020B0502040204020203" pitchFamily="34" charset="-34"/>
                          <a:cs typeface="Leelawadee" panose="020B0502040204020203" pitchFamily="34" charset="-34"/>
                        </a:rPr>
                        <a:t>PROGETTI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ctr"/>
                      <a:r>
                        <a:rPr lang="it-IT" sz="1100" u="none" strike="noStrike" dirty="0" smtClean="0">
                          <a:effectLst/>
                          <a:latin typeface="Leelawadee" panose="020B0502040204020203" pitchFamily="34" charset="-34"/>
                          <a:cs typeface="Leelawadee" panose="020B0502040204020203" pitchFamily="34" charset="-34"/>
                        </a:rPr>
                        <a:t>3 (per 18 ATS)</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BUDGET </a:t>
                      </a:r>
                      <a:r>
                        <a:rPr lang="it-IT" sz="1100" u="none" strike="noStrike" dirty="0" smtClean="0">
                          <a:effectLst/>
                          <a:latin typeface="Leelawadee" panose="020B0502040204020203" pitchFamily="34" charset="-34"/>
                          <a:cs typeface="Leelawadee" panose="020B0502040204020203" pitchFamily="34" charset="-34"/>
                        </a:rPr>
                        <a:t>MASSIMO</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algn="ctr" fontAlgn="b"/>
                      <a:r>
                        <a:rPr lang="it-IT" sz="1100" u="none" strike="noStrike" dirty="0" smtClean="0">
                          <a:effectLst/>
                          <a:latin typeface="Leelawadee" panose="020B0502040204020203" pitchFamily="34" charset="-34"/>
                          <a:cs typeface="Leelawadee" panose="020B0502040204020203" pitchFamily="34" charset="-34"/>
                        </a:rPr>
                        <a:t>7.380.000,00 €</a:t>
                      </a:r>
                      <a:endParaRPr lang="it-IT" sz="1100" b="0"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r h="324000">
                <a:tc>
                  <a:txBody>
                    <a:bodyPr/>
                    <a:lstStyle/>
                    <a:p>
                      <a:pPr algn="l" fontAlgn="ctr"/>
                      <a:r>
                        <a:rPr lang="it-IT" sz="1100" u="none" strike="noStrike" dirty="0">
                          <a:effectLst/>
                          <a:latin typeface="Leelawadee" panose="020B0502040204020203" pitchFamily="34" charset="-34"/>
                          <a:cs typeface="Leelawadee" panose="020B0502040204020203" pitchFamily="34" charset="-34"/>
                        </a:rPr>
                        <a:t>VALORE UNITARIO DI CIASCUN PROGETTO (3 ANNI)</a:t>
                      </a:r>
                      <a:endParaRPr lang="it-IT" sz="1100" b="1" i="0" u="none" strike="noStrike" dirty="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latin typeface="Leelawadee" panose="020B0502040204020203" pitchFamily="34" charset="-34"/>
                          <a:cs typeface="Leelawadee" panose="020B0502040204020203" pitchFamily="34" charset="-34"/>
                        </a:rPr>
                        <a:t>2.460.000,00 € (divisi su tre anni)</a:t>
                      </a:r>
                      <a:endParaRPr lang="it-IT" sz="1100" b="0" i="0" u="none" strike="noStrike" dirty="0" smtClean="0">
                        <a:solidFill>
                          <a:srgbClr val="000000"/>
                        </a:solidFill>
                        <a:effectLst/>
                        <a:latin typeface="Leelawadee" panose="020B0502040204020203" pitchFamily="34" charset="-34"/>
                        <a:cs typeface="Leelawadee" panose="020B0502040204020203" pitchFamily="34" charset="-34"/>
                      </a:endParaRPr>
                    </a:p>
                  </a:txBody>
                  <a:tcPr marL="9525" marR="9525" marT="9525" marB="0" anchor="ctr">
                    <a:solidFill>
                      <a:schemeClr val="accent6">
                        <a:lumMod val="40000"/>
                        <a:lumOff val="60000"/>
                      </a:schemeClr>
                    </a:solidFill>
                  </a:tcPr>
                </a:tc>
              </a:tr>
            </a:tbl>
          </a:graphicData>
        </a:graphic>
      </p:graphicFrame>
      <p:sp>
        <p:nvSpPr>
          <p:cNvPr id="10" name="Rettangolo 9"/>
          <p:cNvSpPr/>
          <p:nvPr/>
        </p:nvSpPr>
        <p:spPr>
          <a:xfrm>
            <a:off x="503546" y="696275"/>
            <a:ext cx="8136904" cy="1077218"/>
          </a:xfrm>
          <a:prstGeom prst="rect">
            <a:avLst/>
          </a:prstGeom>
        </p:spPr>
        <p:txBody>
          <a:bodyPr wrap="square">
            <a:spAutoFit/>
          </a:bodyPr>
          <a:lstStyle/>
          <a:p>
            <a:pPr fontAlgn="base">
              <a:spcBef>
                <a:spcPct val="0"/>
              </a:spcBef>
              <a:spcAft>
                <a:spcPct val="0"/>
              </a:spcAft>
            </a:pPr>
            <a:r>
              <a:rPr lang="it-IT" sz="3200" dirty="0">
                <a:latin typeface="Leelawadee" pitchFamily="34" charset="-34"/>
                <a:ea typeface="Calibri" pitchFamily="34" charset="0"/>
                <a:cs typeface="Leelawadee" pitchFamily="34" charset="-34"/>
              </a:rPr>
              <a:t>Piano Nazionale di Ripresa e </a:t>
            </a:r>
            <a:r>
              <a:rPr lang="it-IT" sz="3200" dirty="0" smtClean="0">
                <a:latin typeface="Leelawadee" pitchFamily="34" charset="-34"/>
                <a:ea typeface="Calibri" pitchFamily="34" charset="0"/>
                <a:cs typeface="Leelawadee" pitchFamily="34" charset="-34"/>
              </a:rPr>
              <a:t>Resilienza</a:t>
            </a:r>
            <a:r>
              <a:rPr lang="it-IT" sz="3200" dirty="0" smtClean="0">
                <a:latin typeface="Leelawadee" pitchFamily="34" charset="-34"/>
                <a:cs typeface="Leelawadee" pitchFamily="34" charset="-34"/>
              </a:rPr>
              <a:t> </a:t>
            </a:r>
            <a:r>
              <a:rPr lang="it-IT" sz="3200" b="1" dirty="0" smtClean="0">
                <a:latin typeface="Leelawadee" pitchFamily="34" charset="-34"/>
                <a:cs typeface="Leelawadee" pitchFamily="34" charset="-34"/>
              </a:rPr>
              <a:t>Investimento 1.1</a:t>
            </a:r>
            <a:endParaRPr lang="it-IT" sz="3200" b="1" dirty="0">
              <a:latin typeface="Leelawadee" pitchFamily="34" charset="-34"/>
              <a:cs typeface="Leelawadee" pitchFamily="34" charset="-34"/>
            </a:endParaRPr>
          </a:p>
        </p:txBody>
      </p:sp>
    </p:spTree>
    <p:extLst>
      <p:ext uri="{BB962C8B-B14F-4D97-AF65-F5344CB8AC3E}">
        <p14:creationId xmlns:p14="http://schemas.microsoft.com/office/powerpoint/2010/main" val="252816132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2943</TotalTime>
  <Words>1910</Words>
  <Application>Microsoft Office PowerPoint</Application>
  <PresentationFormat>Presentazione su schermo (4:3)</PresentationFormat>
  <Paragraphs>227</Paragraphs>
  <Slides>23</Slides>
  <Notes>23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Calibri</vt:lpstr>
      <vt:lpstr>Leelawadee</vt:lpstr>
      <vt:lpstr>Arial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Antonella Nazzi</cp:lastModifiedBy>
  <cp:revision>400</cp:revision>
  <cp:lastPrinted>2017-11-09T13:51:26Z</cp:lastPrinted>
  <dcterms:created xsi:type="dcterms:W3CDTF">2016-03-06T10:57:23Z</dcterms:created>
  <dcterms:modified xsi:type="dcterms:W3CDTF">2022-01-17T15:47:28Z</dcterms:modified>
</cp:coreProperties>
</file>