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65" r:id="rId12"/>
    <p:sldId id="266" r:id="rId13"/>
    <p:sldId id="270" r:id="rId14"/>
    <p:sldId id="271" r:id="rId15"/>
    <p:sldId id="272" r:id="rId16"/>
    <p:sldId id="281" r:id="rId17"/>
    <p:sldId id="273" r:id="rId18"/>
    <p:sldId id="276" r:id="rId19"/>
    <p:sldId id="277" r:id="rId20"/>
    <p:sldId id="278" r:id="rId21"/>
    <p:sldId id="279" r:id="rId22"/>
    <p:sldId id="274" r:id="rId23"/>
    <p:sldId id="280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3"/>
          <c:order val="3"/>
          <c:explosion val="25"/>
          <c:dLbls>
            <c:dLbl>
              <c:idx val="0"/>
              <c:layout>
                <c:manualLayout>
                  <c:x val="3.8524016273666729E-2"/>
                  <c:y val="-2.96298947480049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0826053285395398E-2"/>
                  <c:y val="1.14626580768313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2226227220663612E-3"/>
                  <c:y val="-2.399608305842503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4282597701912434E-2"/>
                  <c:y val="4.0267990864881946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7.7205302608202009E-4"/>
                  <c:y val="-4.76436278798483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Foglio1!$A$6:$A$11</c:f>
              <c:strCache>
                <c:ptCount val="6"/>
                <c:pt idx="0">
                  <c:v>1.  SPESE DI SISTEMA</c:v>
                </c:pt>
                <c:pt idx="1">
                  <c:v>2.   AREA ANZIANI</c:v>
                </c:pt>
                <c:pt idx="2">
                  <c:v>3. AREA ADULTI</c:v>
                </c:pt>
                <c:pt idx="3">
                  <c:v>4.AREA MINORI E FAMIGLIA</c:v>
                </c:pt>
                <c:pt idx="4">
                  <c:v>5. UNITA' FUNZIONALE SOCIO-EDUCATIVA</c:v>
                </c:pt>
                <c:pt idx="5">
                  <c:v>6. AREA DISABILITA'</c:v>
                </c:pt>
              </c:strCache>
            </c:strRef>
          </c:cat>
          <c:val>
            <c:numRef>
              <c:f>Foglio1!$E$6:$E$11</c:f>
              <c:numCache>
                <c:formatCode>#,##0.00</c:formatCode>
                <c:ptCount val="6"/>
                <c:pt idx="0">
                  <c:v>1297210.7800000003</c:v>
                </c:pt>
                <c:pt idx="1">
                  <c:v>1947154.81</c:v>
                </c:pt>
                <c:pt idx="2">
                  <c:v>341334.87</c:v>
                </c:pt>
                <c:pt idx="3">
                  <c:v>923924.4800000001</c:v>
                </c:pt>
                <c:pt idx="4">
                  <c:v>213096.53</c:v>
                </c:pt>
                <c:pt idx="5">
                  <c:v>710178.01</c:v>
                </c:pt>
              </c:numCache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Foglio1!$A$6:$A$11</c:f>
              <c:strCache>
                <c:ptCount val="6"/>
                <c:pt idx="0">
                  <c:v>1.  SPESE DI SISTEMA</c:v>
                </c:pt>
                <c:pt idx="1">
                  <c:v>2.   AREA ANZIANI</c:v>
                </c:pt>
                <c:pt idx="2">
                  <c:v>3. AREA ADULTI</c:v>
                </c:pt>
                <c:pt idx="3">
                  <c:v>4.AREA MINORI E FAMIGLIA</c:v>
                </c:pt>
                <c:pt idx="4">
                  <c:v>5. UNITA' FUNZIONALE SOCIO-EDUCATIVA</c:v>
                </c:pt>
                <c:pt idx="5">
                  <c:v>6. AREA DISABILITA'</c:v>
                </c:pt>
              </c:strCache>
            </c:strRef>
          </c:cat>
          <c:val>
            <c:numRef>
              <c:f>Foglio1!$F$6:$F$11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Foglio1!$A$6:$A$11</c:f>
              <c:strCache>
                <c:ptCount val="6"/>
                <c:pt idx="0">
                  <c:v>1.  SPESE DI SISTEMA</c:v>
                </c:pt>
                <c:pt idx="1">
                  <c:v>2.   AREA ANZIANI</c:v>
                </c:pt>
                <c:pt idx="2">
                  <c:v>3. AREA ADULTI</c:v>
                </c:pt>
                <c:pt idx="3">
                  <c:v>4.AREA MINORI E FAMIGLIA</c:v>
                </c:pt>
                <c:pt idx="4">
                  <c:v>5. UNITA' FUNZIONALE SOCIO-EDUCATIVA</c:v>
                </c:pt>
                <c:pt idx="5">
                  <c:v>6. AREA DISABILITA'</c:v>
                </c:pt>
              </c:strCache>
            </c:strRef>
          </c:cat>
          <c:val>
            <c:numRef>
              <c:f>Foglio1!$D$6:$D$11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Foglio1!$A$6:$A$11</c:f>
              <c:strCache>
                <c:ptCount val="6"/>
                <c:pt idx="0">
                  <c:v>1.  SPESE DI SISTEMA</c:v>
                </c:pt>
                <c:pt idx="1">
                  <c:v>2.   AREA ANZIANI</c:v>
                </c:pt>
                <c:pt idx="2">
                  <c:v>3. AREA ADULTI</c:v>
                </c:pt>
                <c:pt idx="3">
                  <c:v>4.AREA MINORI E FAMIGLIA</c:v>
                </c:pt>
                <c:pt idx="4">
                  <c:v>5. UNITA' FUNZIONALE SOCIO-EDUCATIVA</c:v>
                </c:pt>
                <c:pt idx="5">
                  <c:v>6. AREA DISABILITA'</c:v>
                </c:pt>
              </c:strCache>
            </c:strRef>
          </c:cat>
          <c:val>
            <c:numRef>
              <c:f>Foglio1!$C$6:$C$11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Foglio1!$A$6:$A$11</c:f>
              <c:strCache>
                <c:ptCount val="6"/>
                <c:pt idx="0">
                  <c:v>1.  SPESE DI SISTEMA</c:v>
                </c:pt>
                <c:pt idx="1">
                  <c:v>2.   AREA ANZIANI</c:v>
                </c:pt>
                <c:pt idx="2">
                  <c:v>3. AREA ADULTI</c:v>
                </c:pt>
                <c:pt idx="3">
                  <c:v>4.AREA MINORI E FAMIGLIA</c:v>
                </c:pt>
                <c:pt idx="4">
                  <c:v>5. UNITA' FUNZIONALE SOCIO-EDUCATIVA</c:v>
                </c:pt>
                <c:pt idx="5">
                  <c:v>6. AREA DISABILITA'</c:v>
                </c:pt>
              </c:strCache>
            </c:strRef>
          </c:cat>
          <c:val>
            <c:numRef>
              <c:f>Foglio1!$B$6:$B$11</c:f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38207779419005"/>
          <c:y val="4.4852191641182468E-2"/>
          <c:w val="0.6827771122405859"/>
          <c:h val="0.8124362895005097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00F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00FF"/>
              </a:solidFill>
            </c:spPr>
          </c:dPt>
          <c:dPt>
            <c:idx val="6"/>
            <c:bubble3D val="0"/>
            <c:spPr>
              <a:solidFill>
                <a:srgbClr val="00B0F0"/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050907779806697E-2"/>
                  <c:y val="-2.0125004374453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9115676557037866E-2"/>
                  <c:y val="4.34428079909700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5431003986623843E-2"/>
                  <c:y val="2.3517785665392861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8553612210896096E-2"/>
                  <c:y val="4.7004564843902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27440809189841E-2"/>
                  <c:y val="1.9079895013123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0463911730383777E-3"/>
                  <c:y val="-0.120914085739282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8716895986229195E-4"/>
                  <c:y val="-5.454558180227471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8.2972198637651824E-3"/>
                  <c:y val="-1.45514610673665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Foglio4!$C$98:$C$105</c:f>
              <c:strCache>
                <c:ptCount val="8"/>
                <c:pt idx="0">
                  <c:v>altro genitore</c:v>
                </c:pt>
                <c:pt idx="1">
                  <c:v>parenti</c:v>
                </c:pt>
                <c:pt idx="2">
                  <c:v>vicini di casa</c:v>
                </c:pt>
                <c:pt idx="3">
                  <c:v>personale privato</c:v>
                </c:pt>
                <c:pt idx="4">
                  <c:v> servizi organizzati</c:v>
                </c:pt>
                <c:pt idx="5">
                  <c:v>personalmente</c:v>
                </c:pt>
                <c:pt idx="6">
                  <c:v>non lo so </c:v>
                </c:pt>
                <c:pt idx="7">
                  <c:v>altro</c:v>
                </c:pt>
              </c:strCache>
            </c:strRef>
          </c:cat>
          <c:val>
            <c:numRef>
              <c:f>Foglio4!$D$98:$D$105</c:f>
              <c:numCache>
                <c:formatCode>General</c:formatCode>
                <c:ptCount val="8"/>
                <c:pt idx="0">
                  <c:v>69</c:v>
                </c:pt>
                <c:pt idx="1">
                  <c:v>161</c:v>
                </c:pt>
                <c:pt idx="2">
                  <c:v>16</c:v>
                </c:pt>
                <c:pt idx="3">
                  <c:v>10</c:v>
                </c:pt>
                <c:pt idx="4">
                  <c:v>124</c:v>
                </c:pt>
                <c:pt idx="5">
                  <c:v>117</c:v>
                </c:pt>
                <c:pt idx="6">
                  <c:v>100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Foglio3!$B$3</c:f>
              <c:strCache>
                <c:ptCount val="1"/>
                <c:pt idx="0">
                  <c:v>Per niente d'accordo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Foglio3!$A$4:$A$17</c:f>
              <c:strCache>
                <c:ptCount val="14"/>
                <c:pt idx="0">
                  <c:v>Uso mascherina per bambini</c:v>
                </c:pt>
                <c:pt idx="1">
                  <c:v>Uso mascherina per operatori</c:v>
                </c:pt>
                <c:pt idx="2">
                  <c:v>Distanza di un metro</c:v>
                </c:pt>
                <c:pt idx="3">
                  <c:v>gruppi piccoli e stabili</c:v>
                </c:pt>
                <c:pt idx="4">
                  <c:v>non rotazione degli operatori</c:v>
                </c:pt>
                <c:pt idx="5">
                  <c:v>pulizie spazi e giochi</c:v>
                </c:pt>
                <c:pt idx="6">
                  <c:v>presenza di volontario figure esterne per laboratori</c:v>
                </c:pt>
                <c:pt idx="7">
                  <c:v>realizzazione di gite</c:v>
                </c:pt>
                <c:pt idx="8">
                  <c:v>uscite in piscina</c:v>
                </c:pt>
                <c:pt idx="9">
                  <c:v>camminate</c:v>
                </c:pt>
                <c:pt idx="10">
                  <c:v>trasporto collettivo</c:v>
                </c:pt>
                <c:pt idx="11">
                  <c:v>presenza della mensa</c:v>
                </c:pt>
                <c:pt idx="12">
                  <c:v>misurazione dlela febbre</c:v>
                </c:pt>
                <c:pt idx="13">
                  <c:v>formazione sulla sicurezza Covid</c:v>
                </c:pt>
              </c:strCache>
            </c:strRef>
          </c:cat>
          <c:val>
            <c:numRef>
              <c:f>Foglio3!$B$4:$B$17</c:f>
              <c:numCache>
                <c:formatCode>General</c:formatCode>
                <c:ptCount val="14"/>
                <c:pt idx="0">
                  <c:v>64</c:v>
                </c:pt>
                <c:pt idx="1">
                  <c:v>15</c:v>
                </c:pt>
                <c:pt idx="2">
                  <c:v>51</c:v>
                </c:pt>
                <c:pt idx="3">
                  <c:v>14</c:v>
                </c:pt>
                <c:pt idx="4">
                  <c:v>19</c:v>
                </c:pt>
                <c:pt idx="5">
                  <c:v>2</c:v>
                </c:pt>
                <c:pt idx="6">
                  <c:v>51</c:v>
                </c:pt>
                <c:pt idx="7">
                  <c:v>78</c:v>
                </c:pt>
                <c:pt idx="8">
                  <c:v>109</c:v>
                </c:pt>
                <c:pt idx="9">
                  <c:v>7</c:v>
                </c:pt>
                <c:pt idx="10">
                  <c:v>95</c:v>
                </c:pt>
                <c:pt idx="11">
                  <c:v>58</c:v>
                </c:pt>
                <c:pt idx="12">
                  <c:v>39</c:v>
                </c:pt>
                <c:pt idx="13">
                  <c:v>12</c:v>
                </c:pt>
              </c:numCache>
            </c:numRef>
          </c:val>
        </c:ser>
        <c:ser>
          <c:idx val="1"/>
          <c:order val="1"/>
          <c:tx>
            <c:strRef>
              <c:f>Foglio3!$C$3</c:f>
              <c:strCache>
                <c:ptCount val="1"/>
                <c:pt idx="0">
                  <c:v>Poco d'accordo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Foglio3!$A$4:$A$17</c:f>
              <c:strCache>
                <c:ptCount val="14"/>
                <c:pt idx="0">
                  <c:v>Uso mascherina per bambini</c:v>
                </c:pt>
                <c:pt idx="1">
                  <c:v>Uso mascherina per operatori</c:v>
                </c:pt>
                <c:pt idx="2">
                  <c:v>Distanza di un metro</c:v>
                </c:pt>
                <c:pt idx="3">
                  <c:v>gruppi piccoli e stabili</c:v>
                </c:pt>
                <c:pt idx="4">
                  <c:v>non rotazione degli operatori</c:v>
                </c:pt>
                <c:pt idx="5">
                  <c:v>pulizie spazi e giochi</c:v>
                </c:pt>
                <c:pt idx="6">
                  <c:v>presenza di volontario figure esterne per laboratori</c:v>
                </c:pt>
                <c:pt idx="7">
                  <c:v>realizzazione di gite</c:v>
                </c:pt>
                <c:pt idx="8">
                  <c:v>uscite in piscina</c:v>
                </c:pt>
                <c:pt idx="9">
                  <c:v>camminate</c:v>
                </c:pt>
                <c:pt idx="10">
                  <c:v>trasporto collettivo</c:v>
                </c:pt>
                <c:pt idx="11">
                  <c:v>presenza della mensa</c:v>
                </c:pt>
                <c:pt idx="12">
                  <c:v>misurazione dlela febbre</c:v>
                </c:pt>
                <c:pt idx="13">
                  <c:v>formazione sulla sicurezza Covid</c:v>
                </c:pt>
              </c:strCache>
            </c:strRef>
          </c:cat>
          <c:val>
            <c:numRef>
              <c:f>Foglio3!$C$4:$C$17</c:f>
              <c:numCache>
                <c:formatCode>General</c:formatCode>
                <c:ptCount val="14"/>
                <c:pt idx="0">
                  <c:v>114</c:v>
                </c:pt>
                <c:pt idx="1">
                  <c:v>47</c:v>
                </c:pt>
                <c:pt idx="2">
                  <c:v>105</c:v>
                </c:pt>
                <c:pt idx="3">
                  <c:v>31</c:v>
                </c:pt>
                <c:pt idx="4">
                  <c:v>42</c:v>
                </c:pt>
                <c:pt idx="5">
                  <c:v>8</c:v>
                </c:pt>
                <c:pt idx="6">
                  <c:v>91</c:v>
                </c:pt>
                <c:pt idx="7">
                  <c:v>114</c:v>
                </c:pt>
                <c:pt idx="8">
                  <c:v>109</c:v>
                </c:pt>
                <c:pt idx="9">
                  <c:v>21</c:v>
                </c:pt>
                <c:pt idx="10">
                  <c:v>112</c:v>
                </c:pt>
                <c:pt idx="11">
                  <c:v>82</c:v>
                </c:pt>
                <c:pt idx="12">
                  <c:v>59</c:v>
                </c:pt>
                <c:pt idx="13">
                  <c:v>29</c:v>
                </c:pt>
              </c:numCache>
            </c:numRef>
          </c:val>
        </c:ser>
        <c:ser>
          <c:idx val="2"/>
          <c:order val="2"/>
          <c:tx>
            <c:strRef>
              <c:f>Foglio3!$D$3</c:f>
              <c:strCache>
                <c:ptCount val="1"/>
                <c:pt idx="0">
                  <c:v>D'accordo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Foglio3!$A$4:$A$17</c:f>
              <c:strCache>
                <c:ptCount val="14"/>
                <c:pt idx="0">
                  <c:v>Uso mascherina per bambini</c:v>
                </c:pt>
                <c:pt idx="1">
                  <c:v>Uso mascherina per operatori</c:v>
                </c:pt>
                <c:pt idx="2">
                  <c:v>Distanza di un metro</c:v>
                </c:pt>
                <c:pt idx="3">
                  <c:v>gruppi piccoli e stabili</c:v>
                </c:pt>
                <c:pt idx="4">
                  <c:v>non rotazione degli operatori</c:v>
                </c:pt>
                <c:pt idx="5">
                  <c:v>pulizie spazi e giochi</c:v>
                </c:pt>
                <c:pt idx="6">
                  <c:v>presenza di volontario figure esterne per laboratori</c:v>
                </c:pt>
                <c:pt idx="7">
                  <c:v>realizzazione di gite</c:v>
                </c:pt>
                <c:pt idx="8">
                  <c:v>uscite in piscina</c:v>
                </c:pt>
                <c:pt idx="9">
                  <c:v>camminate</c:v>
                </c:pt>
                <c:pt idx="10">
                  <c:v>trasporto collettivo</c:v>
                </c:pt>
                <c:pt idx="11">
                  <c:v>presenza della mensa</c:v>
                </c:pt>
                <c:pt idx="12">
                  <c:v>misurazione dlela febbre</c:v>
                </c:pt>
                <c:pt idx="13">
                  <c:v>formazione sulla sicurezza Covid</c:v>
                </c:pt>
              </c:strCache>
            </c:strRef>
          </c:cat>
          <c:val>
            <c:numRef>
              <c:f>Foglio3!$D$4:$D$17</c:f>
              <c:numCache>
                <c:formatCode>General</c:formatCode>
                <c:ptCount val="14"/>
                <c:pt idx="0">
                  <c:v>106</c:v>
                </c:pt>
                <c:pt idx="1">
                  <c:v>170</c:v>
                </c:pt>
                <c:pt idx="2">
                  <c:v>127</c:v>
                </c:pt>
                <c:pt idx="3">
                  <c:v>186</c:v>
                </c:pt>
                <c:pt idx="4">
                  <c:v>150</c:v>
                </c:pt>
                <c:pt idx="5">
                  <c:v>184</c:v>
                </c:pt>
                <c:pt idx="6">
                  <c:v>125</c:v>
                </c:pt>
                <c:pt idx="7">
                  <c:v>94</c:v>
                </c:pt>
                <c:pt idx="8">
                  <c:v>75</c:v>
                </c:pt>
                <c:pt idx="9">
                  <c:v>186</c:v>
                </c:pt>
                <c:pt idx="10">
                  <c:v>76</c:v>
                </c:pt>
                <c:pt idx="11">
                  <c:v>132</c:v>
                </c:pt>
                <c:pt idx="12">
                  <c:v>159</c:v>
                </c:pt>
                <c:pt idx="13">
                  <c:v>190</c:v>
                </c:pt>
              </c:numCache>
            </c:numRef>
          </c:val>
        </c:ser>
        <c:ser>
          <c:idx val="3"/>
          <c:order val="3"/>
          <c:tx>
            <c:strRef>
              <c:f>Foglio3!$E$3</c:f>
              <c:strCache>
                <c:ptCount val="1"/>
                <c:pt idx="0">
                  <c:v>Abbastanza d'accordo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Foglio3!$A$4:$A$17</c:f>
              <c:strCache>
                <c:ptCount val="14"/>
                <c:pt idx="0">
                  <c:v>Uso mascherina per bambini</c:v>
                </c:pt>
                <c:pt idx="1">
                  <c:v>Uso mascherina per operatori</c:v>
                </c:pt>
                <c:pt idx="2">
                  <c:v>Distanza di un metro</c:v>
                </c:pt>
                <c:pt idx="3">
                  <c:v>gruppi piccoli e stabili</c:v>
                </c:pt>
                <c:pt idx="4">
                  <c:v>non rotazione degli operatori</c:v>
                </c:pt>
                <c:pt idx="5">
                  <c:v>pulizie spazi e giochi</c:v>
                </c:pt>
                <c:pt idx="6">
                  <c:v>presenza di volontario figure esterne per laboratori</c:v>
                </c:pt>
                <c:pt idx="7">
                  <c:v>realizzazione di gite</c:v>
                </c:pt>
                <c:pt idx="8">
                  <c:v>uscite in piscina</c:v>
                </c:pt>
                <c:pt idx="9">
                  <c:v>camminate</c:v>
                </c:pt>
                <c:pt idx="10">
                  <c:v>trasporto collettivo</c:v>
                </c:pt>
                <c:pt idx="11">
                  <c:v>presenza della mensa</c:v>
                </c:pt>
                <c:pt idx="12">
                  <c:v>misurazione dlela febbre</c:v>
                </c:pt>
                <c:pt idx="13">
                  <c:v>formazione sulla sicurezza Covid</c:v>
                </c:pt>
              </c:strCache>
            </c:strRef>
          </c:cat>
          <c:val>
            <c:numRef>
              <c:f>Foglio3!$E$4:$E$17</c:f>
              <c:numCache>
                <c:formatCode>General</c:formatCode>
                <c:ptCount val="14"/>
                <c:pt idx="0">
                  <c:v>22</c:v>
                </c:pt>
                <c:pt idx="1">
                  <c:v>22</c:v>
                </c:pt>
                <c:pt idx="2">
                  <c:v>13</c:v>
                </c:pt>
                <c:pt idx="3">
                  <c:v>24</c:v>
                </c:pt>
                <c:pt idx="4">
                  <c:v>30</c:v>
                </c:pt>
                <c:pt idx="5">
                  <c:v>16</c:v>
                </c:pt>
                <c:pt idx="6">
                  <c:v>30</c:v>
                </c:pt>
                <c:pt idx="7">
                  <c:v>26</c:v>
                </c:pt>
                <c:pt idx="8">
                  <c:v>21</c:v>
                </c:pt>
                <c:pt idx="9">
                  <c:v>38</c:v>
                </c:pt>
                <c:pt idx="10">
                  <c:v>24</c:v>
                </c:pt>
                <c:pt idx="11">
                  <c:v>24</c:v>
                </c:pt>
                <c:pt idx="12">
                  <c:v>25</c:v>
                </c:pt>
                <c:pt idx="13">
                  <c:v>37</c:v>
                </c:pt>
              </c:numCache>
            </c:numRef>
          </c:val>
        </c:ser>
        <c:ser>
          <c:idx val="4"/>
          <c:order val="4"/>
          <c:tx>
            <c:strRef>
              <c:f>Foglio3!$F$3</c:f>
              <c:strCache>
                <c:ptCount val="1"/>
                <c:pt idx="0">
                  <c:v>Molto d'accordo</c:v>
                </c:pt>
              </c:strCache>
            </c:strRef>
          </c:tx>
          <c:spPr>
            <a:solidFill>
              <a:srgbClr val="05E0DB">
                <a:lumMod val="60000"/>
                <a:lumOff val="40000"/>
              </a:srgbClr>
            </a:solidFill>
          </c:spPr>
          <c:invertIfNegative val="0"/>
          <c:cat>
            <c:strRef>
              <c:f>Foglio3!$A$4:$A$17</c:f>
              <c:strCache>
                <c:ptCount val="14"/>
                <c:pt idx="0">
                  <c:v>Uso mascherina per bambini</c:v>
                </c:pt>
                <c:pt idx="1">
                  <c:v>Uso mascherina per operatori</c:v>
                </c:pt>
                <c:pt idx="2">
                  <c:v>Distanza di un metro</c:v>
                </c:pt>
                <c:pt idx="3">
                  <c:v>gruppi piccoli e stabili</c:v>
                </c:pt>
                <c:pt idx="4">
                  <c:v>non rotazione degli operatori</c:v>
                </c:pt>
                <c:pt idx="5">
                  <c:v>pulizie spazi e giochi</c:v>
                </c:pt>
                <c:pt idx="6">
                  <c:v>presenza di volontario figure esterne per laboratori</c:v>
                </c:pt>
                <c:pt idx="7">
                  <c:v>realizzazione di gite</c:v>
                </c:pt>
                <c:pt idx="8">
                  <c:v>uscite in piscina</c:v>
                </c:pt>
                <c:pt idx="9">
                  <c:v>camminate</c:v>
                </c:pt>
                <c:pt idx="10">
                  <c:v>trasporto collettivo</c:v>
                </c:pt>
                <c:pt idx="11">
                  <c:v>presenza della mensa</c:v>
                </c:pt>
                <c:pt idx="12">
                  <c:v>misurazione dlela febbre</c:v>
                </c:pt>
                <c:pt idx="13">
                  <c:v>formazione sulla sicurezza Covid</c:v>
                </c:pt>
              </c:strCache>
            </c:strRef>
          </c:cat>
          <c:val>
            <c:numRef>
              <c:f>Foglio3!$F$4:$F$17</c:f>
              <c:numCache>
                <c:formatCode>General</c:formatCode>
                <c:ptCount val="14"/>
                <c:pt idx="0">
                  <c:v>33</c:v>
                </c:pt>
                <c:pt idx="1">
                  <c:v>84</c:v>
                </c:pt>
                <c:pt idx="2">
                  <c:v>38</c:v>
                </c:pt>
                <c:pt idx="3">
                  <c:v>89</c:v>
                </c:pt>
                <c:pt idx="4">
                  <c:v>92</c:v>
                </c:pt>
                <c:pt idx="5">
                  <c:v>130</c:v>
                </c:pt>
                <c:pt idx="6">
                  <c:v>37</c:v>
                </c:pt>
                <c:pt idx="7">
                  <c:v>31</c:v>
                </c:pt>
                <c:pt idx="8">
                  <c:v>19</c:v>
                </c:pt>
                <c:pt idx="9">
                  <c:v>85</c:v>
                </c:pt>
                <c:pt idx="10">
                  <c:v>18</c:v>
                </c:pt>
                <c:pt idx="11">
                  <c:v>30</c:v>
                </c:pt>
                <c:pt idx="12">
                  <c:v>50</c:v>
                </c:pt>
                <c:pt idx="13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421824"/>
        <c:axId val="123423360"/>
      </c:barChart>
      <c:catAx>
        <c:axId val="123421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23423360"/>
        <c:crosses val="autoZero"/>
        <c:auto val="1"/>
        <c:lblAlgn val="ctr"/>
        <c:lblOffset val="100"/>
        <c:noMultiLvlLbl val="0"/>
      </c:catAx>
      <c:valAx>
        <c:axId val="12342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421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600" dirty="0" smtClean="0"/>
              <a:t>Distribuzione popolazione della Carnia (ab. 37.552)   </a:t>
            </a:r>
            <a:r>
              <a:rPr lang="it-IT" sz="1600" dirty="0"/>
              <a:t>per Classi d'età</a:t>
            </a:r>
          </a:p>
          <a:p>
            <a:pPr>
              <a:defRPr/>
            </a:pPr>
            <a:r>
              <a:rPr lang="it-IT" sz="1600" dirty="0"/>
              <a:t>Anno 2019</a:t>
            </a:r>
          </a:p>
        </c:rich>
      </c:tx>
      <c:layout>
        <c:manualLayout>
          <c:xMode val="edge"/>
          <c:yMode val="edge"/>
          <c:x val="0.11806315305832309"/>
          <c:y val="1.653462115320519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4699908118423573E-2"/>
                  <c:y val="6.47598608243740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13,23%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58,27%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28,50%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Foglio2!$B$42:$D$42</c:f>
              <c:strCache>
                <c:ptCount val="3"/>
                <c:pt idx="0">
                  <c:v>0-17</c:v>
                </c:pt>
                <c:pt idx="1">
                  <c:v>18-64</c:v>
                </c:pt>
                <c:pt idx="2">
                  <c:v>oltre65</c:v>
                </c:pt>
              </c:strCache>
            </c:strRef>
          </c:cat>
          <c:val>
            <c:numRef>
              <c:f>Foglio2!$B$43:$D$43</c:f>
              <c:numCache>
                <c:formatCode>#,##0</c:formatCode>
                <c:ptCount val="3"/>
                <c:pt idx="0">
                  <c:v>5101</c:v>
                </c:pt>
                <c:pt idx="1">
                  <c:v>22066</c:v>
                </c:pt>
                <c:pt idx="2">
                  <c:v>10666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91-4547-B304-275DD4885E5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600" dirty="0"/>
              <a:t>Distribuzione per classi d'età dell'utenza </a:t>
            </a:r>
          </a:p>
          <a:p>
            <a:pPr>
              <a:defRPr/>
            </a:pPr>
            <a:r>
              <a:rPr lang="it-IT" sz="1600" dirty="0"/>
              <a:t>in carico al </a:t>
            </a:r>
            <a:r>
              <a:rPr lang="it-IT" sz="1600" dirty="0" smtClean="0"/>
              <a:t>SSC per classi d’età</a:t>
            </a:r>
          </a:p>
          <a:p>
            <a:pPr>
              <a:defRPr/>
            </a:pPr>
            <a:r>
              <a:rPr lang="it-IT" sz="1600" dirty="0" smtClean="0"/>
              <a:t> (1.589 persone) Anno 2019</a:t>
            </a:r>
            <a:endParaRPr lang="it-IT" sz="1600" dirty="0"/>
          </a:p>
        </c:rich>
      </c:tx>
      <c:layout>
        <c:manualLayout>
          <c:xMode val="edge"/>
          <c:yMode val="edge"/>
          <c:x val="8.868367995541479E-2"/>
          <c:y val="1.556199637948724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9,45%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36,25%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54,31%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'Utenza 2018 SSC'!$B$45:$D$45</c:f>
              <c:strCache>
                <c:ptCount val="3"/>
                <c:pt idx="0">
                  <c:v>MINORI</c:v>
                </c:pt>
                <c:pt idx="1">
                  <c:v>ADULTI</c:v>
                </c:pt>
                <c:pt idx="2">
                  <c:v>ANZIANI</c:v>
                </c:pt>
              </c:strCache>
            </c:strRef>
          </c:cat>
          <c:val>
            <c:numRef>
              <c:f>'Utenza 2018 SSC'!$B$46:$D$46</c:f>
              <c:numCache>
                <c:formatCode>0.00</c:formatCode>
                <c:ptCount val="3"/>
                <c:pt idx="0">
                  <c:v>8.6526576019777508</c:v>
                </c:pt>
                <c:pt idx="1">
                  <c:v>38.813349814585905</c:v>
                </c:pt>
                <c:pt idx="2">
                  <c:v>52.533992583436344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11-A24E-84EF-8302D7D6984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Foglio1!$D$11</c:f>
              <c:strCache>
                <c:ptCount val="1"/>
                <c:pt idx="0">
                  <c:v>Anno 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4234247684263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Foglio1!$E$10:$H$10</c:f>
              <c:strCache>
                <c:ptCount val="4"/>
                <c:pt idx="0">
                  <c:v>MINORI</c:v>
                </c:pt>
                <c:pt idx="1">
                  <c:v>ADULTI</c:v>
                </c:pt>
                <c:pt idx="2">
                  <c:v>ANZIANI</c:v>
                </c:pt>
                <c:pt idx="3">
                  <c:v>TOTALE</c:v>
                </c:pt>
              </c:strCache>
            </c:strRef>
          </c:cat>
          <c:val>
            <c:numRef>
              <c:f>Foglio1!$E$11:$H$11</c:f>
              <c:numCache>
                <c:formatCode>General</c:formatCode>
                <c:ptCount val="4"/>
                <c:pt idx="0">
                  <c:v>147</c:v>
                </c:pt>
                <c:pt idx="1">
                  <c:v>605</c:v>
                </c:pt>
                <c:pt idx="2">
                  <c:v>756</c:v>
                </c:pt>
                <c:pt idx="3">
                  <c:v>1508</c:v>
                </c:pt>
              </c:numCache>
            </c:numRef>
          </c:val>
        </c:ser>
        <c:ser>
          <c:idx val="1"/>
          <c:order val="1"/>
          <c:tx>
            <c:strRef>
              <c:f>Foglio1!$D$12</c:f>
              <c:strCache>
                <c:ptCount val="1"/>
                <c:pt idx="0">
                  <c:v>Anno 2018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336462052098325E-3"/>
                  <c:y val="-3.4234247684263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Foglio1!$E$10:$H$10</c:f>
              <c:strCache>
                <c:ptCount val="4"/>
                <c:pt idx="0">
                  <c:v>MINORI</c:v>
                </c:pt>
                <c:pt idx="1">
                  <c:v>ADULTI</c:v>
                </c:pt>
                <c:pt idx="2">
                  <c:v>ANZIANI</c:v>
                </c:pt>
                <c:pt idx="3">
                  <c:v>TOTALE</c:v>
                </c:pt>
              </c:strCache>
            </c:strRef>
          </c:cat>
          <c:val>
            <c:numRef>
              <c:f>Foglio1!$E$12:$H$12</c:f>
              <c:numCache>
                <c:formatCode>General</c:formatCode>
                <c:ptCount val="4"/>
                <c:pt idx="0">
                  <c:v>149</c:v>
                </c:pt>
                <c:pt idx="1">
                  <c:v>643</c:v>
                </c:pt>
                <c:pt idx="2">
                  <c:v>866</c:v>
                </c:pt>
                <c:pt idx="3">
                  <c:v>1623</c:v>
                </c:pt>
              </c:numCache>
            </c:numRef>
          </c:val>
        </c:ser>
        <c:ser>
          <c:idx val="2"/>
          <c:order val="2"/>
          <c:tx>
            <c:strRef>
              <c:f>Foglio1!$D$13</c:f>
              <c:strCache>
                <c:ptCount val="1"/>
                <c:pt idx="0">
                  <c:v>Anno 2019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672924104196649E-3"/>
                  <c:y val="-3.4234247684263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Foglio1!$E$10:$H$10</c:f>
              <c:strCache>
                <c:ptCount val="4"/>
                <c:pt idx="0">
                  <c:v>MINORI</c:v>
                </c:pt>
                <c:pt idx="1">
                  <c:v>ADULTI</c:v>
                </c:pt>
                <c:pt idx="2">
                  <c:v>ANZIANI</c:v>
                </c:pt>
                <c:pt idx="3">
                  <c:v>TOTALE</c:v>
                </c:pt>
              </c:strCache>
            </c:strRef>
          </c:cat>
          <c:val>
            <c:numRef>
              <c:f>Foglio1!$E$13:$H$13</c:f>
              <c:numCache>
                <c:formatCode>General</c:formatCode>
                <c:ptCount val="4"/>
                <c:pt idx="0">
                  <c:v>150</c:v>
                </c:pt>
                <c:pt idx="1">
                  <c:v>576</c:v>
                </c:pt>
                <c:pt idx="2">
                  <c:v>863</c:v>
                </c:pt>
                <c:pt idx="3">
                  <c:v>1589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07296"/>
        <c:axId val="81617280"/>
      </c:barChart>
      <c:catAx>
        <c:axId val="8160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81617280"/>
        <c:crosses val="autoZero"/>
        <c:auto val="1"/>
        <c:lblAlgn val="ctr"/>
        <c:lblOffset val="100"/>
        <c:noMultiLvlLbl val="0"/>
      </c:catAx>
      <c:valAx>
        <c:axId val="8161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607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Foglio4!$DQ$4</c:f>
              <c:strCache>
                <c:ptCount val="1"/>
                <c:pt idx="0">
                  <c:v>Domande accolte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Foglio4!$DP$5:$DP$32</c:f>
              <c:strCache>
                <c:ptCount val="22"/>
                <c:pt idx="0">
                  <c:v>AMARO</c:v>
                </c:pt>
                <c:pt idx="1">
                  <c:v>CAVAZZO CARNICO</c:v>
                </c:pt>
                <c:pt idx="2">
                  <c:v>COMEGLIANS</c:v>
                </c:pt>
                <c:pt idx="3">
                  <c:v>ENEMONZO</c:v>
                </c:pt>
                <c:pt idx="4">
                  <c:v>FORNI AVOLTRI</c:v>
                </c:pt>
                <c:pt idx="5">
                  <c:v>FORNI DI SOPRA</c:v>
                </c:pt>
                <c:pt idx="6">
                  <c:v>FORNI DI SOTTO</c:v>
                </c:pt>
                <c:pt idx="7">
                  <c:v>LAUCO</c:v>
                </c:pt>
                <c:pt idx="8">
                  <c:v>OVARO</c:v>
                </c:pt>
                <c:pt idx="9">
                  <c:v>PALUZZA</c:v>
                </c:pt>
                <c:pt idx="10">
                  <c:v>PAULARO</c:v>
                </c:pt>
                <c:pt idx="11">
                  <c:v>PREONE</c:v>
                </c:pt>
                <c:pt idx="12">
                  <c:v>RAVEO</c:v>
                </c:pt>
                <c:pt idx="13">
                  <c:v>SAPPADA</c:v>
                </c:pt>
                <c:pt idx="14">
                  <c:v>SAURIS</c:v>
                </c:pt>
                <c:pt idx="15">
                  <c:v>SOCCHIEVE</c:v>
                </c:pt>
                <c:pt idx="16">
                  <c:v>SUTRIO</c:v>
                </c:pt>
                <c:pt idx="17">
                  <c:v>TOLMEZZO</c:v>
                </c:pt>
                <c:pt idx="18">
                  <c:v>TREPPO - LIGOSULLO</c:v>
                </c:pt>
                <c:pt idx="19">
                  <c:v>VERZEGNIS</c:v>
                </c:pt>
                <c:pt idx="20">
                  <c:v>VILLA SANTINA</c:v>
                </c:pt>
                <c:pt idx="21">
                  <c:v>ZUGLIO</c:v>
                </c:pt>
              </c:strCache>
            </c:strRef>
          </c:cat>
          <c:val>
            <c:numRef>
              <c:f>Foglio4!$DQ$5:$DQ$32</c:f>
              <c:numCache>
                <c:formatCode>General</c:formatCode>
                <c:ptCount val="22"/>
                <c:pt idx="0">
                  <c:v>13</c:v>
                </c:pt>
                <c:pt idx="1">
                  <c:v>8</c:v>
                </c:pt>
                <c:pt idx="2">
                  <c:v>10</c:v>
                </c:pt>
                <c:pt idx="3">
                  <c:v>28</c:v>
                </c:pt>
                <c:pt idx="4">
                  <c:v>9</c:v>
                </c:pt>
                <c:pt idx="5">
                  <c:v>25</c:v>
                </c:pt>
                <c:pt idx="6">
                  <c:v>13</c:v>
                </c:pt>
                <c:pt idx="7">
                  <c:v>10</c:v>
                </c:pt>
                <c:pt idx="8">
                  <c:v>18</c:v>
                </c:pt>
                <c:pt idx="9">
                  <c:v>29</c:v>
                </c:pt>
                <c:pt idx="10">
                  <c:v>18</c:v>
                </c:pt>
                <c:pt idx="11">
                  <c:v>3</c:v>
                </c:pt>
                <c:pt idx="12">
                  <c:v>0</c:v>
                </c:pt>
                <c:pt idx="13">
                  <c:v>2</c:v>
                </c:pt>
                <c:pt idx="14">
                  <c:v>4</c:v>
                </c:pt>
                <c:pt idx="15">
                  <c:v>15</c:v>
                </c:pt>
                <c:pt idx="16">
                  <c:v>9</c:v>
                </c:pt>
                <c:pt idx="17">
                  <c:v>118</c:v>
                </c:pt>
                <c:pt idx="18">
                  <c:v>19</c:v>
                </c:pt>
                <c:pt idx="19">
                  <c:v>10</c:v>
                </c:pt>
                <c:pt idx="20">
                  <c:v>27</c:v>
                </c:pt>
                <c:pt idx="21">
                  <c:v>16</c:v>
                </c:pt>
              </c:numCache>
            </c:numRef>
          </c:val>
        </c:ser>
        <c:ser>
          <c:idx val="1"/>
          <c:order val="1"/>
          <c:tx>
            <c:strRef>
              <c:f>Foglio4!$DR$4</c:f>
              <c:strCache>
                <c:ptCount val="1"/>
                <c:pt idx="0">
                  <c:v>Domande respinte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Foglio4!$DP$5:$DP$32</c:f>
              <c:strCache>
                <c:ptCount val="22"/>
                <c:pt idx="0">
                  <c:v>AMARO</c:v>
                </c:pt>
                <c:pt idx="1">
                  <c:v>CAVAZZO CARNICO</c:v>
                </c:pt>
                <c:pt idx="2">
                  <c:v>COMEGLIANS</c:v>
                </c:pt>
                <c:pt idx="3">
                  <c:v>ENEMONZO</c:v>
                </c:pt>
                <c:pt idx="4">
                  <c:v>FORNI AVOLTRI</c:v>
                </c:pt>
                <c:pt idx="5">
                  <c:v>FORNI DI SOPRA</c:v>
                </c:pt>
                <c:pt idx="6">
                  <c:v>FORNI DI SOTTO</c:v>
                </c:pt>
                <c:pt idx="7">
                  <c:v>LAUCO</c:v>
                </c:pt>
                <c:pt idx="8">
                  <c:v>OVARO</c:v>
                </c:pt>
                <c:pt idx="9">
                  <c:v>PALUZZA</c:v>
                </c:pt>
                <c:pt idx="10">
                  <c:v>PAULARO</c:v>
                </c:pt>
                <c:pt idx="11">
                  <c:v>PREONE</c:v>
                </c:pt>
                <c:pt idx="12">
                  <c:v>RAVEO</c:v>
                </c:pt>
                <c:pt idx="13">
                  <c:v>SAPPADA</c:v>
                </c:pt>
                <c:pt idx="14">
                  <c:v>SAURIS</c:v>
                </c:pt>
                <c:pt idx="15">
                  <c:v>SOCCHIEVE</c:v>
                </c:pt>
                <c:pt idx="16">
                  <c:v>SUTRIO</c:v>
                </c:pt>
                <c:pt idx="17">
                  <c:v>TOLMEZZO</c:v>
                </c:pt>
                <c:pt idx="18">
                  <c:v>TREPPO - LIGOSULLO</c:v>
                </c:pt>
                <c:pt idx="19">
                  <c:v>VERZEGNIS</c:v>
                </c:pt>
                <c:pt idx="20">
                  <c:v>VILLA SANTINA</c:v>
                </c:pt>
                <c:pt idx="21">
                  <c:v>ZUGLIO</c:v>
                </c:pt>
              </c:strCache>
            </c:strRef>
          </c:cat>
          <c:val>
            <c:numRef>
              <c:f>Foglio4!$DR$5:$DR$32</c:f>
              <c:numCache>
                <c:formatCode>General</c:formatCode>
                <c:ptCount val="22"/>
                <c:pt idx="0">
                  <c:v>7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7</c:v>
                </c:pt>
                <c:pt idx="6">
                  <c:v>1</c:v>
                </c:pt>
                <c:pt idx="7">
                  <c:v>5</c:v>
                </c:pt>
                <c:pt idx="8">
                  <c:v>2</c:v>
                </c:pt>
                <c:pt idx="9">
                  <c:v>5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3</c:v>
                </c:pt>
                <c:pt idx="16">
                  <c:v>5</c:v>
                </c:pt>
                <c:pt idx="17">
                  <c:v>41</c:v>
                </c:pt>
                <c:pt idx="18">
                  <c:v>4</c:v>
                </c:pt>
                <c:pt idx="19">
                  <c:v>3</c:v>
                </c:pt>
                <c:pt idx="20">
                  <c:v>14</c:v>
                </c:pt>
                <c:pt idx="21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Foglio4!$DS$4</c:f>
              <c:strCache>
                <c:ptCount val="1"/>
                <c:pt idx="0">
                  <c:v>Totali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Foglio4!$DP$5:$DP$32</c:f>
              <c:strCache>
                <c:ptCount val="22"/>
                <c:pt idx="0">
                  <c:v>AMARO</c:v>
                </c:pt>
                <c:pt idx="1">
                  <c:v>CAVAZZO CARNICO</c:v>
                </c:pt>
                <c:pt idx="2">
                  <c:v>COMEGLIANS</c:v>
                </c:pt>
                <c:pt idx="3">
                  <c:v>ENEMONZO</c:v>
                </c:pt>
                <c:pt idx="4">
                  <c:v>FORNI AVOLTRI</c:v>
                </c:pt>
                <c:pt idx="5">
                  <c:v>FORNI DI SOPRA</c:v>
                </c:pt>
                <c:pt idx="6">
                  <c:v>FORNI DI SOTTO</c:v>
                </c:pt>
                <c:pt idx="7">
                  <c:v>LAUCO</c:v>
                </c:pt>
                <c:pt idx="8">
                  <c:v>OVARO</c:v>
                </c:pt>
                <c:pt idx="9">
                  <c:v>PALUZZA</c:v>
                </c:pt>
                <c:pt idx="10">
                  <c:v>PAULARO</c:v>
                </c:pt>
                <c:pt idx="11">
                  <c:v>PREONE</c:v>
                </c:pt>
                <c:pt idx="12">
                  <c:v>RAVEO</c:v>
                </c:pt>
                <c:pt idx="13">
                  <c:v>SAPPADA</c:v>
                </c:pt>
                <c:pt idx="14">
                  <c:v>SAURIS</c:v>
                </c:pt>
                <c:pt idx="15">
                  <c:v>SOCCHIEVE</c:v>
                </c:pt>
                <c:pt idx="16">
                  <c:v>SUTRIO</c:v>
                </c:pt>
                <c:pt idx="17">
                  <c:v>TOLMEZZO</c:v>
                </c:pt>
                <c:pt idx="18">
                  <c:v>TREPPO - LIGOSULLO</c:v>
                </c:pt>
                <c:pt idx="19">
                  <c:v>VERZEGNIS</c:v>
                </c:pt>
                <c:pt idx="20">
                  <c:v>VILLA SANTINA</c:v>
                </c:pt>
                <c:pt idx="21">
                  <c:v>ZUGLIO</c:v>
                </c:pt>
              </c:strCache>
            </c:strRef>
          </c:cat>
          <c:val>
            <c:numRef>
              <c:f>Foglio4!$DS$5:$DS$32</c:f>
              <c:numCache>
                <c:formatCode>General</c:formatCode>
                <c:ptCount val="22"/>
                <c:pt idx="0">
                  <c:v>20</c:v>
                </c:pt>
                <c:pt idx="1">
                  <c:v>9</c:v>
                </c:pt>
                <c:pt idx="2">
                  <c:v>10</c:v>
                </c:pt>
                <c:pt idx="3">
                  <c:v>31</c:v>
                </c:pt>
                <c:pt idx="4">
                  <c:v>10</c:v>
                </c:pt>
                <c:pt idx="5">
                  <c:v>32</c:v>
                </c:pt>
                <c:pt idx="6">
                  <c:v>14</c:v>
                </c:pt>
                <c:pt idx="7">
                  <c:v>15</c:v>
                </c:pt>
                <c:pt idx="8">
                  <c:v>20</c:v>
                </c:pt>
                <c:pt idx="9">
                  <c:v>34</c:v>
                </c:pt>
                <c:pt idx="10">
                  <c:v>22</c:v>
                </c:pt>
                <c:pt idx="11">
                  <c:v>4</c:v>
                </c:pt>
                <c:pt idx="12">
                  <c:v>1</c:v>
                </c:pt>
                <c:pt idx="13">
                  <c:v>4</c:v>
                </c:pt>
                <c:pt idx="14">
                  <c:v>4</c:v>
                </c:pt>
                <c:pt idx="15">
                  <c:v>18</c:v>
                </c:pt>
                <c:pt idx="16">
                  <c:v>14</c:v>
                </c:pt>
                <c:pt idx="17">
                  <c:v>159</c:v>
                </c:pt>
                <c:pt idx="18">
                  <c:v>23</c:v>
                </c:pt>
                <c:pt idx="19">
                  <c:v>13</c:v>
                </c:pt>
                <c:pt idx="20">
                  <c:v>41</c:v>
                </c:pt>
                <c:pt idx="2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599296"/>
        <c:axId val="126989056"/>
        <c:axId val="0"/>
      </c:bar3DChart>
      <c:catAx>
        <c:axId val="124599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6989056"/>
        <c:crosses val="autoZero"/>
        <c:auto val="1"/>
        <c:lblAlgn val="ctr"/>
        <c:lblOffset val="100"/>
        <c:noMultiLvlLbl val="0"/>
      </c:catAx>
      <c:valAx>
        <c:axId val="12698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599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04322793471427"/>
          <c:y val="7.9097507963318783E-2"/>
          <c:w val="0.63242467480545195"/>
          <c:h val="0.69430539015786319"/>
        </c:manualLayout>
      </c:layout>
      <c:pie3DChart>
        <c:varyColors val="1"/>
        <c:ser>
          <c:idx val="0"/>
          <c:order val="0"/>
          <c:dLbls>
            <c:dLbl>
              <c:idx val="13"/>
              <c:layout>
                <c:manualLayout>
                  <c:x val="8.6529086793273161E-2"/>
                  <c:y val="-1.104258996768141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Prato Carnico; 17; </a:t>
                    </a:r>
                    <a:endParaRPr lang="en-US" dirty="0" smtClean="0"/>
                  </a:p>
                  <a:p>
                    <a:r>
                      <a:rPr lang="en-US" dirty="0" smtClean="0"/>
                      <a:t>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0.15699230865421704"/>
                  <c:y val="0.113121837863090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7"/>
              <c:layout>
                <c:manualLayout>
                  <c:x val="-5.6609967023352852E-2"/>
                  <c:y val="4.680119699542995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Foglio1!$A$2:$A$26</c:f>
              <c:strCache>
                <c:ptCount val="25"/>
                <c:pt idx="0">
                  <c:v>Amaro</c:v>
                </c:pt>
                <c:pt idx="1">
                  <c:v>Ampezzo</c:v>
                </c:pt>
                <c:pt idx="2">
                  <c:v>Arta Terme</c:v>
                </c:pt>
                <c:pt idx="3">
                  <c:v>Cavazzo Carnico</c:v>
                </c:pt>
                <c:pt idx="4">
                  <c:v>Cercivento</c:v>
                </c:pt>
                <c:pt idx="5">
                  <c:v>Comeglians</c:v>
                </c:pt>
                <c:pt idx="6">
                  <c:v>Enemonzo</c:v>
                </c:pt>
                <c:pt idx="7">
                  <c:v>Forni di Sopra</c:v>
                </c:pt>
                <c:pt idx="8">
                  <c:v>Forni di Sotto</c:v>
                </c:pt>
                <c:pt idx="9">
                  <c:v>Lauco</c:v>
                </c:pt>
                <c:pt idx="10">
                  <c:v>Ovaro</c:v>
                </c:pt>
                <c:pt idx="11">
                  <c:v>Paluzza</c:v>
                </c:pt>
                <c:pt idx="12">
                  <c:v>Paularo</c:v>
                </c:pt>
                <c:pt idx="13">
                  <c:v>Prato Carnico</c:v>
                </c:pt>
                <c:pt idx="14">
                  <c:v>Ravascletto</c:v>
                </c:pt>
                <c:pt idx="15">
                  <c:v>Raveo</c:v>
                </c:pt>
                <c:pt idx="16">
                  <c:v>Rigolato</c:v>
                </c:pt>
                <c:pt idx="17">
                  <c:v>Sauris</c:v>
                </c:pt>
                <c:pt idx="18">
                  <c:v>Socchieve</c:v>
                </c:pt>
                <c:pt idx="19">
                  <c:v>Sutrio</c:v>
                </c:pt>
                <c:pt idx="20">
                  <c:v>Tolmezzo</c:v>
                </c:pt>
                <c:pt idx="21">
                  <c:v>Treppo Ligosullo</c:v>
                </c:pt>
                <c:pt idx="22">
                  <c:v>Verzegnis</c:v>
                </c:pt>
                <c:pt idx="23">
                  <c:v>Villa Santina</c:v>
                </c:pt>
                <c:pt idx="24">
                  <c:v>Zuglio</c:v>
                </c:pt>
              </c:strCache>
            </c:strRef>
          </c:cat>
          <c:val>
            <c:numRef>
              <c:f>Foglio1!$B$2:$B$26</c:f>
              <c:numCache>
                <c:formatCode>General</c:formatCode>
                <c:ptCount val="25"/>
                <c:pt idx="0">
                  <c:v>11</c:v>
                </c:pt>
                <c:pt idx="1">
                  <c:v>12</c:v>
                </c:pt>
                <c:pt idx="2">
                  <c:v>15</c:v>
                </c:pt>
                <c:pt idx="3">
                  <c:v>14</c:v>
                </c:pt>
                <c:pt idx="4">
                  <c:v>1</c:v>
                </c:pt>
                <c:pt idx="5">
                  <c:v>4</c:v>
                </c:pt>
                <c:pt idx="6">
                  <c:v>19</c:v>
                </c:pt>
                <c:pt idx="7">
                  <c:v>28</c:v>
                </c:pt>
                <c:pt idx="8">
                  <c:v>13</c:v>
                </c:pt>
                <c:pt idx="9">
                  <c:v>5</c:v>
                </c:pt>
                <c:pt idx="10">
                  <c:v>10</c:v>
                </c:pt>
                <c:pt idx="11">
                  <c:v>4</c:v>
                </c:pt>
                <c:pt idx="12">
                  <c:v>50</c:v>
                </c:pt>
                <c:pt idx="13">
                  <c:v>17</c:v>
                </c:pt>
                <c:pt idx="14">
                  <c:v>6</c:v>
                </c:pt>
                <c:pt idx="15">
                  <c:v>5</c:v>
                </c:pt>
                <c:pt idx="16">
                  <c:v>1</c:v>
                </c:pt>
                <c:pt idx="17">
                  <c:v>4</c:v>
                </c:pt>
                <c:pt idx="18">
                  <c:v>22</c:v>
                </c:pt>
                <c:pt idx="19">
                  <c:v>9</c:v>
                </c:pt>
                <c:pt idx="20">
                  <c:v>113</c:v>
                </c:pt>
                <c:pt idx="21">
                  <c:v>3</c:v>
                </c:pt>
                <c:pt idx="22">
                  <c:v>5</c:v>
                </c:pt>
                <c:pt idx="23">
                  <c:v>44</c:v>
                </c:pt>
                <c:pt idx="2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Foglio4!$C$6:$C$10</c:f>
              <c:strCache>
                <c:ptCount val="5"/>
                <c:pt idx="0">
                  <c:v>tra 0- 3 </c:v>
                </c:pt>
                <c:pt idx="1">
                  <c:v>tra 4 -5 </c:v>
                </c:pt>
                <c:pt idx="2">
                  <c:v>tra 6 -10</c:v>
                </c:pt>
                <c:pt idx="3">
                  <c:v>tra 11-14</c:v>
                </c:pt>
                <c:pt idx="4">
                  <c:v>tra 15-18 </c:v>
                </c:pt>
              </c:strCache>
            </c:strRef>
          </c:cat>
          <c:val>
            <c:numRef>
              <c:f>Foglio4!$D$6:$D$10</c:f>
              <c:numCache>
                <c:formatCode>General</c:formatCode>
                <c:ptCount val="5"/>
                <c:pt idx="0">
                  <c:v>113</c:v>
                </c:pt>
                <c:pt idx="1">
                  <c:v>97</c:v>
                </c:pt>
                <c:pt idx="2">
                  <c:v>247</c:v>
                </c:pt>
                <c:pt idx="3">
                  <c:v>136</c:v>
                </c:pt>
                <c:pt idx="4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836096"/>
        <c:axId val="122837632"/>
        <c:axId val="0"/>
      </c:bar3DChart>
      <c:catAx>
        <c:axId val="122836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2837632"/>
        <c:crosses val="autoZero"/>
        <c:auto val="1"/>
        <c:lblAlgn val="ctr"/>
        <c:lblOffset val="100"/>
        <c:noMultiLvlLbl val="0"/>
      </c:catAx>
      <c:valAx>
        <c:axId val="12283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8360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3.3849457993520425E-2"/>
                  <c:y val="-2.31502707731153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1580094196269164E-2"/>
                  <c:y val="1.28724542343599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Foglio4!$C$36:$C$37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Foglio4!$D$36:$D$37</c:f>
              <c:numCache>
                <c:formatCode>General</c:formatCode>
                <c:ptCount val="2"/>
                <c:pt idx="0">
                  <c:v>293</c:v>
                </c:pt>
                <c:pt idx="1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48903296459121"/>
          <c:y val="0.32098798473175894"/>
          <c:w val="0.70650433681971847"/>
          <c:h val="0.67901201526824095"/>
        </c:manualLayout>
      </c:layout>
      <c:pie3D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0000F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9933"/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2.4931212457503214E-2"/>
                  <c:y val="-1.38860788096852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4708204544733126"/>
                  <c:y val="-8.82896682556555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6223420611995501E-2"/>
                  <c:y val="4.3515591734268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0203062754932E-2"/>
                  <c:y val="-5.56680982281477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753386531381564E-2"/>
                  <c:y val="-1.63640472093306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Foglio4!$C$67:$C$74</c:f>
              <c:strCache>
                <c:ptCount val="8"/>
                <c:pt idx="0">
                  <c:v>altro genitore</c:v>
                </c:pt>
                <c:pt idx="1">
                  <c:v>nonni</c:v>
                </c:pt>
                <c:pt idx="2">
                  <c:v>altri parenti</c:v>
                </c:pt>
                <c:pt idx="3">
                  <c:v>vicini di casa</c:v>
                </c:pt>
                <c:pt idx="4">
                  <c:v>personale privato</c:v>
                </c:pt>
                <c:pt idx="5">
                  <c:v>volontari</c:v>
                </c:pt>
                <c:pt idx="6">
                  <c:v> servizi territoriali</c:v>
                </c:pt>
                <c:pt idx="7">
                  <c:v>Altro</c:v>
                </c:pt>
              </c:strCache>
            </c:strRef>
          </c:cat>
          <c:val>
            <c:numRef>
              <c:f>Foglio4!$D$67:$D$74</c:f>
              <c:numCache>
                <c:formatCode>General</c:formatCode>
                <c:ptCount val="8"/>
                <c:pt idx="0">
                  <c:v>60</c:v>
                </c:pt>
                <c:pt idx="1">
                  <c:v>231</c:v>
                </c:pt>
                <c:pt idx="2">
                  <c:v>43</c:v>
                </c:pt>
                <c:pt idx="3">
                  <c:v>9</c:v>
                </c:pt>
                <c:pt idx="4">
                  <c:v>15</c:v>
                </c:pt>
                <c:pt idx="5">
                  <c:v>4</c:v>
                </c:pt>
                <c:pt idx="6">
                  <c:v>2</c:v>
                </c:pt>
                <c:pt idx="7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D17B1-FB70-4C0C-9248-ABCC7B5C953A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432B2-6D4D-451B-9BA3-2E9BE58C3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7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32B2-6D4D-451B-9BA3-2E9BE58C36C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07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32B2-6D4D-451B-9BA3-2E9BE58C36C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20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32B2-6D4D-451B-9BA3-2E9BE58C36CE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709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32B2-6D4D-451B-9BA3-2E9BE58C36CE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62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32B2-6D4D-451B-9BA3-2E9BE58C36CE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11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D507C1-45AE-4FFF-87F9-3E7FBFF17CBB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14573A-A9F8-4853-8846-5B778F9C083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Assemblea dei Sindaci dell’Ambito territoriale della Carnia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5157192"/>
            <a:ext cx="6400800" cy="62292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28 maggio 2020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it-IT" dirty="0" smtClean="0"/>
              <a:t>Dati sulla popolazione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400934"/>
              </p:ext>
            </p:extLst>
          </p:nvPr>
        </p:nvGraphicFramePr>
        <p:xfrm>
          <a:off x="323528" y="1772816"/>
          <a:ext cx="42484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758803943"/>
              </p:ext>
            </p:extLst>
          </p:nvPr>
        </p:nvGraphicFramePr>
        <p:xfrm>
          <a:off x="4751512" y="1628800"/>
          <a:ext cx="43924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259632" y="608187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Persone seguite dal SSC :   4,23% sul totale della popolazione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79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Andamento presa in carico: raffronto 2017 – 2018 -2019 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645921755"/>
              </p:ext>
            </p:extLst>
          </p:nvPr>
        </p:nvGraphicFramePr>
        <p:xfrm>
          <a:off x="395536" y="1630680"/>
          <a:ext cx="8280919" cy="482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80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Piano annuale 2020 del fabbisogno personale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112349"/>
              </p:ext>
            </p:extLst>
          </p:nvPr>
        </p:nvGraphicFramePr>
        <p:xfrm>
          <a:off x="251520" y="1700808"/>
          <a:ext cx="8712967" cy="4591090"/>
        </p:xfrm>
        <a:graphic>
          <a:graphicData uri="http://schemas.openxmlformats.org/drawingml/2006/table">
            <a:tbl>
              <a:tblPr/>
              <a:tblGrid>
                <a:gridCol w="1426107"/>
                <a:gridCol w="1053126"/>
                <a:gridCol w="669173"/>
                <a:gridCol w="2229665"/>
                <a:gridCol w="1283496"/>
                <a:gridCol w="1129916"/>
                <a:gridCol w="921484"/>
              </a:tblGrid>
              <a:tr h="7142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Categoria e profilo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persone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cui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costo annuale procapite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costo previsto 2020                (da 01/06/2020)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costo previsto 2021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 -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sociale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completamento  piano 2019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40.482,74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60.724,11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121.448,22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81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sostituzione mobilità (cessata 30/11/19)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2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sostituzione quiescenza da 01/08/2020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-  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06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 -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Istr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Direttivo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amm.vo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completamento piano 2019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40.482,74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20.241,37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40.482,74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06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 - Educatore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possibile stabilizzazione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40.482,74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3.373,56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40.482,74 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8" marR="6998" marT="69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84.339,04 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202.413,70 </a:t>
                      </a:r>
                    </a:p>
                  </a:txBody>
                  <a:tcPr marL="6998" marR="6998" marT="6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1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085085"/>
              </p:ext>
            </p:extLst>
          </p:nvPr>
        </p:nvGraphicFramePr>
        <p:xfrm>
          <a:off x="107504" y="1700808"/>
          <a:ext cx="9144000" cy="48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01785">
                <a:tc gridSpan="2"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73E87"/>
                          </a:solidFill>
                        </a:rPr>
                        <a:t>A seguito delle ordinanze per fronteggiare il COVID-19 si è reso necessario: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058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it-IT" sz="17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Sospensione dell’attività dei Centri Diurni per gli anziani</a:t>
                      </a:r>
                    </a:p>
                    <a:p>
                      <a:pPr marL="0" algn="l" defTabSz="914400" rtl="0" eaLnBrk="1" latinLnBrk="0" hangingPunct="1"/>
                      <a:endParaRPr lang="it-IT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solidFill>
                            <a:srgbClr val="0000FF"/>
                          </a:solidFill>
                        </a:rPr>
                        <a:t>In</a:t>
                      </a:r>
                      <a:r>
                        <a:rPr lang="it-IT" sz="1700" baseline="0" dirty="0" smtClean="0">
                          <a:solidFill>
                            <a:srgbClr val="0000FF"/>
                          </a:solidFill>
                        </a:rPr>
                        <a:t> alternativa è stato proposto il servizio di assistenza domiciliare e si  è sperimentato l’OSS di comunità </a:t>
                      </a:r>
                      <a:endParaRPr lang="it-IT" sz="17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1058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it-IT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Sospensione </a:t>
                      </a:r>
                      <a:r>
                        <a:rPr lang="it-IT" sz="17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del ricevimento al pubblico </a:t>
                      </a:r>
                    </a:p>
                    <a:p>
                      <a:pPr marL="0" algn="l" defTabSz="914400" rtl="0" eaLnBrk="1" latinLnBrk="0" hangingPunct="1"/>
                      <a:endParaRPr lang="it-IT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Si sono garantite le urgenze e gli operatori hanno assicurato  un monitoraggio della casistica a livello telefonico</a:t>
                      </a:r>
                      <a:endParaRPr lang="it-IT" sz="1700" kern="1200" baseline="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05129">
                <a:tc>
                  <a:txBody>
                    <a:bodyPr/>
                    <a:lstStyle/>
                    <a:p>
                      <a:r>
                        <a:rPr kumimoji="0" lang="it-IT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Sospensione </a:t>
                      </a:r>
                      <a:r>
                        <a:rPr lang="it-IT" sz="1700" dirty="0" smtClean="0"/>
                        <a:t> su richiesta degli interessati la fruizione di alcuni servizi  (disabilità minori, </a:t>
                      </a:r>
                      <a:r>
                        <a:rPr lang="it-IT" sz="1700" dirty="0" smtClean="0"/>
                        <a:t>SAD)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Vi è stata una rivalutazione delle situazioni in carico, garantendo la priorità a quelle più </a:t>
                      </a:r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complesse.</a:t>
                      </a:r>
                    </a:p>
                    <a:p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Il servizio di assistenza scolastica agli alunni disabili è stato trasformato in ore dedicate a domicilio</a:t>
                      </a:r>
                      <a:endParaRPr lang="it-IT" sz="1700" kern="1200" baseline="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52728"/>
          </a:xfrm>
        </p:spPr>
        <p:txBody>
          <a:bodyPr/>
          <a:lstStyle/>
          <a:p>
            <a:r>
              <a:rPr lang="it-IT" sz="3200" b="1" dirty="0"/>
              <a:t>Breve sintesi dell'attività garantita a seguito del COVID dal SSC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1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506831"/>
              </p:ext>
            </p:extLst>
          </p:nvPr>
        </p:nvGraphicFramePr>
        <p:xfrm>
          <a:off x="253601" y="1124744"/>
          <a:ext cx="8856984" cy="517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351"/>
                <a:gridCol w="4970633"/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73E87"/>
                          </a:solidFill>
                        </a:rPr>
                        <a:t>A seguito delle ordinanze per fronteggiare il COVID-19 si è reso necessario: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it-IT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Sospensione de</a:t>
                      </a:r>
                      <a:r>
                        <a:rPr lang="it-IT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Centri di aggregazione anziani</a:t>
                      </a:r>
                      <a:endParaRPr lang="it-IT" sz="16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Si  sono mantenuti i rapporti con i volontari e gli anziani frequentatori dei Centri  attraverso colloqui telefonici</a:t>
                      </a:r>
                      <a:endParaRPr lang="it-IT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31B6FD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it-IT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Sospensione dei progetti con le scuole e le attività extrascolastiche</a:t>
                      </a:r>
                    </a:p>
                    <a:p>
                      <a:pPr marL="0" algn="l" defTabSz="914400" rtl="0" eaLnBrk="1" latinLnBrk="0" hangingPunct="1"/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Per le scuole si sono attivati percorsi alternativi attraverso l’utilizzo delle nuove tecnologie ( video, tutorial, storie animate) sfruttando sia le piattaforme scolastiche che quella aziendale (</a:t>
                      </a:r>
                      <a:r>
                        <a:rPr lang="it-IT" sz="1600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webtv</a:t>
                      </a:r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kern="1200" baseline="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Sospensione dell’attività connessa</a:t>
                      </a:r>
                      <a:r>
                        <a:rPr lang="it-IT" sz="1600" baseline="0" dirty="0" smtClean="0"/>
                        <a:t> al progetto «Cattura i ricordi» (demenze)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La terapista occupazionale ha redatto tutorial e linee guida per i </a:t>
                      </a:r>
                      <a:r>
                        <a:rPr lang="it-IT" sz="1600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caregivers</a:t>
                      </a:r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 disponibili sul sito aziendale. Inoltre ha garantito un monitoraggio telefonico alle persone</a:t>
                      </a:r>
                      <a:endParaRPr lang="it-IT" sz="1600" kern="1200" baseline="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Tutela</a:t>
                      </a:r>
                      <a:r>
                        <a:rPr lang="it-IT" sz="1700" baseline="0" dirty="0" smtClean="0"/>
                        <a:t> del personale del SSC</a:t>
                      </a:r>
                      <a:endParaRPr lang="it-I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Si è provveduto a favorire il recupero ore, i permessi, ferie residue e fruizione dei congedi nel primo periodo. Da metà aprile  il personale sociale e amministrativo si avvale dello </a:t>
                      </a:r>
                      <a:r>
                        <a:rPr lang="it-IT" sz="1700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700" kern="1200" baseline="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working</a:t>
                      </a:r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Per gli OSS si sono garantiti i DPI.</a:t>
                      </a:r>
                    </a:p>
                    <a:p>
                      <a:r>
                        <a:rPr lang="it-IT" sz="17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A maggio tutto il personale ha eseguito il tampone</a:t>
                      </a:r>
                      <a:endParaRPr lang="it-IT" sz="1700" kern="1200" baseline="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252728"/>
          </a:xfrm>
        </p:spPr>
        <p:txBody>
          <a:bodyPr>
            <a:normAutofit/>
          </a:bodyPr>
          <a:lstStyle/>
          <a:p>
            <a:r>
              <a:rPr lang="it-IT" sz="2800" b="1" dirty="0"/>
              <a:t>Breve sintesi dell'attività garantita a seguito del COVID dal SSC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86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355248"/>
              </p:ext>
            </p:extLst>
          </p:nvPr>
        </p:nvGraphicFramePr>
        <p:xfrm>
          <a:off x="107504" y="2060849"/>
          <a:ext cx="8856984" cy="301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682077">
                <a:tc gridSpan="2"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73E87"/>
                          </a:solidFill>
                        </a:rPr>
                        <a:t>A seguito delle ordinanze per fronteggiare il COVID-19 si è reso necessario: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856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Iniziativa Comune Tolmezzo per la consegna della  spesa a over 75enni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FF"/>
                          </a:solidFill>
                        </a:rPr>
                        <a:t>Collaborazione della segreteria del SSC nella raccolta delle segnalazioni</a:t>
                      </a:r>
                      <a:endParaRPr lang="it-IT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68207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Ordinanza buoni spesa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Si è garantito il supporto valutativo delle persone richiedenti i buoni come concordato con i Comuni aderenti alla proposta del SSC </a:t>
                      </a:r>
                      <a:endParaRPr lang="it-IT" sz="1600" kern="1200" baseline="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20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Necessità di conoscere i nuovi bisogni delle famiglie per una rivisitazione della programmazione dei</a:t>
                      </a:r>
                      <a:r>
                        <a:rPr lang="it-IT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servizi</a:t>
                      </a:r>
                      <a:endParaRPr lang="it-IT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Predisposizione di un  questionario per un sondaggio  on line di rilevazione dei bisogni delle famiglie in vista della Fase 2 </a:t>
                      </a:r>
                      <a:endParaRPr lang="it-IT" sz="1600" kern="1200" baseline="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Breve sintesi dell'attività garantita a seguito del COVID dal SSC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59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Buoni spesa al 26/05/2020 (514)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94994"/>
              </p:ext>
            </p:extLst>
          </p:nvPr>
        </p:nvGraphicFramePr>
        <p:xfrm>
          <a:off x="179512" y="1844824"/>
          <a:ext cx="8712968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41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30731"/>
            <a:ext cx="8229600" cy="1094013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Questionario sui bisogni delle famiglie (417)</a:t>
            </a:r>
            <a:endParaRPr lang="it-IT" sz="3600" b="1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575535"/>
              </p:ext>
            </p:extLst>
          </p:nvPr>
        </p:nvGraphicFramePr>
        <p:xfrm>
          <a:off x="611560" y="1268760"/>
          <a:ext cx="8208912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42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Fasce d’età dei figli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789662"/>
              </p:ext>
            </p:extLst>
          </p:nvPr>
        </p:nvGraphicFramePr>
        <p:xfrm>
          <a:off x="871538" y="1772816"/>
          <a:ext cx="7408862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5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Se riprenderete a lavorare avete qualcuno a cui lasciare i figli?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3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735044"/>
              </p:ext>
            </p:extLst>
          </p:nvPr>
        </p:nvGraphicFramePr>
        <p:xfrm>
          <a:off x="539552" y="908721"/>
          <a:ext cx="8208911" cy="2448273"/>
        </p:xfrm>
        <a:graphic>
          <a:graphicData uri="http://schemas.openxmlformats.org/drawingml/2006/table">
            <a:tbl>
              <a:tblPr/>
              <a:tblGrid>
                <a:gridCol w="2311247"/>
                <a:gridCol w="1434567"/>
                <a:gridCol w="2168818"/>
                <a:gridCol w="2294279"/>
              </a:tblGrid>
              <a:tr h="284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1.1 SPESE GENERALI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PREVENTIVO 2018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PREVENTIVO 2019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CONSUNTIVO 2019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ACQUISTO PRODOTTI 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16.420,00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17.000,00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16.754,88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365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MANUTENZIONI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18.000,00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18.000,00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18.485,19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784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/>
                        </a:rPr>
                        <a:t>SPESE GENERALI E AMMINISTRATIVE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90.000,00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90.000,00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67.124,93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059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/>
                        </a:rPr>
                        <a:t>ACQUISTO BENI AMMORTIZZABILI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35.000,00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2.068,68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69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6.687,13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4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TOTALE SPESE GENERALI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159.420,00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135.000,00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111.120,81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Spese di sistema</a:t>
            </a:r>
            <a:endParaRPr lang="it-IT" sz="3600" b="1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680192"/>
              </p:ext>
            </p:extLst>
          </p:nvPr>
        </p:nvGraphicFramePr>
        <p:xfrm>
          <a:off x="539552" y="3356992"/>
          <a:ext cx="8208912" cy="3428996"/>
        </p:xfrm>
        <a:graphic>
          <a:graphicData uri="http://schemas.openxmlformats.org/drawingml/2006/table">
            <a:tbl>
              <a:tblPr/>
              <a:tblGrid>
                <a:gridCol w="2311247"/>
                <a:gridCol w="1397348"/>
                <a:gridCol w="2206037"/>
                <a:gridCol w="2294280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1.2 PERSONALE 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PREVENTIVO 2018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PREVENTIVO 2019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CONSUNTIVO 2019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/>
                        </a:rPr>
                        <a:t>SANITARIO: educatori e animatori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130.000,00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140.000,00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132.574,10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12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/>
                        </a:rPr>
                        <a:t>TECNICO: assistenti sociali e domiciliari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730.000,00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740.000,00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730.850,81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62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/>
                        </a:rPr>
                        <a:t>AMMINISTRATIVO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140.000,00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144.000,00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130.928,62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293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PERSONALE PER MACROLIVELLI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10.000,00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42.617,67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92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PERSONALE PER PROGETTO PON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67.000,00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76.000,00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82.065,84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/>
                        </a:rPr>
                        <a:t>PRODUTTIVITA' 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36.000,00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36.000,00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20.968,86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522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RISULTATO PER POSIZIONI ORGANIZZATIVE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7.000,00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7.000,00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7.781,44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532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AGGIORNAMENTO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15.000,00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15.000,00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15.238,24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82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MENSA 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6.000,00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6.000,00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3.148,80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942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INTERVENTI PER PIANI DI ZONA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54.000,00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80.000,00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18.163,54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82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TOTALE SPESE PERSONALE DIPENDENTE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1.185.000,00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1.254.000,00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1.184.337,72</a:t>
                      </a:r>
                    </a:p>
                  </a:txBody>
                  <a:tcPr marL="5120" marR="5120" marT="5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2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chi?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912900"/>
              </p:ext>
            </p:extLst>
          </p:nvPr>
        </p:nvGraphicFramePr>
        <p:xfrm>
          <a:off x="539552" y="1268760"/>
          <a:ext cx="8064896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24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Organizzazione estiva per i figli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70801"/>
              </p:ext>
            </p:extLst>
          </p:nvPr>
        </p:nvGraphicFramePr>
        <p:xfrm>
          <a:off x="871538" y="1700808"/>
          <a:ext cx="7408862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Sicurezza nei Centri estivi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397504"/>
              </p:ext>
            </p:extLst>
          </p:nvPr>
        </p:nvGraphicFramePr>
        <p:xfrm>
          <a:off x="251520" y="1124744"/>
          <a:ext cx="8568952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91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828842"/>
              </p:ext>
            </p:extLst>
          </p:nvPr>
        </p:nvGraphicFramePr>
        <p:xfrm>
          <a:off x="1043607" y="2924944"/>
          <a:ext cx="6984777" cy="2934442"/>
        </p:xfrm>
        <a:graphic>
          <a:graphicData uri="http://schemas.openxmlformats.org/drawingml/2006/table">
            <a:tbl>
              <a:tblPr/>
              <a:tblGrid>
                <a:gridCol w="2360279"/>
                <a:gridCol w="1030390"/>
                <a:gridCol w="1549448"/>
                <a:gridCol w="2044660"/>
              </a:tblGrid>
              <a:tr h="4192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Genitori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Bambini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20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affaticato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stufi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0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preoccupato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adattati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0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fiducioso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agitati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0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confuso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0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sospeso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0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resiliente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tristi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Come i genitori si percepiscono e come percepiscono i propri figli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24208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emozioni principali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4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9805"/>
              </p:ext>
            </p:extLst>
          </p:nvPr>
        </p:nvGraphicFramePr>
        <p:xfrm>
          <a:off x="467544" y="1556792"/>
          <a:ext cx="8280920" cy="4828337"/>
        </p:xfrm>
        <a:graphic>
          <a:graphicData uri="http://schemas.openxmlformats.org/drawingml/2006/table">
            <a:tbl>
              <a:tblPr/>
              <a:tblGrid>
                <a:gridCol w="2422781"/>
                <a:gridCol w="1313882"/>
                <a:gridCol w="1145943"/>
                <a:gridCol w="1086670"/>
                <a:gridCol w="2311644"/>
              </a:tblGrid>
              <a:tr h="3980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2.1 AREA  ANZIANI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PREVENTIVO 2018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PREVENTIVO 2019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CONSUNTIVO 2019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5303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SERVIZIO DI ASSISTENZA DOMICILIARE (SAD)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825.000,00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803.687,76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774.422,74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0330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FONDO PER L'AUTONOMIA POSSIBILE E L'ASSISTENZA A LUNGO TERMINE (FAP) non autosufficienza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1.082.365,19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1.200.000,00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1.123.636,69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0330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baseline="0" dirty="0" smtClean="0">
                          <a:effectLst/>
                          <a:latin typeface="Arial"/>
                        </a:rPr>
                        <a:t> SERVIZI </a:t>
                      </a:r>
                      <a:r>
                        <a:rPr lang="it-IT" sz="1050" b="0" i="0" u="none" strike="noStrike" dirty="0" smtClean="0">
                          <a:effectLst/>
                          <a:latin typeface="Arial"/>
                        </a:rPr>
                        <a:t>SAPPADA</a:t>
                      </a:r>
                      <a:endParaRPr lang="it-IT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69" marR="6169" marT="61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13.775,00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987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SVILUPPO AMMINISTRATORE DI SOSTEGNO 18/19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15.103,88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12.866,67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12.305,62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605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SVILUPPO AMMINISTRATORE DI SOSTEGNO 19/20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2.321,49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605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PROGETTO AREE INTERNE SAPPADA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6.666,66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605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PROGETTO AREE INTERNE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220.000,00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14.026,61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700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TOTALE SPESE AREA ANZIANI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2.142.469,07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2.016.554,43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1.947.154,81</a:t>
                      </a:r>
                    </a:p>
                  </a:txBody>
                  <a:tcPr marL="6169" marR="6169" marT="61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Area Anziani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30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Area Adulti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303044"/>
              </p:ext>
            </p:extLst>
          </p:nvPr>
        </p:nvGraphicFramePr>
        <p:xfrm>
          <a:off x="323528" y="1611313"/>
          <a:ext cx="8568952" cy="4842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Foglio di lavoro" r:id="rId3" imgW="10639334" imgH="6343533" progId="Excel.Sheet.12">
                  <p:embed/>
                </p:oleObj>
              </mc:Choice>
              <mc:Fallback>
                <p:oleObj name="Foglio di lavoro" r:id="rId3" imgW="10639334" imgH="63435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611313"/>
                        <a:ext cx="8568952" cy="48420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342183"/>
              </p:ext>
            </p:extLst>
          </p:nvPr>
        </p:nvGraphicFramePr>
        <p:xfrm>
          <a:off x="395538" y="1412774"/>
          <a:ext cx="8424934" cy="4912565"/>
        </p:xfrm>
        <a:graphic>
          <a:graphicData uri="http://schemas.openxmlformats.org/drawingml/2006/table">
            <a:tbl>
              <a:tblPr/>
              <a:tblGrid>
                <a:gridCol w="2464915"/>
                <a:gridCol w="1336732"/>
                <a:gridCol w="1165872"/>
                <a:gridCol w="1105569"/>
                <a:gridCol w="2351846"/>
              </a:tblGrid>
              <a:tr h="3483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2.3 AREA MINORI E FAMIGLIA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PREVENTIVO 2018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PREVENTIVO 2019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PROIEZIONE 2019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3483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effectLst/>
                          <a:latin typeface="Arial"/>
                        </a:rPr>
                        <a:t>SERVIZIO DI SOSTEGNO SOCIO-EDUCATIVO TERRITORIALE (S.S.E.T.)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200.000,00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201.801,72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201.993,43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252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effectLst/>
                          <a:latin typeface="Arial"/>
                        </a:rPr>
                        <a:t>INSERIMENTI IN COMUNITA' PER MINORE E DONNE IN DIFFICOLTA'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350.000,00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500.000,00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506.072,40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483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FONDO "AFFIDAMENTI/ADOZIONI" L.R. N. 11/2006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38.593,96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21.276,86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6.011,06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483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PROGETTO ACCOMPAGNAMENTI EDUCATIVI (PON)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13.531,36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940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AFFIDAMENTI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55.000,00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42.000,00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40.426,25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59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ABBATTIMENTO RETTE ASILI NIDO regionali 18/19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75.000,00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60.000,00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34.028,00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59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ABBATTIMENTO RETTE ASILI NIDO regionali 19/20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70.428,50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59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RETTE NIDI fondi europei 18/19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40.000,00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30.000,00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23.481,00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59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RETTE NIDI fondi europei 19/20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9.249,00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368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SUSSIDI A MINORI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2.500,00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2.500,00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1.978,48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307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PROGETTO EX  "DEVIANZA MINORI"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15.000,00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5.000,00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40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CONTRIBUTO PER FIGLI MINORI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11.118,94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12.600,00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16.725,00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0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TOTALE SPESE AREA MINORI E FAMIGLIA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787.212,90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875.178,58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923.924,48</a:t>
                      </a:r>
                    </a:p>
                  </a:txBody>
                  <a:tcPr marL="5292" marR="5292" marT="52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Area Minori e Famiglie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57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067011"/>
              </p:ext>
            </p:extLst>
          </p:nvPr>
        </p:nvGraphicFramePr>
        <p:xfrm>
          <a:off x="251519" y="1772815"/>
          <a:ext cx="8640961" cy="4535255"/>
        </p:xfrm>
        <a:graphic>
          <a:graphicData uri="http://schemas.openxmlformats.org/drawingml/2006/table">
            <a:tbl>
              <a:tblPr/>
              <a:tblGrid>
                <a:gridCol w="2531138"/>
                <a:gridCol w="1372646"/>
                <a:gridCol w="2322146"/>
                <a:gridCol w="2415031"/>
              </a:tblGrid>
              <a:tr h="4533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2.5 AREA DISABILITA'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PREVENTIVO 2018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PREVENTIVO 2019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CONSUNTIVO 2019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6754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effectLst/>
                          <a:latin typeface="Arial"/>
                        </a:rPr>
                        <a:t>SERVIZIO SOCIO-ASSISTENZIALE SCOLASTICO PER </a:t>
                      </a:r>
                      <a:r>
                        <a:rPr lang="it-IT" sz="1050" b="0" i="0" u="none" strike="noStrike" dirty="0" smtClean="0">
                          <a:effectLst/>
                          <a:latin typeface="Arial"/>
                        </a:rPr>
                        <a:t>LA DISABILITA’ (S.A.S.D.)</a:t>
                      </a:r>
                      <a:endParaRPr lang="it-IT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480.000,00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492.396,36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434.694,37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080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SERVIZIO SOCIO-ASSISTENZIALE A DOMICILIO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754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effectLst/>
                          <a:latin typeface="Arial"/>
                        </a:rPr>
                        <a:t>SERVIZIO DI SOSTEGNO SOCIO-EDUCATIVO TERRITORIALE PER </a:t>
                      </a:r>
                      <a:r>
                        <a:rPr lang="it-IT" sz="1050" b="0" i="0" u="none" strike="noStrike" dirty="0" smtClean="0">
                          <a:effectLst/>
                          <a:latin typeface="Arial"/>
                        </a:rPr>
                        <a:t>LA DISABILITA’ (S.S.E.T.D.)</a:t>
                      </a:r>
                      <a:endParaRPr lang="it-IT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975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FONDO PER L'AUTONOMIA POSSIBILE E L'ASSISTENZA A LUNGO TERMINE (FAP) 15% disabilità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200.944,80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130.000,00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147.133,64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8975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effectLst/>
                          <a:latin typeface="Arial"/>
                        </a:rPr>
                        <a:t>FONDO PER  IL SOSTEGNO  A DOMICILIO DI PERSONE AD ELEVATISSIMA INTENSITA' ASSISTENZIALE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140.000,00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145.000,00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128.350,00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277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it-IT" sz="1050" b="1" i="0" u="none" strike="noStrike" dirty="0" smtClean="0">
                          <a:effectLst/>
                          <a:latin typeface="Arial"/>
                        </a:rPr>
                        <a:t>TOTALE SPESE AREA DISABILITA’</a:t>
                      </a:r>
                      <a:endParaRPr lang="it-IT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820.944,80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767.396,36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710.178,01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Area </a:t>
            </a:r>
            <a:r>
              <a:rPr lang="it-IT" dirty="0" err="1" smtClean="0"/>
              <a:t>Disabilita’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71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779310"/>
              </p:ext>
            </p:extLst>
          </p:nvPr>
        </p:nvGraphicFramePr>
        <p:xfrm>
          <a:off x="395536" y="1844825"/>
          <a:ext cx="8496943" cy="3839250"/>
        </p:xfrm>
        <a:graphic>
          <a:graphicData uri="http://schemas.openxmlformats.org/drawingml/2006/table">
            <a:tbl>
              <a:tblPr/>
              <a:tblGrid>
                <a:gridCol w="2488952"/>
                <a:gridCol w="1349769"/>
                <a:gridCol w="2283442"/>
                <a:gridCol w="2374780"/>
              </a:tblGrid>
              <a:tr h="4609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2.4 UNITA' FUNZIONALE SOCIO-EDUCATIVA (UFSE)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PREVENTIVO 2018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PREVENTIVO 2019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PROIEZIONE 2019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7059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PROGETTI DI PREVENZIONE E PROMOZIONE: comunità educante e sviluppo di comunità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200.000,00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212.894,28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213.096,53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266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PROGETTI DI PREVENZIONE E PROMOZIONE: progetti con le scuole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924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PROGETTI DI PREVENZIONE E PROMOZIONE: progetti con le Associazioni locali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924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PROGETTO ADOLESCENTI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90.000,00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30.000,00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609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TOTALE SPESE UNITA' FUNZIONALE SOCIO-EDUCATIVA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290.000,00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effectLst/>
                          <a:latin typeface="Arial"/>
                        </a:rPr>
                        <a:t>242.894,28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213.096,53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Area Sviluppo di Comunità </a:t>
            </a:r>
            <a:br>
              <a:rPr lang="it-IT" dirty="0" smtClean="0"/>
            </a:br>
            <a:r>
              <a:rPr lang="it-IT" dirty="0" smtClean="0"/>
              <a:t>(ex –UFSE)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78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Incidenza % sul bilancio delle diverse aree d'intervento </a:t>
            </a:r>
            <a:br>
              <a:rPr lang="it-IT" sz="3200" b="1" dirty="0"/>
            </a:b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912001"/>
              </p:ext>
            </p:extLst>
          </p:nvPr>
        </p:nvGraphicFramePr>
        <p:xfrm>
          <a:off x="323528" y="1628800"/>
          <a:ext cx="8568952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81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343811"/>
              </p:ext>
            </p:extLst>
          </p:nvPr>
        </p:nvGraphicFramePr>
        <p:xfrm>
          <a:off x="2411760" y="1052746"/>
          <a:ext cx="3888432" cy="5608722"/>
        </p:xfrm>
        <a:graphic>
          <a:graphicData uri="http://schemas.openxmlformats.org/drawingml/2006/table">
            <a:tbl>
              <a:tblPr/>
              <a:tblGrid>
                <a:gridCol w="2082695"/>
                <a:gridCol w="1805737"/>
              </a:tblGrid>
              <a:tr h="326198">
                <a:tc>
                  <a:txBody>
                    <a:bodyPr/>
                    <a:lstStyle/>
                    <a:p>
                      <a:pPr algn="l" fontAlgn="b"/>
                      <a:endParaRPr lang="it-IT" sz="900" b="1" i="0" u="none" strike="noStrike" dirty="0">
                        <a:effectLst/>
                        <a:latin typeface="Arial"/>
                      </a:endParaRPr>
                    </a:p>
                  </a:txBody>
                  <a:tcPr marL="2874" marR="2874" marT="28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Arial"/>
                        </a:rPr>
                        <a:t>CONSUNTIVO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26198">
                <a:tc>
                  <a:txBody>
                    <a:bodyPr/>
                    <a:lstStyle/>
                    <a:p>
                      <a:pPr algn="l" fontAlgn="b"/>
                      <a:endParaRPr lang="it-IT" sz="900" b="1" i="0" u="none" strike="noStrike">
                        <a:effectLst/>
                        <a:latin typeface="Arial"/>
                      </a:endParaRPr>
                    </a:p>
                  </a:txBody>
                  <a:tcPr marL="2874" marR="2874" marT="28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"/>
                        </a:rPr>
                        <a:t>ANNO 2019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79312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COMUNE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100.000,00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AMARO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2.342,59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AMPEZZO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3.372,78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ARTA TERME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5.126,83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CAVAZZO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2.778,75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CERCIVENTO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1.629,58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COMEGLIANS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1.349,38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ENEMONZO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3.046,05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FORNI AVOLTRI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2.675,28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FORNI DI SOPRA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3.463,27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FORNI DI SOTTO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2.965,05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LAUCO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2.108,36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OVARO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4.837,34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PALUZZA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5.632,12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PAULARO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6.697,30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PRATO CARNICO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3.356,43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PREONE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899,33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RAVASCLETTO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1.559,96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RAVEO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1.128,64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RIGOLATO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1.437,96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SAPPADA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3.807,74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SAURIS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1.606,05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SOCCHIEVE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3.052,13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SUTRIO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2.977,15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TOLMEZZO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21.478,35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9664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TREPPO-LIGOSULLO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2.095,63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VERZEGNIS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2.461,82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VILLA SANTINA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4.621,77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ZUGLIO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1.492,35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i="0" u="none" strike="noStrike">
                          <a:effectLst/>
                          <a:latin typeface="Arial"/>
                        </a:rPr>
                        <a:t>TOTALE</a:t>
                      </a:r>
                    </a:p>
                  </a:txBody>
                  <a:tcPr marL="2874" marR="2874" marT="28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>
                          <a:effectLst/>
                          <a:latin typeface="Arial"/>
                        </a:rPr>
                        <a:t>100.000,00</a:t>
                      </a:r>
                    </a:p>
                  </a:txBody>
                  <a:tcPr marL="2874" marR="2874" marT="28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52728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Riparto costi a carico dei Comuni Anno 2019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8019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230</TotalTime>
  <Words>1294</Words>
  <Application>Microsoft Office PowerPoint</Application>
  <PresentationFormat>Presentazione su schermo (4:3)</PresentationFormat>
  <Paragraphs>449</Paragraphs>
  <Slides>23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5" baseType="lpstr">
      <vt:lpstr>Onde</vt:lpstr>
      <vt:lpstr>Foglio di lavoro</vt:lpstr>
      <vt:lpstr>Assemblea dei Sindaci dell’Ambito territoriale della Carnia</vt:lpstr>
      <vt:lpstr>Spese di sistema</vt:lpstr>
      <vt:lpstr>Area Anziani</vt:lpstr>
      <vt:lpstr>Area Adulti</vt:lpstr>
      <vt:lpstr>Area Minori e Famiglie</vt:lpstr>
      <vt:lpstr>Area Disabilita’</vt:lpstr>
      <vt:lpstr>Area Sviluppo di Comunità  (ex –UFSE)</vt:lpstr>
      <vt:lpstr>Incidenza % sul bilancio delle diverse aree d'intervento  </vt:lpstr>
      <vt:lpstr>Riparto costi a carico dei Comuni Anno 2019</vt:lpstr>
      <vt:lpstr>Dati sulla popolazione </vt:lpstr>
      <vt:lpstr>Andamento presa in carico: raffronto 2017 – 2018 -2019 </vt:lpstr>
      <vt:lpstr>Piano annuale 2020 del fabbisogno personale</vt:lpstr>
      <vt:lpstr>Breve sintesi dell'attività garantita a seguito del COVID dal SSC</vt:lpstr>
      <vt:lpstr>Breve sintesi dell'attività garantita a seguito del COVID dal SSC</vt:lpstr>
      <vt:lpstr>Breve sintesi dell'attività garantita a seguito del COVID dal SSC</vt:lpstr>
      <vt:lpstr>Buoni spesa al 26/05/2020 (514)</vt:lpstr>
      <vt:lpstr>Questionario sui bisogni delle famiglie (417)</vt:lpstr>
      <vt:lpstr>Fasce d’età dei figli</vt:lpstr>
      <vt:lpstr>Se riprenderete a lavorare avete qualcuno a cui lasciare i figli?</vt:lpstr>
      <vt:lpstr>A chi?</vt:lpstr>
      <vt:lpstr>Organizzazione estiva per i figli</vt:lpstr>
      <vt:lpstr>Sicurezza nei Centri estivi</vt:lpstr>
      <vt:lpstr>Come i genitori si percepiscono e come percepiscono i propri figli</vt:lpstr>
    </vt:vector>
  </TitlesOfParts>
  <Company>ASUIUD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Assemblea dei Sindaci dell’Ambito territoriale della Carnia</dc:title>
  <dc:creator>Administrator</dc:creator>
  <cp:lastModifiedBy>Administrator</cp:lastModifiedBy>
  <cp:revision>20</cp:revision>
  <dcterms:created xsi:type="dcterms:W3CDTF">2020-05-27T11:25:23Z</dcterms:created>
  <dcterms:modified xsi:type="dcterms:W3CDTF">2020-05-28T13:23:03Z</dcterms:modified>
</cp:coreProperties>
</file>