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7" r:id="rId2"/>
    <p:sldId id="258" r:id="rId3"/>
    <p:sldId id="262" r:id="rId4"/>
    <p:sldId id="260" r:id="rId5"/>
    <p:sldId id="280" r:id="rId6"/>
    <p:sldId id="281" r:id="rId7"/>
    <p:sldId id="267" r:id="rId8"/>
    <p:sldId id="259" r:id="rId9"/>
    <p:sldId id="256" r:id="rId10"/>
    <p:sldId id="270" r:id="rId11"/>
    <p:sldId id="263" r:id="rId12"/>
    <p:sldId id="261" r:id="rId13"/>
    <p:sldId id="269" r:id="rId14"/>
    <p:sldId id="25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Morelli" initials="F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2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n°</a:t>
            </a:r>
            <a:r>
              <a:rPr lang="it-IT" baseline="0"/>
              <a:t> persone assenti</a:t>
            </a:r>
            <a:endParaRPr lang="it-IT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'[Report x assemblea.xls]TM'!$F$185:$G$185</c:f>
              <c:strCache>
                <c:ptCount val="2"/>
                <c:pt idx="0">
                  <c:v>Diurno Piergiorgio</c:v>
                </c:pt>
                <c:pt idx="1">
                  <c:v>assenti</c:v>
                </c:pt>
              </c:strCache>
            </c:strRef>
          </c:tx>
          <c:invertIfNegative val="0"/>
          <c:cat>
            <c:strRef>
              <c:f>'[Report x assemblea.xls]TM'!$H$184:$V$184</c:f>
              <c:strCache>
                <c:ptCount val="15"/>
                <c:pt idx="0">
                  <c:v>genn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'[Report x assemblea.xls]TM'!$H$185:$V$185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6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6</c:v>
                </c:pt>
                <c:pt idx="12">
                  <c:v>2</c:v>
                </c:pt>
                <c:pt idx="13">
                  <c:v>2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1-4C2C-A9A5-5794B8711CA9}"/>
            </c:ext>
          </c:extLst>
        </c:ser>
        <c:ser>
          <c:idx val="1"/>
          <c:order val="1"/>
          <c:tx>
            <c:strRef>
              <c:f>'[Report x assemblea.xls]TM'!$F$186:$G$186</c:f>
              <c:strCache>
                <c:ptCount val="2"/>
                <c:pt idx="0">
                  <c:v>Diurno Rinascita</c:v>
                </c:pt>
                <c:pt idx="1">
                  <c:v>assenti</c:v>
                </c:pt>
              </c:strCache>
            </c:strRef>
          </c:tx>
          <c:invertIfNegative val="0"/>
          <c:cat>
            <c:strRef>
              <c:f>'[Report x assemblea.xls]TM'!$H$184:$V$184</c:f>
              <c:strCache>
                <c:ptCount val="15"/>
                <c:pt idx="0">
                  <c:v>genn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'[Report x assemblea.xls]TM'!$H$186:$V$186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10</c:v>
                </c:pt>
                <c:pt idx="4">
                  <c:v>10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C1-4C2C-A9A5-5794B8711CA9}"/>
            </c:ext>
          </c:extLst>
        </c:ser>
        <c:ser>
          <c:idx val="2"/>
          <c:order val="2"/>
          <c:tx>
            <c:strRef>
              <c:f>'[Report x assemblea.xls]TM'!$F$187:$G$187</c:f>
              <c:strCache>
                <c:ptCount val="2"/>
                <c:pt idx="0">
                  <c:v>Csre Esemon</c:v>
                </c:pt>
                <c:pt idx="1">
                  <c:v>assenti</c:v>
                </c:pt>
              </c:strCache>
            </c:strRef>
          </c:tx>
          <c:invertIfNegative val="0"/>
          <c:cat>
            <c:strRef>
              <c:f>'[Report x assemblea.xls]TM'!$H$184:$V$184</c:f>
              <c:strCache>
                <c:ptCount val="15"/>
                <c:pt idx="0">
                  <c:v>genn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'[Report x assemblea.xls]TM'!$H$187:$V$187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12</c:v>
                </c:pt>
                <c:pt idx="4">
                  <c:v>12</c:v>
                </c:pt>
                <c:pt idx="5">
                  <c:v>17</c:v>
                </c:pt>
                <c:pt idx="6">
                  <c:v>16</c:v>
                </c:pt>
                <c:pt idx="7">
                  <c:v>16</c:v>
                </c:pt>
                <c:pt idx="8">
                  <c:v>14</c:v>
                </c:pt>
                <c:pt idx="9">
                  <c:v>14</c:v>
                </c:pt>
                <c:pt idx="10">
                  <c:v>15</c:v>
                </c:pt>
                <c:pt idx="11">
                  <c:v>15</c:v>
                </c:pt>
                <c:pt idx="12">
                  <c:v>17</c:v>
                </c:pt>
                <c:pt idx="13">
                  <c:v>17</c:v>
                </c:pt>
                <c:pt idx="1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C1-4C2C-A9A5-5794B8711CA9}"/>
            </c:ext>
          </c:extLst>
        </c:ser>
        <c:ser>
          <c:idx val="3"/>
          <c:order val="3"/>
          <c:tx>
            <c:strRef>
              <c:f>'[Report x assemblea.xls]TM'!$F$188:$G$188</c:f>
              <c:strCache>
                <c:ptCount val="2"/>
                <c:pt idx="0">
                  <c:v>Csre Tolmezzo</c:v>
                </c:pt>
                <c:pt idx="1">
                  <c:v>assenti</c:v>
                </c:pt>
              </c:strCache>
            </c:strRef>
          </c:tx>
          <c:invertIfNegative val="0"/>
          <c:cat>
            <c:strRef>
              <c:f>'[Report x assemblea.xls]TM'!$H$184:$V$184</c:f>
              <c:strCache>
                <c:ptCount val="15"/>
                <c:pt idx="0">
                  <c:v>genn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'[Report x assemblea.xls]TM'!$H$188:$V$188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19</c:v>
                </c:pt>
                <c:pt idx="4">
                  <c:v>19</c:v>
                </c:pt>
                <c:pt idx="5">
                  <c:v>4</c:v>
                </c:pt>
                <c:pt idx="6">
                  <c:v>1</c:v>
                </c:pt>
                <c:pt idx="7">
                  <c:v>6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0</c:v>
                </c:pt>
                <c:pt idx="13">
                  <c:v>4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C1-4C2C-A9A5-5794B8711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659378696"/>
        <c:axId val="659379088"/>
      </c:barChart>
      <c:catAx>
        <c:axId val="65937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59379088"/>
        <c:crosses val="autoZero"/>
        <c:auto val="1"/>
        <c:lblAlgn val="ctr"/>
        <c:lblOffset val="100"/>
        <c:noMultiLvlLbl val="0"/>
      </c:catAx>
      <c:valAx>
        <c:axId val="6593790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593786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Età pcd semiresidenziale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TM!$B$110</c:f>
              <c:strCache>
                <c:ptCount val="1"/>
                <c:pt idx="0">
                  <c:v>fino 35</c:v>
                </c:pt>
              </c:strCache>
            </c:strRef>
          </c:tx>
          <c:invertIfNegative val="0"/>
          <c:cat>
            <c:strRef>
              <c:f>TM!$A$111:$A$115</c:f>
              <c:strCache>
                <c:ptCount val="5"/>
                <c:pt idx="0">
                  <c:v>Diurno Piergiorgio</c:v>
                </c:pt>
                <c:pt idx="1">
                  <c:v>Diurno Rinascita</c:v>
                </c:pt>
                <c:pt idx="2">
                  <c:v>Csre Esemon</c:v>
                </c:pt>
                <c:pt idx="3">
                  <c:v>Csre Tolmezzo</c:v>
                </c:pt>
                <c:pt idx="4">
                  <c:v>Totale</c:v>
                </c:pt>
              </c:strCache>
            </c:strRef>
          </c:cat>
          <c:val>
            <c:numRef>
              <c:f>TM!$B$111:$B$115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7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E-40D0-B9B9-3DC0998C61DA}"/>
            </c:ext>
          </c:extLst>
        </c:ser>
        <c:ser>
          <c:idx val="1"/>
          <c:order val="1"/>
          <c:tx>
            <c:strRef>
              <c:f>TM!$C$110</c:f>
              <c:strCache>
                <c:ptCount val="1"/>
                <c:pt idx="0">
                  <c:v>36-50</c:v>
                </c:pt>
              </c:strCache>
            </c:strRef>
          </c:tx>
          <c:invertIfNegative val="0"/>
          <c:cat>
            <c:strRef>
              <c:f>TM!$A$111:$A$115</c:f>
              <c:strCache>
                <c:ptCount val="5"/>
                <c:pt idx="0">
                  <c:v>Diurno Piergiorgio</c:v>
                </c:pt>
                <c:pt idx="1">
                  <c:v>Diurno Rinascita</c:v>
                </c:pt>
                <c:pt idx="2">
                  <c:v>Csre Esemon</c:v>
                </c:pt>
                <c:pt idx="3">
                  <c:v>Csre Tolmezzo</c:v>
                </c:pt>
                <c:pt idx="4">
                  <c:v>Totale</c:v>
                </c:pt>
              </c:strCache>
            </c:strRef>
          </c:cat>
          <c:val>
            <c:numRef>
              <c:f>TM!$C$111:$C$115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6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E-40D0-B9B9-3DC0998C61DA}"/>
            </c:ext>
          </c:extLst>
        </c:ser>
        <c:ser>
          <c:idx val="2"/>
          <c:order val="2"/>
          <c:tx>
            <c:strRef>
              <c:f>TM!$D$110</c:f>
              <c:strCache>
                <c:ptCount val="1"/>
                <c:pt idx="0">
                  <c:v>over 50</c:v>
                </c:pt>
              </c:strCache>
            </c:strRef>
          </c:tx>
          <c:invertIfNegative val="0"/>
          <c:cat>
            <c:strRef>
              <c:f>TM!$A$111:$A$115</c:f>
              <c:strCache>
                <c:ptCount val="5"/>
                <c:pt idx="0">
                  <c:v>Diurno Piergiorgio</c:v>
                </c:pt>
                <c:pt idx="1">
                  <c:v>Diurno Rinascita</c:v>
                </c:pt>
                <c:pt idx="2">
                  <c:v>Csre Esemon</c:v>
                </c:pt>
                <c:pt idx="3">
                  <c:v>Csre Tolmezzo</c:v>
                </c:pt>
                <c:pt idx="4">
                  <c:v>Totale</c:v>
                </c:pt>
              </c:strCache>
            </c:strRef>
          </c:cat>
          <c:val>
            <c:numRef>
              <c:f>TM!$D$111:$D$115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8</c:v>
                </c:pt>
                <c:pt idx="3">
                  <c:v>1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E-40D0-B9B9-3DC0998C6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848440"/>
        <c:axId val="659380264"/>
      </c:barChart>
      <c:catAx>
        <c:axId val="49884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59380264"/>
        <c:crosses val="autoZero"/>
        <c:auto val="1"/>
        <c:lblAlgn val="ctr"/>
        <c:lblOffset val="100"/>
        <c:noMultiLvlLbl val="0"/>
      </c:catAx>
      <c:valAx>
        <c:axId val="6593802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988484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Età pcd residenziale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TM!$B$127</c:f>
              <c:strCache>
                <c:ptCount val="1"/>
                <c:pt idx="0">
                  <c:v>fino a 35</c:v>
                </c:pt>
              </c:strCache>
            </c:strRef>
          </c:tx>
          <c:invertIfNegative val="0"/>
          <c:cat>
            <c:strRef>
              <c:f>TM!$A$128:$A$131</c:f>
              <c:strCache>
                <c:ptCount val="4"/>
                <c:pt idx="0">
                  <c:v> C.A.Piergiorgio</c:v>
                </c:pt>
                <c:pt idx="1">
                  <c:v>C.A.Rinascita</c:v>
                </c:pt>
                <c:pt idx="2">
                  <c:v>C.A. Esemon</c:v>
                </c:pt>
                <c:pt idx="3">
                  <c:v>Totale</c:v>
                </c:pt>
              </c:strCache>
            </c:strRef>
          </c:cat>
          <c:val>
            <c:numRef>
              <c:f>TM!$B$128:$B$131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D3-466A-BFB9-C72875078331}"/>
            </c:ext>
          </c:extLst>
        </c:ser>
        <c:ser>
          <c:idx val="1"/>
          <c:order val="1"/>
          <c:tx>
            <c:strRef>
              <c:f>TM!$C$127</c:f>
              <c:strCache>
                <c:ptCount val="1"/>
                <c:pt idx="0">
                  <c:v>36-50</c:v>
                </c:pt>
              </c:strCache>
            </c:strRef>
          </c:tx>
          <c:invertIfNegative val="0"/>
          <c:cat>
            <c:strRef>
              <c:f>TM!$A$128:$A$131</c:f>
              <c:strCache>
                <c:ptCount val="4"/>
                <c:pt idx="0">
                  <c:v> C.A.Piergiorgio</c:v>
                </c:pt>
                <c:pt idx="1">
                  <c:v>C.A.Rinascita</c:v>
                </c:pt>
                <c:pt idx="2">
                  <c:v>C.A. Esemon</c:v>
                </c:pt>
                <c:pt idx="3">
                  <c:v>Totale</c:v>
                </c:pt>
              </c:strCache>
            </c:strRef>
          </c:cat>
          <c:val>
            <c:numRef>
              <c:f>TM!$C$128:$C$131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D3-466A-BFB9-C72875078331}"/>
            </c:ext>
          </c:extLst>
        </c:ser>
        <c:ser>
          <c:idx val="2"/>
          <c:order val="2"/>
          <c:tx>
            <c:strRef>
              <c:f>TM!$D$127</c:f>
              <c:strCache>
                <c:ptCount val="1"/>
                <c:pt idx="0">
                  <c:v>51-59</c:v>
                </c:pt>
              </c:strCache>
            </c:strRef>
          </c:tx>
          <c:invertIfNegative val="0"/>
          <c:cat>
            <c:strRef>
              <c:f>TM!$A$128:$A$131</c:f>
              <c:strCache>
                <c:ptCount val="4"/>
                <c:pt idx="0">
                  <c:v> C.A.Piergiorgio</c:v>
                </c:pt>
                <c:pt idx="1">
                  <c:v>C.A.Rinascita</c:v>
                </c:pt>
                <c:pt idx="2">
                  <c:v>C.A. Esemon</c:v>
                </c:pt>
                <c:pt idx="3">
                  <c:v>Totale</c:v>
                </c:pt>
              </c:strCache>
            </c:strRef>
          </c:cat>
          <c:val>
            <c:numRef>
              <c:f>TM!$D$128:$D$131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D3-466A-BFB9-C72875078331}"/>
            </c:ext>
          </c:extLst>
        </c:ser>
        <c:ser>
          <c:idx val="3"/>
          <c:order val="3"/>
          <c:tx>
            <c:strRef>
              <c:f>TM!$E$127</c:f>
              <c:strCache>
                <c:ptCount val="1"/>
                <c:pt idx="0">
                  <c:v>over 60</c:v>
                </c:pt>
              </c:strCache>
            </c:strRef>
          </c:tx>
          <c:invertIfNegative val="0"/>
          <c:cat>
            <c:strRef>
              <c:f>TM!$A$128:$A$131</c:f>
              <c:strCache>
                <c:ptCount val="4"/>
                <c:pt idx="0">
                  <c:v> C.A.Piergiorgio</c:v>
                </c:pt>
                <c:pt idx="1">
                  <c:v>C.A.Rinascita</c:v>
                </c:pt>
                <c:pt idx="2">
                  <c:v>C.A. Esemon</c:v>
                </c:pt>
                <c:pt idx="3">
                  <c:v>Totale</c:v>
                </c:pt>
              </c:strCache>
            </c:strRef>
          </c:cat>
          <c:val>
            <c:numRef>
              <c:f>TM!$E$128:$E$131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D3-466A-BFB9-C72875078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2792520"/>
        <c:axId val="662792912"/>
      </c:barChart>
      <c:catAx>
        <c:axId val="66279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62792912"/>
        <c:crosses val="autoZero"/>
        <c:auto val="1"/>
        <c:lblAlgn val="ctr"/>
        <c:lblOffset val="100"/>
        <c:noMultiLvlLbl val="0"/>
      </c:catAx>
      <c:valAx>
        <c:axId val="6627929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627925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n°</a:t>
            </a:r>
            <a:r>
              <a:rPr lang="it-IT" baseline="0"/>
              <a:t> persone residenziali </a:t>
            </a:r>
            <a:endParaRPr lang="it-IT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7306235085941754"/>
          <c:y val="0.19388961602471888"/>
          <c:w val="0.80839304128192158"/>
          <c:h val="0.486109904022394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TM!$F$255:$G$255</c:f>
              <c:strCache>
                <c:ptCount val="2"/>
                <c:pt idx="0">
                  <c:v>diurno Piergiorgio</c:v>
                </c:pt>
                <c:pt idx="1">
                  <c:v>residenziali </c:v>
                </c:pt>
              </c:strCache>
            </c:strRef>
          </c:tx>
          <c:invertIfNegative val="0"/>
          <c:cat>
            <c:strRef>
              <c:f>TM!$H$254:$V$254</c:f>
              <c:strCache>
                <c:ptCount val="15"/>
                <c:pt idx="0">
                  <c:v>genn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TM!$H$255:$V$255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2-437D-8675-5B3A2A7081C7}"/>
            </c:ext>
          </c:extLst>
        </c:ser>
        <c:ser>
          <c:idx val="1"/>
          <c:order val="1"/>
          <c:tx>
            <c:strRef>
              <c:f>TM!$F$256:$G$256</c:f>
              <c:strCache>
                <c:ptCount val="2"/>
                <c:pt idx="0">
                  <c:v>Diurno Rinascita</c:v>
                </c:pt>
                <c:pt idx="1">
                  <c:v>residenziali </c:v>
                </c:pt>
              </c:strCache>
            </c:strRef>
          </c:tx>
          <c:invertIfNegative val="0"/>
          <c:cat>
            <c:strRef>
              <c:f>TM!$H$254:$V$254</c:f>
              <c:strCache>
                <c:ptCount val="15"/>
                <c:pt idx="0">
                  <c:v>genn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TM!$H$256:$V$256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32-437D-8675-5B3A2A7081C7}"/>
            </c:ext>
          </c:extLst>
        </c:ser>
        <c:ser>
          <c:idx val="2"/>
          <c:order val="2"/>
          <c:tx>
            <c:strRef>
              <c:f>TM!$F$257:$G$257</c:f>
              <c:strCache>
                <c:ptCount val="2"/>
                <c:pt idx="0">
                  <c:v>Csre Esemon</c:v>
                </c:pt>
                <c:pt idx="1">
                  <c:v>residenziali </c:v>
                </c:pt>
              </c:strCache>
            </c:strRef>
          </c:tx>
          <c:invertIfNegative val="0"/>
          <c:cat>
            <c:strRef>
              <c:f>TM!$H$254:$V$254</c:f>
              <c:strCache>
                <c:ptCount val="15"/>
                <c:pt idx="0">
                  <c:v>genn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TM!$H$257:$V$257</c:f>
              <c:numCache>
                <c:formatCode>General</c:formatCode>
                <c:ptCount val="15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32-437D-8675-5B3A2A7081C7}"/>
            </c:ext>
          </c:extLst>
        </c:ser>
        <c:ser>
          <c:idx val="3"/>
          <c:order val="3"/>
          <c:tx>
            <c:strRef>
              <c:f>TM!$F$258:$G$258</c:f>
              <c:strCache>
                <c:ptCount val="2"/>
                <c:pt idx="0">
                  <c:v>Csre Tolmezzo</c:v>
                </c:pt>
                <c:pt idx="1">
                  <c:v>residenziali </c:v>
                </c:pt>
              </c:strCache>
            </c:strRef>
          </c:tx>
          <c:invertIfNegative val="0"/>
          <c:cat>
            <c:strRef>
              <c:f>TM!$H$254:$V$254</c:f>
              <c:strCache>
                <c:ptCount val="15"/>
                <c:pt idx="0">
                  <c:v>genn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TM!$H$258:$V$258</c:f>
              <c:numCache>
                <c:formatCode>General</c:formatCode>
                <c:ptCount val="15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32-437D-8675-5B3A2A708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662794088"/>
        <c:axId val="662794480"/>
      </c:barChart>
      <c:catAx>
        <c:axId val="66279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62794480"/>
        <c:crosses val="autoZero"/>
        <c:auto val="1"/>
        <c:lblAlgn val="ctr"/>
        <c:lblOffset val="100"/>
        <c:noMultiLvlLbl val="0"/>
      </c:catAx>
      <c:valAx>
        <c:axId val="662794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627940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0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1800" b="0" i="0" u="none" strike="noStrike" baseline="0">
                <a:effectLst/>
              </a:rPr>
              <a:t>gg Covid: pagamento 100% delle giornate del piano individuale detratti € 5,00 per pasti non erogati</a:t>
            </a:r>
            <a:r>
              <a:rPr lang="it-IT" sz="1800" b="1" i="0" u="none" strike="noStrike" baseline="0"/>
              <a:t> </a:t>
            </a:r>
            <a:endParaRPr lang="it-IT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TM!$F$222:$G$222</c:f>
              <c:strCache>
                <c:ptCount val="2"/>
                <c:pt idx="0">
                  <c:v>Diurno Piergiorgio</c:v>
                </c:pt>
                <c:pt idx="1">
                  <c:v>gg Covid</c:v>
                </c:pt>
              </c:strCache>
            </c:strRef>
          </c:tx>
          <c:invertIfNegative val="0"/>
          <c:cat>
            <c:strRef>
              <c:f>TM!$H$221:$V$221</c:f>
              <c:strCache>
                <c:ptCount val="15"/>
                <c:pt idx="0">
                  <c:v>genn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TM!$H$222:$V$222</c:f>
              <c:numCache>
                <c:formatCode>General</c:formatCode>
                <c:ptCount val="15"/>
                <c:pt idx="2">
                  <c:v>100</c:v>
                </c:pt>
                <c:pt idx="3">
                  <c:v>109</c:v>
                </c:pt>
                <c:pt idx="4">
                  <c:v>116</c:v>
                </c:pt>
                <c:pt idx="5">
                  <c:v>75</c:v>
                </c:pt>
                <c:pt idx="6">
                  <c:v>60</c:v>
                </c:pt>
                <c:pt idx="7">
                  <c:v>66</c:v>
                </c:pt>
                <c:pt idx="8">
                  <c:v>49</c:v>
                </c:pt>
                <c:pt idx="9">
                  <c:v>17</c:v>
                </c:pt>
                <c:pt idx="10">
                  <c:v>90</c:v>
                </c:pt>
                <c:pt idx="11">
                  <c:v>81</c:v>
                </c:pt>
                <c:pt idx="12">
                  <c:v>51</c:v>
                </c:pt>
                <c:pt idx="13">
                  <c:v>42</c:v>
                </c:pt>
                <c:pt idx="1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B-43D7-93F7-5ECBA317552F}"/>
            </c:ext>
          </c:extLst>
        </c:ser>
        <c:ser>
          <c:idx val="1"/>
          <c:order val="1"/>
          <c:tx>
            <c:strRef>
              <c:f>TM!$F$223:$G$223</c:f>
              <c:strCache>
                <c:ptCount val="2"/>
                <c:pt idx="0">
                  <c:v>Diurno Rinascita</c:v>
                </c:pt>
                <c:pt idx="1">
                  <c:v>gg Covid</c:v>
                </c:pt>
              </c:strCache>
            </c:strRef>
          </c:tx>
          <c:invertIfNegative val="0"/>
          <c:cat>
            <c:strRef>
              <c:f>TM!$H$221:$V$221</c:f>
              <c:strCache>
                <c:ptCount val="15"/>
                <c:pt idx="0">
                  <c:v>genn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TM!$H$223:$V$223</c:f>
              <c:numCache>
                <c:formatCode>General</c:formatCode>
                <c:ptCount val="15"/>
                <c:pt idx="2">
                  <c:v>144</c:v>
                </c:pt>
                <c:pt idx="3">
                  <c:v>145</c:v>
                </c:pt>
                <c:pt idx="4">
                  <c:v>148</c:v>
                </c:pt>
                <c:pt idx="5">
                  <c:v>57</c:v>
                </c:pt>
                <c:pt idx="6">
                  <c:v>23</c:v>
                </c:pt>
                <c:pt idx="7">
                  <c:v>18</c:v>
                </c:pt>
                <c:pt idx="8">
                  <c:v>27</c:v>
                </c:pt>
                <c:pt idx="9">
                  <c:v>66</c:v>
                </c:pt>
                <c:pt idx="10">
                  <c:v>76</c:v>
                </c:pt>
                <c:pt idx="11">
                  <c:v>39</c:v>
                </c:pt>
                <c:pt idx="12">
                  <c:v>7</c:v>
                </c:pt>
                <c:pt idx="1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8B-43D7-93F7-5ECBA3175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662795656"/>
        <c:axId val="662796048"/>
      </c:barChart>
      <c:catAx>
        <c:axId val="662795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62796048"/>
        <c:crosses val="autoZero"/>
        <c:auto val="1"/>
        <c:lblAlgn val="ctr"/>
        <c:lblOffset val="100"/>
        <c:noMultiLvlLbl val="0"/>
      </c:catAx>
      <c:valAx>
        <c:axId val="6627960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627956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F92FD-B324-45F4-A320-947C63CA3869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B08AF-C89B-4CEF-B401-16C29C2CA3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26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88" y="754063"/>
            <a:ext cx="4763" cy="3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22900" cy="44497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380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A8E0-44A6-4806-9763-526E24162ED9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D0AE-B4B1-4531-ABF7-00639DC3E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16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A8E0-44A6-4806-9763-526E24162ED9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D0AE-B4B1-4531-ABF7-00639DC3E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53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A8E0-44A6-4806-9763-526E24162ED9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D0AE-B4B1-4531-ABF7-00639DC3E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37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A8E0-44A6-4806-9763-526E24162ED9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D0AE-B4B1-4531-ABF7-00639DC3E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7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A8E0-44A6-4806-9763-526E24162ED9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D0AE-B4B1-4531-ABF7-00639DC3E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50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A8E0-44A6-4806-9763-526E24162ED9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D0AE-B4B1-4531-ABF7-00639DC3E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51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A8E0-44A6-4806-9763-526E24162ED9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D0AE-B4B1-4531-ABF7-00639DC3E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1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A8E0-44A6-4806-9763-526E24162ED9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D0AE-B4B1-4531-ABF7-00639DC3E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8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A8E0-44A6-4806-9763-526E24162ED9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D0AE-B4B1-4531-ABF7-00639DC3E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85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A8E0-44A6-4806-9763-526E24162ED9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D0AE-B4B1-4531-ABF7-00639DC3E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33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0A8E0-44A6-4806-9763-526E24162ED9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D0AE-B4B1-4531-ABF7-00639DC3E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80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0A8E0-44A6-4806-9763-526E24162ED9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ED0AE-B4B1-4531-ABF7-00639DC3E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10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56434" y="5136383"/>
            <a:ext cx="3407979" cy="4446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Tolmezzo, 26.04.2021</a:t>
            </a:r>
          </a:p>
        </p:txBody>
      </p:sp>
      <p:pic>
        <p:nvPicPr>
          <p:cNvPr id="4" name="Immagin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0" t="3175" b="84946"/>
          <a:stretch/>
        </p:blipFill>
        <p:spPr bwMode="auto">
          <a:xfrm>
            <a:off x="7123386" y="1321499"/>
            <a:ext cx="4382814" cy="1712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9770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B3028A64-72DA-4CEC-AE3A-D08CC26B9D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190389"/>
              </p:ext>
            </p:extLst>
          </p:nvPr>
        </p:nvGraphicFramePr>
        <p:xfrm>
          <a:off x="2692937" y="685800"/>
          <a:ext cx="62497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D9A7C86A-FD22-43D2-B778-762EFD137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858849"/>
              </p:ext>
            </p:extLst>
          </p:nvPr>
        </p:nvGraphicFramePr>
        <p:xfrm>
          <a:off x="2692938" y="3538362"/>
          <a:ext cx="6249725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8076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7461" y="383841"/>
            <a:ext cx="7141099" cy="633487"/>
          </a:xfrm>
        </p:spPr>
        <p:txBody>
          <a:bodyPr>
            <a:normAutofit/>
          </a:bodyPr>
          <a:lstStyle/>
          <a:p>
            <a:pPr algn="l"/>
            <a:r>
              <a:rPr lang="it-IT" sz="3600" dirty="0"/>
              <a:t>ALL’INTERNO DELLE RESIDENZE: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77461" y="1017328"/>
            <a:ext cx="9983096" cy="2316117"/>
          </a:xfrm>
        </p:spPr>
        <p:txBody>
          <a:bodyPr>
            <a:normAutofit/>
          </a:bodyPr>
          <a:lstStyle/>
          <a:p>
            <a:r>
              <a:rPr lang="it-IT" dirty="0"/>
              <a:t>Inaccessibilità (precauzionale) delle Comunità Alloggio =&gt; riorganizzazione dei servizi residenziali (attività educativa complementare ad attività assistenziale).</a:t>
            </a:r>
          </a:p>
          <a:p>
            <a:r>
              <a:rPr lang="it-IT" dirty="0"/>
              <a:t>Tutte le pcd con progetti misti (diurno in contesto diverso dalla residenza) sono rimaste in CA (x dettagli numerici si veda slide su progetti alternativi) 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965565"/>
              </p:ext>
            </p:extLst>
          </p:nvPr>
        </p:nvGraphicFramePr>
        <p:xfrm>
          <a:off x="490327" y="2596055"/>
          <a:ext cx="10957363" cy="308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6244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74551" y="710005"/>
            <a:ext cx="1088673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/>
              <a:t>ASPETTI GESTIONALI NEL 2020-2021</a:t>
            </a:r>
          </a:p>
          <a:p>
            <a:endParaRPr lang="it-IT" sz="3200" dirty="0"/>
          </a:p>
          <a:p>
            <a:endParaRPr lang="it-IT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2800" dirty="0"/>
              <a:t>Attivazione n° 2 lotti Appalto Servizio Trasporti (ottobre 2020 - San Daniele e Codroipo - e febbraio 2021 - Carnia e Gemonese);</a:t>
            </a:r>
          </a:p>
          <a:p>
            <a:endParaRPr lang="it-IT" sz="2800" dirty="0"/>
          </a:p>
          <a:p>
            <a:endParaRPr lang="it-IT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2800" dirty="0"/>
              <a:t>Accordi di rinegoziazione dei contratti con tutti i soggetti gestori (appalto e strutture convenzionate).</a:t>
            </a:r>
          </a:p>
        </p:txBody>
      </p:sp>
    </p:spTree>
    <p:extLst>
      <p:ext uri="{BB962C8B-B14F-4D97-AF65-F5344CB8AC3E}">
        <p14:creationId xmlns:p14="http://schemas.microsoft.com/office/powerpoint/2010/main" val="128251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AB0063E6-45B2-4B6A-B35C-D59A70A5AD9F}"/>
              </a:ext>
            </a:extLst>
          </p:cNvPr>
          <p:cNvGraphicFramePr>
            <a:graphicFrameLocks/>
          </p:cNvGraphicFramePr>
          <p:nvPr/>
        </p:nvGraphicFramePr>
        <p:xfrm>
          <a:off x="890587" y="1309687"/>
          <a:ext cx="10410825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558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289" y="537247"/>
            <a:ext cx="10515600" cy="2313529"/>
          </a:xfrm>
        </p:spPr>
        <p:txBody>
          <a:bodyPr>
            <a:normAutofit fontScale="90000"/>
          </a:bodyPr>
          <a:lstStyle/>
          <a:p>
            <a:r>
              <a:rPr lang="it-IT" sz="3600" b="1" dirty="0"/>
              <a:t>PROSPETTIVE E SVILUPPI 2021</a:t>
            </a:r>
            <a:br>
              <a:rPr lang="it-IT" sz="3200" b="1" dirty="0"/>
            </a:br>
            <a:br>
              <a:rPr lang="it-IT" sz="3200" b="1" dirty="0"/>
            </a:br>
            <a:r>
              <a:rPr lang="it-IT" sz="2800" b="1" dirty="0"/>
              <a:t>DGR 1134 DEL 24.07.2020</a:t>
            </a:r>
            <a:br>
              <a:rPr lang="it-IT" sz="2800" b="1" dirty="0"/>
            </a:br>
            <a:r>
              <a:rPr lang="it-IT" sz="2800" b="1" dirty="0"/>
              <a:t>Linee guida per la sperimentazione di percorsi innovativi nel sistema regionale dei servizi per le persone con disabilità. Art. 20-bis della legge regionale 41/1996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289" y="3256392"/>
            <a:ext cx="10515600" cy="2154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400" dirty="0"/>
              <a:t>Necessità di investire su:</a:t>
            </a:r>
          </a:p>
          <a:p>
            <a:r>
              <a:rPr lang="it-IT" sz="2400" dirty="0"/>
              <a:t>elaborazione di progetti di vita «FLESSIBILI» il cui obiettivo è l’inclusione sociale;</a:t>
            </a:r>
          </a:p>
          <a:p>
            <a:r>
              <a:rPr lang="it-IT" sz="2400" dirty="0"/>
              <a:t>tema delle TRANSIZIONI – ABITARE – VITA INDIPENDENTE – «Dopo di Noi»;</a:t>
            </a:r>
          </a:p>
          <a:p>
            <a:r>
              <a:rPr lang="it-IT" sz="2400" dirty="0"/>
              <a:t>attenzione al sistema di presa in carico («presa in carico integrata» =&gt; lavoro con il territorio);</a:t>
            </a:r>
          </a:p>
          <a:p>
            <a:r>
              <a:rPr lang="it-IT" sz="2400" dirty="0"/>
              <a:t>sistemi di valutazione multidimensionali (proposta Q-VAD)</a:t>
            </a:r>
          </a:p>
        </p:txBody>
      </p:sp>
    </p:spTree>
    <p:extLst>
      <p:ext uri="{BB962C8B-B14F-4D97-AF65-F5344CB8AC3E}">
        <p14:creationId xmlns:p14="http://schemas.microsoft.com/office/powerpoint/2010/main" val="3600402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t-IT" dirty="0"/>
            </a:br>
            <a:r>
              <a:rPr lang="it-IT" dirty="0"/>
              <a:t>Bilancio  Strutture e Servizi per la disabilità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Nuovo contesto a seguito della Riforma:</a:t>
            </a:r>
          </a:p>
          <a:p>
            <a:pPr algn="just"/>
            <a:r>
              <a:rPr lang="it-IT" dirty="0"/>
              <a:t>Bilancio unico per l’intero territorio ex AAS3 e ex ASUID con finanziamenti regionali unici su tutto il territorio. Riparto del contributo a CONSUNTIVO in base alla spesa sostenuta dai vari territori tenendo conto anche che l’ex AAS3 incassa direttamente la compartecipazione dell’utenza (Udine no)</a:t>
            </a:r>
          </a:p>
          <a:p>
            <a:r>
              <a:rPr lang="it-IT" dirty="0"/>
              <a:t>Modalità di compartecipazione dei Comuni alla spesa:</a:t>
            </a:r>
          </a:p>
          <a:p>
            <a:pPr marL="0" indent="0">
              <a:buNone/>
            </a:pPr>
            <a:r>
              <a:rPr lang="it-IT" dirty="0"/>
              <a:t>-ex AAS3 solo popolazione residente</a:t>
            </a:r>
          </a:p>
          <a:p>
            <a:pPr marL="0" indent="0">
              <a:buNone/>
            </a:pPr>
            <a:r>
              <a:rPr lang="it-IT" dirty="0"/>
              <a:t>-ex ASUIUD popolazione + utenza inserita</a:t>
            </a:r>
          </a:p>
        </p:txBody>
      </p:sp>
      <p:pic>
        <p:nvPicPr>
          <p:cNvPr id="4" name="Immagin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0" t="3175" b="84946"/>
          <a:stretch/>
        </p:blipFill>
        <p:spPr bwMode="auto">
          <a:xfrm>
            <a:off x="10299941" y="112809"/>
            <a:ext cx="1892059" cy="870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7323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2038" y="365125"/>
            <a:ext cx="10361762" cy="782187"/>
          </a:xfrm>
        </p:spPr>
        <p:txBody>
          <a:bodyPr>
            <a:normAutofit/>
          </a:bodyPr>
          <a:lstStyle/>
          <a:p>
            <a:r>
              <a:rPr lang="it-IT" dirty="0"/>
              <a:t>ELEMENTI SIGNIFICATIVI ANNO 2020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8136" y="1627216"/>
            <a:ext cx="10525664" cy="4523417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A decorrere dall’esercizio 2020 la Regione ha finanziato sulla base della popolazione residente nella fascia 16/65 anni senza considerare il numero delle persone disabili prese in carico. Il maggior contributo, dovuto  soprattutto al numero di abitanti dell’udinese è un CONTRIBUTO STABILE NEL TEMPO indipendentemente dal numero degli utenti.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Il Consuntivo 2020 chiuderà con un «residuo positivo»,  dovuto alla chiusura temporanea di alcuni servizi e alla mancata attivazione di nuove progettualità, che verrà riportato al 2021 (lasciando così inalterata la quota di compartecipazione dei Comuni 2021 nonostante l’aumento dei costi) </a:t>
            </a:r>
          </a:p>
        </p:txBody>
      </p:sp>
    </p:spTree>
    <p:extLst>
      <p:ext uri="{BB962C8B-B14F-4D97-AF65-F5344CB8AC3E}">
        <p14:creationId xmlns:p14="http://schemas.microsoft.com/office/powerpoint/2010/main" val="3430362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188"/>
          </a:xfrm>
        </p:spPr>
        <p:txBody>
          <a:bodyPr/>
          <a:lstStyle/>
          <a:p>
            <a:r>
              <a:rPr lang="it-IT" dirty="0"/>
              <a:t>PREVISIONE 2021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SCHEMA DI BILANCIO COMPLESSIVO INSERITO NEL PAL 2021</a:t>
            </a:r>
          </a:p>
          <a:p>
            <a:pPr marL="0" indent="0">
              <a:buNone/>
            </a:pPr>
            <a:r>
              <a:rPr lang="it-IT" dirty="0"/>
              <a:t>RELATIVO AI TERRITORIO EX AAS3 E AX ASUIUD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ELEMENTI SIGNIFICATIVI:</a:t>
            </a:r>
          </a:p>
          <a:p>
            <a:pPr marL="0" indent="0">
              <a:buNone/>
            </a:pPr>
            <a:r>
              <a:rPr lang="it-IT" dirty="0"/>
              <a:t>-  nuova gara dei trasporti  </a:t>
            </a:r>
            <a:r>
              <a:rPr lang="it-IT" sz="2600" dirty="0"/>
              <a:t>(un lotto da ottobre 2020, un altro da gennaio 2021)</a:t>
            </a:r>
          </a:p>
          <a:p>
            <a:pPr>
              <a:buFontTx/>
              <a:buChar char="-"/>
            </a:pPr>
            <a:r>
              <a:rPr lang="it-IT" dirty="0"/>
              <a:t>ridefinizione rapporti/tariffe col Terzo settore </a:t>
            </a:r>
            <a:r>
              <a:rPr lang="it-IT" sz="2600" dirty="0"/>
              <a:t>(unici tra i due territori) </a:t>
            </a:r>
            <a:r>
              <a:rPr lang="it-IT" dirty="0"/>
              <a:t>presumibilmente da metà 2021</a:t>
            </a:r>
          </a:p>
          <a:p>
            <a:pPr>
              <a:buFontTx/>
              <a:buChar char="-"/>
            </a:pPr>
            <a:r>
              <a:rPr lang="it-IT" dirty="0"/>
              <a:t>nuova gara per i progetti «Dopo di noi» da maggio 2021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DA ELABORARE nuova  «delega unica» ex AAS3 e ex ASUIUD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5181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344738" y="31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09225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09225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09225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09225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09225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09225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09225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09225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09225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700" b="1" dirty="0"/>
              <a:t>Bilancio preventivo 2020 e 2021 - ENTRATE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43" y="717985"/>
            <a:ext cx="8790317" cy="587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6097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15" y="-27744"/>
            <a:ext cx="9618453" cy="667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69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762"/>
          </a:xfrm>
        </p:spPr>
        <p:txBody>
          <a:bodyPr>
            <a:normAutofit/>
          </a:bodyPr>
          <a:lstStyle/>
          <a:p>
            <a:r>
              <a:rPr lang="it-IT" sz="4800" dirty="0"/>
              <a:t>2020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42745"/>
            <a:ext cx="10515600" cy="4338507"/>
          </a:xfrm>
        </p:spPr>
        <p:txBody>
          <a:bodyPr>
            <a:normAutofit lnSpcReduction="10000"/>
          </a:bodyPr>
          <a:lstStyle/>
          <a:p>
            <a:pPr lvl="0"/>
            <a:r>
              <a:rPr lang="it-IT" sz="3200" dirty="0"/>
              <a:t>prima ondata di contagio e periodo del </a:t>
            </a:r>
            <a:r>
              <a:rPr lang="it-IT" sz="3200" dirty="0" err="1"/>
              <a:t>lockdown</a:t>
            </a:r>
            <a:r>
              <a:rPr lang="it-IT" sz="3200" dirty="0"/>
              <a:t> (febbraio-fine maggio 2020) e chiusura servizi ai sensi della Nota della Regione 134/P del 11.03.2020;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it-IT" sz="3200" dirty="0"/>
              <a:t>costruzione di interventi alternativi (in presenza e a distanza) ai centri diurni ai sensi dell’art. 48 del </a:t>
            </a:r>
            <a:r>
              <a:rPr lang="it-IT" sz="3200" dirty="0" err="1"/>
              <a:t>Dlgs</a:t>
            </a:r>
            <a:r>
              <a:rPr lang="it-IT" sz="3200" dirty="0"/>
              <a:t> 18/20 e </a:t>
            </a:r>
            <a:r>
              <a:rPr lang="it-IT" sz="3200" dirty="0" err="1"/>
              <a:t>s.m.i</a:t>
            </a:r>
            <a:r>
              <a:rPr lang="it-IT" sz="3200" dirty="0"/>
              <a:t>, in funzione della scheda di valutazione allegata alla comunicazione della Regione del 30.03.2020.</a:t>
            </a:r>
          </a:p>
          <a:p>
            <a:pPr lvl="0"/>
            <a:r>
              <a:rPr lang="it-IT" sz="3200" dirty="0"/>
              <a:t>fine del </a:t>
            </a:r>
            <a:r>
              <a:rPr lang="it-IT" sz="3200" dirty="0" err="1"/>
              <a:t>lockdown</a:t>
            </a:r>
            <a:r>
              <a:rPr lang="it-IT" sz="3200" dirty="0"/>
              <a:t> e ripresa delle attività (fine maggio - ad oggi).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15895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Dettaglio voci di spesa per singoli territori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(le differenze aritmetiche dipendono dal fatto che alcuni costi sono sostenuti da altre zone </a:t>
            </a:r>
            <a:r>
              <a:rPr lang="it-IT" dirty="0" err="1"/>
              <a:t>territorali</a:t>
            </a:r>
            <a:r>
              <a:rPr lang="it-IT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48948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345057" y="241532"/>
          <a:ext cx="11542143" cy="6245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1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5936"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0" marR="2660" marT="266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ALTO FRIULI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</a:rPr>
                        <a:t>USCITE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CONSUNTIVO 2018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CONSUNTIVO 2019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PREVENTIVO 2020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PREVENTIVO 2021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ACQUISTI DI BENI  SANITARI E NON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27.940,80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25.366,74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7.433,00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11.970,00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PULIZIA e LAVANDERIA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MENSA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58.698,29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60.948,91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63.000,00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73.000,00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SERVIZI TRASPORTI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154.156,64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181.530,09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243.000,00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308.700,00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UTENZE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58.712,91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19.780,07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4.620,00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4.500,00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7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MANUTENZIONI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167.369,49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121.403,96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112.000,00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132.000,00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40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ACQUISTO SERVIZI SOCIO- ASSISTENZIALI ED EDUCATIVI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1.659.641,44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1.696.457,48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1.690.000,00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1.540.000,00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FATTORIE SOCIALI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58.714,60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95.000,00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95.000,00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PROGETTO "DOPO DI NOI"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98.380,90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128.057,08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40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CONVENZIONI COL PRIVATO SOCIALE E CON ASP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1.206.164,34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1.153.600,01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1.176.029,19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1.215.000,00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40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INSERIMENTI IN ALTRI AMBITI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157.091,67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232.400,00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232.400,00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232.400,00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GODIMENTO DI BENI DI TERZI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40.308,46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55.817,57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61.000,00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CANONI SOFTWARE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3.700,66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4.663,47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14.721,33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9.477,33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PERSONALE DIPENDENTE 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241.713,06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265.124,10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261.000,00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296.000,00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PRODUTTIVITA' E FORMAZIONE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11.347,45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9.253,54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17.000,00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SPESE GENERALI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44.468,89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50.602,41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32.000,00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37.000,00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ACQUISTO BENI DUREVOLI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10.967,80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6.398,29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SOPRAVVENIENZE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10.293,11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</a:rPr>
                        <a:t>TOTALE USCITE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3.842.281,90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4.050.735,25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4.146.260,60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4.180.047,33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 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ENTRATE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CONSUNTIVO 2018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CONSUNTIVO 2019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PREVENTIVO 2020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PREVENTIVO 2021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DA COMUNI ACCONTO DA ANNO PRECEDENTE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397.660,48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242.260,50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17.957,46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309.036,69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DA COMUNI  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480.000,00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522.610,72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840.000,00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840.000,00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COMPARTECIPAZIONE DA UTENTI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489.312,02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475.678,45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450.000,00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440.000,00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REGIONE E ALTRE ENTRATE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2.475.309,40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2.810.185,58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2.838.303,14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2.591.010,64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58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</a:rPr>
                        <a:t>TOTALE ENTRATE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3.842.281,90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4.050.735,25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4.146.260,60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4.180.047,33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472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276045" y="250173"/>
          <a:ext cx="11645661" cy="6245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4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9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3185"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0" marR="2660" marT="266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COLLINARE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</a:rPr>
                        <a:t>USCITE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CONSUNTIVO 2018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CONSUNTIVO 2019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PREVENTIVO 2020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PREVENTIVO 2021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ACQUISTI DI BENI  SANITARI E NON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6.562,02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6.489,30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7.000,00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10.000,00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PULIZIA e LAVANDERIA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41.221,24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41.602,46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41.500,00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MENSA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94.084,75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97.667,01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96.000,00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106.000,00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SERVIZI TRASPORTI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125.284,59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153.699,30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168.300,00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168.300,00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33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UTENZE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33.749,11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21.372,22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4.420,00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3.500,00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63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MANUTENZIONI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33.131,53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124.456,89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145.000,00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175.000,00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ACQUISTO SERVIZI SOCIO- ASSISTENZIALI ED EDUCATIVI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497.620,02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499.925,93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562.000,00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674.000,00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FATTORIE SOCIALI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8.291,54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PROGETTO "DOPO DI NOI"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11.562,78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55.885,49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47.066,04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64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SIL (servizio inserimento lavorativo)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97.689,74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106.353,12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113.000,00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125.000,00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CONVENZIONI COL PRIVATO SOCIALE E CON ASP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1.003.066,30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1.201.426,66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1.415.000,00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1.565.000,00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24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INSERIMENTI IN ALTRI AMBITI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61.137,50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185.150,00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185.150,00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185.150,00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GODIMENTO DI BENI DI TERZI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71.989,16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71.723,87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72.000,00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77.000,00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CANONI SOFTWARE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3.700,66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1.613,46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9.477,33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PERSONALE DIPENDENTE 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743.345,44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724.379,06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751.500,00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794.000,00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PRODUTTIVITA' E FORMAZIONE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38.185,10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22.801,73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41.000,00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SPESE GENERALI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35.338,41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45.548,50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32.000,00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35.000,00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ACQUISTO BENI DUREVOLI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56.910,04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SOPRAVVENIENZE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1.529,48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</a:rPr>
                        <a:t>TOTALE USCITE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2.954.578,39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3.369.916,02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3.700.936,04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4.107.427,33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ENTRATE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CONSUNTIVO 2018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CONSUNTIVO 2019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PREVENTIVO 2020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PREVENTIVO 2021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DA COMUNI ACCONTO DA ANNO PRECEDENTE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357.685,48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187.040,72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156.462,98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318.000,00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DA COMUNI  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260.000,00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671.987,61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720.000,00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720.000,00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COMPARTECIPAZIONE DA UTENTI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322.015,62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365.128,66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350.000,00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330.000,00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838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REGIONE E ALTRE ENTRATE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2.014.877,29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2.145.759,03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2.474.473,06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2.739.427,33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191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</a:rPr>
                        <a:t>TOTALE ENTRATE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2.954.578,39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3.369.916,02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3.700.936,04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4.107.427,33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206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379562" y="189782"/>
          <a:ext cx="11507638" cy="636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9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6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497">
                <a:tc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0" marR="2660" marT="266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MEDIO FRIULI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</a:rPr>
                        <a:t>USCITE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CONSUNTIVO 2018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CONSUNTIVO 2019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PREVENTIVO 2020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PREVENTIVO 2021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ACQUISTI DI BENI  SANITARI E NON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7.102,10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9.080,43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PULIZIA e LAVANDERIA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25.105,06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23.633,87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25.000,00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24.100,00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MENSA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16.365,73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14.343,74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16.000,00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21.000,00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SERVIZI TRASPORTI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124.613,42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125.725,20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139.700,00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92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UTENZE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38.304,13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3.947,09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97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MANUTENZIONI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3.177,38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35.937,87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44.000,00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53.000,00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49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ACQUISTO SERVIZI SOCIO- ASSISTENZIALI ED EDUCATIVI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162.156,07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161.052,34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209.000,00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277.050,00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FATTORIE SOCIALI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34.068,00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45.000,00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PROGETTO "DOPO DI NOI"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12.349,15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120.185,90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138.223,08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152.000,00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49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CONVENZIONI COL PRIVATO SOCIALE E CON ASP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2.147.594,63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2.296.883,63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2.308.970,81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2.420.000,00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49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INSERIMENTI IN ALTRI AMBITI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232.400,00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232.400,00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232.400,00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232.400,00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GODIMENTO DI BENI DI TERZI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68.156,78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45.217,56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45.327,00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49.000,00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CANONI SOFTWARE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3.700,66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1.613,46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9.477,34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PERSONALE DIPENDENTE 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155.469,68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143.737,81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115.000,00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148.000,00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PRODUTTIVITA' E FORMAZIONE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7.970,78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6.079,94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SPESE GENERALI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33.479,54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45.626,53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32.000,00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35.915,00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ACQUISTO BENI DUREVOLI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650,00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TOTALE USCITE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3.037.945,11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3.300.183,37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3.371.620,89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3.672.942,34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 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 dirty="0">
                          <a:effectLst/>
                        </a:rPr>
                        <a:t>ENTRATE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CONSUNTIVO 2018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CONSUNTIVO 2019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PREVENTIVO 2020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PREVENTIVO 2021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DA COMUNI ACCONTO DA ANNO PRECEDENTE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398.730,95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105.739,66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86.513,21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420.000,00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DA COMUNI  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510.000,00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650.322,93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740.000,00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740.000,00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COMPARTECIPAZIONE DA UTENTI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429.483,97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442.438,52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450.000,00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430.000,00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REGIONE E ALTRE ENTRATE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1.699.730,19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2.101.682,26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2.095.107,68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2.082.942,34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u="none" strike="noStrike">
                          <a:effectLst/>
                        </a:rPr>
                        <a:t>TOTALE ENTRATE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3.037.945,11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3.300.183,37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effectLst/>
                        </a:rPr>
                        <a:t>3.371.620,89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3.672.942,34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60" marR="2660" marT="266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38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01096" y="358064"/>
            <a:ext cx="836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Progetti alternativi (servizi semiresidenziali) 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601096" y="4897622"/>
            <a:ext cx="7638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Trasferito temporaneamente CSRE di </a:t>
            </a:r>
            <a:r>
              <a:rPr lang="it-IT" dirty="0" err="1"/>
              <a:t>Esemon</a:t>
            </a:r>
            <a:r>
              <a:rPr lang="it-IT" dirty="0"/>
              <a:t> c/o CSRE di Tolmezzo =&gt; esteso servizio su 6 gg/settimana (offerta media di 4 gg/persona)</a:t>
            </a: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83412"/>
              </p:ext>
            </p:extLst>
          </p:nvPr>
        </p:nvGraphicFramePr>
        <p:xfrm>
          <a:off x="1601096" y="1385893"/>
          <a:ext cx="7300017" cy="3103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Foglio di lavoro" r:id="rId3" imgW="5915160" imgH="2514600" progId="Excel.Sheet.12">
                  <p:embed/>
                </p:oleObj>
              </mc:Choice>
              <mc:Fallback>
                <p:oleObj name="Foglio di lavoro" r:id="rId3" imgW="5915160" imgH="2514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096" y="1385893"/>
                        <a:ext cx="7300017" cy="3103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601096" y="5759964"/>
            <a:ext cx="751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FATTORIA SOCIALE BOSCO di MUSEIS: 3 ospiti in diurno di cui 2 (anche) residenti in fattoria (a cui è stato garantito il </a:t>
            </a:r>
            <a:r>
              <a:rPr lang="it-IT" dirty="0" err="1"/>
              <a:t>diurnato</a:t>
            </a:r>
            <a:r>
              <a:rPr lang="it-IT" dirty="0"/>
              <a:t>) e 1 in CA di Esemon. </a:t>
            </a:r>
          </a:p>
        </p:txBody>
      </p:sp>
    </p:spTree>
    <p:extLst>
      <p:ext uri="{BB962C8B-B14F-4D97-AF65-F5344CB8AC3E}">
        <p14:creationId xmlns:p14="http://schemas.microsoft.com/office/powerpoint/2010/main" val="100957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idx="1"/>
          </p:nvPr>
        </p:nvSpPr>
        <p:spPr>
          <a:xfrm>
            <a:off x="838200" y="473075"/>
            <a:ext cx="10515600" cy="570388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it-IT" sz="3500" dirty="0"/>
              <a:t>ALL’INTERNO DEI SERVIZI DIURNI:</a:t>
            </a:r>
          </a:p>
          <a:p>
            <a:pPr marL="0" lvl="0" indent="0">
              <a:buNone/>
            </a:pPr>
            <a:endParaRPr lang="it-IT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3000" dirty="0"/>
              <a:t>Attività ridimensionante (frequenze contingentate) e ridotte (minor numero di alternative) causa: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/>
              <a:t>misure </a:t>
            </a:r>
            <a:r>
              <a:rPr lang="it-IT" sz="2400" dirty="0" err="1"/>
              <a:t>anticovid</a:t>
            </a:r>
            <a:r>
              <a:rPr lang="it-IT" sz="2400" dirty="0"/>
              <a:t> (e relativi protocolli);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400" dirty="0"/>
              <a:t>Decreto 498 del 20.05.2020 di ASUFC =&gt; riavvio dei servizi semiresidenziali, nonché ridefinizione di tutti i progetti personalizzati, secondo Determina 392 del 15.04.2020 di ASUFC: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a) valutazione bisogni;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b) definizione dei piani di intervento;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c) approvazione dei piani da parte del RSPP;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d) definizione degli interventi personalizzati e sottoscrizione del Piano Individualizzato da parte dei familiari/legali rappresentanti/PCD.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§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510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57D5C24-FB9E-4ECC-8E00-F9B942F00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163696"/>
              </p:ext>
            </p:extLst>
          </p:nvPr>
        </p:nvGraphicFramePr>
        <p:xfrm>
          <a:off x="917362" y="1883952"/>
          <a:ext cx="4110626" cy="4175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9898">
                  <a:extLst>
                    <a:ext uri="{9D8B030D-6E8A-4147-A177-3AD203B41FA5}">
                      <a16:colId xmlns:a16="http://schemas.microsoft.com/office/drawing/2014/main" val="591326476"/>
                    </a:ext>
                  </a:extLst>
                </a:gridCol>
                <a:gridCol w="592968">
                  <a:extLst>
                    <a:ext uri="{9D8B030D-6E8A-4147-A177-3AD203B41FA5}">
                      <a16:colId xmlns:a16="http://schemas.microsoft.com/office/drawing/2014/main" val="3781861911"/>
                    </a:ext>
                  </a:extLst>
                </a:gridCol>
                <a:gridCol w="592968">
                  <a:extLst>
                    <a:ext uri="{9D8B030D-6E8A-4147-A177-3AD203B41FA5}">
                      <a16:colId xmlns:a16="http://schemas.microsoft.com/office/drawing/2014/main" val="137073753"/>
                    </a:ext>
                  </a:extLst>
                </a:gridCol>
                <a:gridCol w="592968">
                  <a:extLst>
                    <a:ext uri="{9D8B030D-6E8A-4147-A177-3AD203B41FA5}">
                      <a16:colId xmlns:a16="http://schemas.microsoft.com/office/drawing/2014/main" val="1328225113"/>
                    </a:ext>
                  </a:extLst>
                </a:gridCol>
                <a:gridCol w="1321824">
                  <a:extLst>
                    <a:ext uri="{9D8B030D-6E8A-4147-A177-3AD203B41FA5}">
                      <a16:colId xmlns:a16="http://schemas.microsoft.com/office/drawing/2014/main" val="1030520246"/>
                    </a:ext>
                  </a:extLst>
                </a:gridCol>
              </a:tblGrid>
              <a:tr h="1759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DIURNO PIERGIORGIO</a:t>
                      </a:r>
                      <a:endParaRPr lang="it-IT" sz="1000" b="0" i="0" u="none" strike="noStrike" dirty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368921"/>
                  </a:ext>
                </a:extLst>
              </a:tr>
              <a:tr h="17590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07878"/>
                  </a:ext>
                </a:extLst>
              </a:tr>
              <a:tr h="5277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Calendario</a:t>
                      </a:r>
                      <a:endParaRPr lang="it-IT" sz="1000" b="0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gg apertura mensili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apertura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chiusura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note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143071"/>
                  </a:ext>
                </a:extLst>
              </a:tr>
              <a:tr h="4814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Gennaio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65504"/>
                  </a:ext>
                </a:extLst>
              </a:tr>
              <a:tr h="17590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Febbraio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95888"/>
                  </a:ext>
                </a:extLst>
              </a:tr>
              <a:tr h="17590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Marzo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chiuso dal 12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852572"/>
                  </a:ext>
                </a:extLst>
              </a:tr>
              <a:tr h="17590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Aprile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910640"/>
                  </a:ext>
                </a:extLst>
              </a:tr>
              <a:tr h="17590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Maggio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872984"/>
                  </a:ext>
                </a:extLst>
              </a:tr>
              <a:tr h="17590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Giugno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APERTO DAL 26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219661"/>
                  </a:ext>
                </a:extLst>
              </a:tr>
              <a:tr h="17590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Luglio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283983"/>
                  </a:ext>
                </a:extLst>
              </a:tr>
              <a:tr h="17590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Agosto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16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16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009014"/>
                  </a:ext>
                </a:extLst>
              </a:tr>
              <a:tr h="17590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Settembre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636281"/>
                  </a:ext>
                </a:extLst>
              </a:tr>
              <a:tr h="17590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Ottobre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86399"/>
                  </a:ext>
                </a:extLst>
              </a:tr>
              <a:tr h="17590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Novembre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15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Achiuso dal 9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253926"/>
                  </a:ext>
                </a:extLst>
              </a:tr>
              <a:tr h="17590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Dicembre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chiuso  COVID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538141"/>
                  </a:ext>
                </a:extLst>
              </a:tr>
              <a:tr h="17590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228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136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690791"/>
                  </a:ext>
                </a:extLst>
              </a:tr>
              <a:tr h="17590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20807"/>
                  </a:ext>
                </a:extLst>
              </a:tr>
              <a:tr h="17590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27588"/>
                  </a:ext>
                </a:extLst>
              </a:tr>
              <a:tr h="1759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persone inserite 2020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09684"/>
                  </a:ext>
                </a:extLst>
              </a:tr>
              <a:tr h="1759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persone al 31.03.2021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258" marR="9258" marT="925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81739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9D90C3D5-E51F-4055-8876-81D1A065A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286849"/>
              </p:ext>
            </p:extLst>
          </p:nvPr>
        </p:nvGraphicFramePr>
        <p:xfrm>
          <a:off x="6022427" y="1883952"/>
          <a:ext cx="4229100" cy="4162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9005">
                  <a:extLst>
                    <a:ext uri="{9D8B030D-6E8A-4147-A177-3AD203B41FA5}">
                      <a16:colId xmlns:a16="http://schemas.microsoft.com/office/drawing/2014/main" val="2205272938"/>
                    </a:ext>
                  </a:extLst>
                </a:gridCol>
                <a:gridCol w="610058">
                  <a:extLst>
                    <a:ext uri="{9D8B030D-6E8A-4147-A177-3AD203B41FA5}">
                      <a16:colId xmlns:a16="http://schemas.microsoft.com/office/drawing/2014/main" val="3687786857"/>
                    </a:ext>
                  </a:extLst>
                </a:gridCol>
                <a:gridCol w="610058">
                  <a:extLst>
                    <a:ext uri="{9D8B030D-6E8A-4147-A177-3AD203B41FA5}">
                      <a16:colId xmlns:a16="http://schemas.microsoft.com/office/drawing/2014/main" val="472475603"/>
                    </a:ext>
                  </a:extLst>
                </a:gridCol>
                <a:gridCol w="610058">
                  <a:extLst>
                    <a:ext uri="{9D8B030D-6E8A-4147-A177-3AD203B41FA5}">
                      <a16:colId xmlns:a16="http://schemas.microsoft.com/office/drawing/2014/main" val="2986839284"/>
                    </a:ext>
                  </a:extLst>
                </a:gridCol>
                <a:gridCol w="1359921">
                  <a:extLst>
                    <a:ext uri="{9D8B030D-6E8A-4147-A177-3AD203B41FA5}">
                      <a16:colId xmlns:a16="http://schemas.microsoft.com/office/drawing/2014/main" val="4284249529"/>
                    </a:ext>
                  </a:extLst>
                </a:gridCol>
              </a:tblGrid>
              <a:tr h="180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DIURNO RINASCITA</a:t>
                      </a:r>
                      <a:endParaRPr lang="it-IT" sz="1000" b="0" i="0" u="none" strike="noStrike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58079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8642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Calendario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gg apertura mensili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apertura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chiusura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note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53842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Gennaio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707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Febbraio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03935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Marzo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chiuso dal 06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08229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Aprile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42995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Maggio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07745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Giugno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Riaperto il 15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5883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Luglio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420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Agosto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79719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Settembre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7384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Ottobre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25755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Novembre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62567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Dicembre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15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15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9069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243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172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911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734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3172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35191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persone inserite 2020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08503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persone al 31.03.2021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1 DIMISSIONE VS</a:t>
                      </a:r>
                      <a:endParaRPr lang="it-IT" sz="1000" b="0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812962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917362" y="893380"/>
            <a:ext cx="67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N° giorni apertura servizi Terzo Settore</a:t>
            </a:r>
          </a:p>
        </p:txBody>
      </p:sp>
    </p:spTree>
    <p:extLst>
      <p:ext uri="{BB962C8B-B14F-4D97-AF65-F5344CB8AC3E}">
        <p14:creationId xmlns:p14="http://schemas.microsoft.com/office/powerpoint/2010/main" val="45361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278E7A73-1C44-4CCD-867E-A1A7395B2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82521"/>
              </p:ext>
            </p:extLst>
          </p:nvPr>
        </p:nvGraphicFramePr>
        <p:xfrm>
          <a:off x="1085127" y="2081705"/>
          <a:ext cx="4229100" cy="361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92341577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437693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58027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74141019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10018952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CSRE TOLMEZZO</a:t>
                      </a:r>
                      <a:endParaRPr lang="it-IT" sz="1000" b="0" i="0" u="none" strike="noStrike" dirty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424308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Calendario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gg apertura mensili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apertura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 dirty="0">
                          <a:effectLst/>
                        </a:rPr>
                        <a:t>chiusura</a:t>
                      </a:r>
                      <a:endParaRPr lang="it-IT" sz="1000" b="0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note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34518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Gennaio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7249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Febbraio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2654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Marzo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chiuso dal 12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76833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Aprile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93995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Maggio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70589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Giugno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6871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Luglio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58982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Agosto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20667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Settembre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8471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Ottobre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1291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Novembre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971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Dicembre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15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15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68152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243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184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53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4469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276183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persone inserite 2020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 + 1 in agosto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371211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persone al 31.03.2021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42071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547015"/>
              </p:ext>
            </p:extLst>
          </p:nvPr>
        </p:nvGraphicFramePr>
        <p:xfrm>
          <a:off x="6674010" y="2100755"/>
          <a:ext cx="4229100" cy="3600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CSRE ENEMONZO</a:t>
                      </a:r>
                      <a:endParaRPr lang="it-IT" sz="1000" b="0" i="0" u="none" strike="noStrike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Calendario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gg apertura mensili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apertura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chiusura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note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Gennaio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Febbraio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Marzo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chiuso dal 06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Aprile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su csre tm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Maggio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Giugno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Luglio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Agosto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Settembre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Ottobre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Novembre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Dicembre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15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15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243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57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persone inserite 2020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persone al 31.03.2021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</a:t>
                      </a:r>
                      <a:endParaRPr lang="it-IT" sz="1000" b="0" i="0" u="none" strike="noStrike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085127" y="998484"/>
            <a:ext cx="67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N° giorni apertura servizi esternalizzati</a:t>
            </a:r>
          </a:p>
        </p:txBody>
      </p:sp>
    </p:spTree>
    <p:extLst>
      <p:ext uri="{BB962C8B-B14F-4D97-AF65-F5344CB8AC3E}">
        <p14:creationId xmlns:p14="http://schemas.microsoft.com/office/powerpoint/2010/main" val="3591474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/>
        </p:nvGraphicFramePr>
        <p:xfrm>
          <a:off x="257175" y="1157287"/>
          <a:ext cx="11677650" cy="454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846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369"/>
          </a:xfrm>
        </p:spPr>
        <p:txBody>
          <a:bodyPr>
            <a:normAutofit fontScale="90000"/>
          </a:bodyPr>
          <a:lstStyle/>
          <a:p>
            <a:r>
              <a:rPr lang="it-IT" dirty="0"/>
              <a:t>DATI COVID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06071"/>
            <a:ext cx="10515600" cy="48118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EX ASS3</a:t>
            </a:r>
          </a:p>
          <a:p>
            <a:r>
              <a:rPr lang="it-IT" dirty="0"/>
              <a:t>85 pcd positive (di cui 57 residenti in struttura e 28 afferenti ai servizi diurni) =&gt; 42 pcd territorio Della Carnia (di cui 32 residenti e 10 diurni)</a:t>
            </a:r>
          </a:p>
          <a:p>
            <a:r>
              <a:rPr lang="it-IT" dirty="0"/>
              <a:t>5 pcd ricoverate, di cui 3 afferenti al territorio della Carnia (no decessi)</a:t>
            </a:r>
          </a:p>
          <a:p>
            <a:r>
              <a:rPr lang="it-IT" dirty="0"/>
              <a:t>12 interruzioni di servizio di cui 5 in Carnia (tutti i servizi diurni a gestione diretta e convenzionati!)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TUTTAVIA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NO dimissioni dai servizi diurni (1 conversione da semiresidenziale a residenziale, in fieri e 1 inserimento ex novo c/o il CSRE di Tolmezzo a luglio 2020).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38200" y="881809"/>
            <a:ext cx="271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 31.03.2021</a:t>
            </a:r>
          </a:p>
        </p:txBody>
      </p:sp>
    </p:spTree>
    <p:extLst>
      <p:ext uri="{BB962C8B-B14F-4D97-AF65-F5344CB8AC3E}">
        <p14:creationId xmlns:p14="http://schemas.microsoft.com/office/powerpoint/2010/main" val="3544656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87332" y="489142"/>
            <a:ext cx="9144000" cy="760225"/>
          </a:xfrm>
        </p:spPr>
        <p:txBody>
          <a:bodyPr>
            <a:normAutofit/>
          </a:bodyPr>
          <a:lstStyle/>
          <a:p>
            <a:r>
              <a:rPr lang="it-IT" sz="2400" dirty="0"/>
              <a:t>NECESSITA’ DI RIPENSARE PROGETTUALITA’ ED INTERVENTI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87332" y="1501173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Bisogni ed aspettative diverse da parte delle persone con disabilità e delle loro famiglie;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Incremento dell’aspettativa di vita =&gt; invecchiamento delle PCD;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Complessità clinico funzionali correlate a problematiche comportamentali;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Incremento di bisogni SOCIOSANITARI (a cui le strutture SOCIOASISTENZIALI non possono far fronte) della popolazione «anziana»</a:t>
            </a:r>
          </a:p>
        </p:txBody>
      </p:sp>
      <p:pic>
        <p:nvPicPr>
          <p:cNvPr id="1026" name="Gra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8" y="3888165"/>
            <a:ext cx="62769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429456" y="5064503"/>
            <a:ext cx="2661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Distribuzione in base all’età (età media = 43.01 anni)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5303520" y="4281544"/>
            <a:ext cx="2452744" cy="18180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988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1917</Words>
  <Application>Microsoft Office PowerPoint</Application>
  <PresentationFormat>Widescreen</PresentationFormat>
  <Paragraphs>785</Paragraphs>
  <Slides>23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Microsoft YaHei</vt:lpstr>
      <vt:lpstr>Arial</vt:lpstr>
      <vt:lpstr>Calibri</vt:lpstr>
      <vt:lpstr>Calibri Light</vt:lpstr>
      <vt:lpstr>Courier New</vt:lpstr>
      <vt:lpstr>Segoe UI Light</vt:lpstr>
      <vt:lpstr>Wingdings</vt:lpstr>
      <vt:lpstr>Tema di Office</vt:lpstr>
      <vt:lpstr>Foglio di lavoro</vt:lpstr>
      <vt:lpstr>Presentazione standard di PowerPoint</vt:lpstr>
      <vt:lpstr>2020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DATI COVID  </vt:lpstr>
      <vt:lpstr>NECESSITA’ DI RIPENSARE PROGETTUALITA’ ED INTERVENTI</vt:lpstr>
      <vt:lpstr>Presentazione standard di PowerPoint</vt:lpstr>
      <vt:lpstr>ALL’INTERNO DELLE RESIDENZE:</vt:lpstr>
      <vt:lpstr>Presentazione standard di PowerPoint</vt:lpstr>
      <vt:lpstr>Presentazione standard di PowerPoint</vt:lpstr>
      <vt:lpstr>PROSPETTIVE E SVILUPPI 2021  DGR 1134 DEL 24.07.2020 Linee guida per la sperimentazione di percorsi innovativi nel sistema regionale dei servizi per le persone con disabilità. Art. 20-bis della legge regionale 41/1996</vt:lpstr>
      <vt:lpstr> Bilancio  Strutture e Servizi per la disabilità</vt:lpstr>
      <vt:lpstr>ELEMENTI SIGNIFICATIVI ANNO 2020</vt:lpstr>
      <vt:lpstr>PREVISIONE 2021</vt:lpstr>
      <vt:lpstr>Presentazione standard di PowerPoint</vt:lpstr>
      <vt:lpstr>Presentazione standard di PowerPoint</vt:lpstr>
      <vt:lpstr>Dettaglio voci di spesa per singoli territori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NECESSITA’ DI RIPENSARE PROGETTUALITA’ ED INTERVENTI</dc:title>
  <dc:creator>Fanny Morelli</dc:creator>
  <cp:lastModifiedBy>Paola Paschini</cp:lastModifiedBy>
  <cp:revision>68</cp:revision>
  <cp:lastPrinted>2021-02-25T15:35:50Z</cp:lastPrinted>
  <dcterms:created xsi:type="dcterms:W3CDTF">2021-02-25T13:53:37Z</dcterms:created>
  <dcterms:modified xsi:type="dcterms:W3CDTF">2021-05-25T07:43:15Z</dcterms:modified>
</cp:coreProperties>
</file>