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5" r:id="rId2"/>
    <p:sldMasterId id="2147483711" r:id="rId3"/>
  </p:sldMasterIdLst>
  <p:notesMasterIdLst>
    <p:notesMasterId r:id="rId44"/>
  </p:notesMasterIdLst>
  <p:sldIdLst>
    <p:sldId id="256" r:id="rId4"/>
    <p:sldId id="369" r:id="rId5"/>
    <p:sldId id="370" r:id="rId6"/>
    <p:sldId id="371" r:id="rId7"/>
    <p:sldId id="372" r:id="rId8"/>
    <p:sldId id="373" r:id="rId9"/>
    <p:sldId id="374" r:id="rId10"/>
    <p:sldId id="375" r:id="rId11"/>
    <p:sldId id="376" r:id="rId12"/>
    <p:sldId id="377" r:id="rId13"/>
    <p:sldId id="378" r:id="rId14"/>
    <p:sldId id="380" r:id="rId15"/>
    <p:sldId id="397" r:id="rId16"/>
    <p:sldId id="381" r:id="rId17"/>
    <p:sldId id="382" r:id="rId18"/>
    <p:sldId id="383" r:id="rId19"/>
    <p:sldId id="384" r:id="rId20"/>
    <p:sldId id="385" r:id="rId21"/>
    <p:sldId id="386" r:id="rId22"/>
    <p:sldId id="387" r:id="rId23"/>
    <p:sldId id="388" r:id="rId24"/>
    <p:sldId id="389" r:id="rId25"/>
    <p:sldId id="390" r:id="rId26"/>
    <p:sldId id="391" r:id="rId27"/>
    <p:sldId id="392" r:id="rId28"/>
    <p:sldId id="393" r:id="rId29"/>
    <p:sldId id="394" r:id="rId30"/>
    <p:sldId id="395" r:id="rId31"/>
    <p:sldId id="396" r:id="rId32"/>
    <p:sldId id="262" r:id="rId33"/>
    <p:sldId id="263" r:id="rId34"/>
    <p:sldId id="264" r:id="rId35"/>
    <p:sldId id="265" r:id="rId36"/>
    <p:sldId id="266" r:id="rId37"/>
    <p:sldId id="267" r:id="rId38"/>
    <p:sldId id="268" r:id="rId39"/>
    <p:sldId id="269" r:id="rId40"/>
    <p:sldId id="270" r:id="rId41"/>
    <p:sldId id="271" r:id="rId42"/>
    <p:sldId id="272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 showGuides="1">
      <p:cViewPr varScale="1">
        <p:scale>
          <a:sx n="117" d="100"/>
          <a:sy n="117" d="100"/>
        </p:scale>
        <p:origin x="1928" y="168"/>
      </p:cViewPr>
      <p:guideLst>
        <p:guide orient="horz" pos="2137"/>
        <p:guide pos="28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0BCC7-FCC6-EB4C-BB6B-1AE4253E7A50}" type="datetimeFigureOut">
              <a:rPr lang="it-IT" smtClean="0"/>
              <a:t>04/05/21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D815F-96C2-3344-9C97-24581D71F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5720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D815F-96C2-3344-9C97-24581D71FE1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389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094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7785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335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8602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8ECE8C-D171-2F4F-B5FB-5AB780D49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63DFB1C-47D9-AE4A-9952-67EE5967B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102308-BD26-6B41-9C79-113A984B7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81406-39EE-B24B-9C43-98B4870E8A8E}" type="datetimeFigureOut">
              <a:rPr lang="it-IT" smtClean="0"/>
              <a:t>04/05/21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47927C-06E6-D046-9878-7715C55B4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29475D-1B3F-9C4A-9999-60B93C829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F9159-D991-E344-A1DC-E459B910AE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9899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594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2430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5995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8056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343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375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1231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5820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131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416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3619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9070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6889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525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97409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3932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0295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66316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8103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73166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60000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4293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00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79338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909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464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48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7797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270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935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762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637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7" descr="logo tolmezzo"/>
          <p:cNvPicPr/>
          <p:nvPr/>
        </p:nvPicPr>
        <p:blipFill>
          <a:blip r:embed="rId16"/>
          <a:stretch/>
        </p:blipFill>
        <p:spPr>
          <a:xfrm>
            <a:off x="8313840" y="6159600"/>
            <a:ext cx="650520" cy="630000"/>
          </a:xfrm>
          <a:prstGeom prst="rect">
            <a:avLst/>
          </a:prstGeom>
          <a:ln>
            <a:noFill/>
          </a:ln>
        </p:spPr>
      </p:pic>
      <p:pic>
        <p:nvPicPr>
          <p:cNvPr id="83" name="Picture 8" descr="logo tolmezzo"/>
          <p:cNvPicPr/>
          <p:nvPr/>
        </p:nvPicPr>
        <p:blipFill>
          <a:blip r:embed="rId16"/>
          <a:stretch/>
        </p:blipFill>
        <p:spPr>
          <a:xfrm>
            <a:off x="8313840" y="6159600"/>
            <a:ext cx="650520" cy="630000"/>
          </a:xfrm>
          <a:prstGeom prst="rect">
            <a:avLst/>
          </a:prstGeom>
          <a:ln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68360" y="2602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4000" b="0" strike="noStrike" spc="-1">
                <a:solidFill>
                  <a:srgbClr val="996600"/>
                </a:solidFill>
                <a:latin typeface="Arial"/>
              </a:rPr>
              <a:t>Fare clic per modificare lo stile del titolo</a:t>
            </a:r>
            <a:endParaRPr lang="it-IT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it-IT" sz="3200" b="0" strike="noStrike" spc="-1">
                <a:solidFill>
                  <a:srgbClr val="000000"/>
                </a:solidFill>
                <a:latin typeface="Arial"/>
              </a:rPr>
              <a:t>Fare clic per modificare stili del testo dello schema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latin typeface="Arial"/>
              </a:rPr>
              <a:t>Secondo livello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it-IT" sz="2400" b="0" strike="noStrike" spc="-1">
                <a:solidFill>
                  <a:srgbClr val="000000"/>
                </a:solidFill>
                <a:latin typeface="Arial"/>
              </a:rPr>
              <a:t>Terzo livello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Quarto livello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StarSymbol"/>
              <a:buChar char="»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Quinto livello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fld id="{B70C8CDC-E411-4D3C-B278-0D3F84C6464C}" type="datetime1">
              <a:rPr lang="it-IT" sz="1400" b="0" strike="noStrike" spc="-1">
                <a:solidFill>
                  <a:srgbClr val="000000"/>
                </a:solidFill>
                <a:latin typeface="Arial"/>
              </a:rPr>
              <a:t>04/05/21</a:t>
            </a:fld>
            <a:endParaRPr lang="it-IT" sz="1400" b="0" strike="noStrike" spc="-1">
              <a:latin typeface="Times New Roman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ftr"/>
          </p:nvPr>
        </p:nvSpPr>
        <p:spPr>
          <a:xfrm>
            <a:off x="6732720" y="6237360"/>
            <a:ext cx="1510920" cy="468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Cardiologia Tolmezzo</a:t>
            </a:r>
            <a:endParaRPr lang="it-IT" sz="1400" b="0" strike="noStrike" spc="-1">
              <a:latin typeface="Times New Roman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sldNum"/>
          </p:nvPr>
        </p:nvSpPr>
        <p:spPr>
          <a:xfrm>
            <a:off x="493560" y="6245280"/>
            <a:ext cx="2133360" cy="47592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fld id="{31A68F23-6419-4958-A67A-1108DA1DC085}" type="slidenum">
              <a:rPr lang="it-IT" sz="1400" b="0" strike="noStrike" spc="-1">
                <a:solidFill>
                  <a:srgbClr val="000000"/>
                </a:solidFill>
                <a:latin typeface="Arial"/>
              </a:rPr>
              <a:t>‹N›</a:t>
            </a:fld>
            <a:endParaRPr lang="it-IT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433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7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fld id="{5DA5026D-111F-4C28-A008-C5A95C894D22}" type="slidenum">
              <a:rPr lang="en-GB" sz="1400" b="0" strike="noStrike" spc="-1">
                <a:solidFill>
                  <a:srgbClr val="000000"/>
                </a:solidFill>
                <a:latin typeface="Tahoma"/>
              </a:rPr>
              <a:t>‹N›</a:t>
            </a:fld>
            <a:endParaRPr lang="it-IT" sz="1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it-IT" sz="4400" b="0" strike="noStrike" spc="-1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latin typeface="Times New Roman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solidFill>
                  <a:srgbClr val="000000"/>
                </a:solidFill>
                <a:latin typeface="Times New Roman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Times New Roman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latin typeface="Times New Roman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Times New Roman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Times New Roman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Times New Roman"/>
              </a:rPr>
              <a:t>Settimo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98131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7" descr="logo tolmezzo"/>
          <p:cNvPicPr/>
          <p:nvPr/>
        </p:nvPicPr>
        <p:blipFill>
          <a:blip r:embed="rId15"/>
          <a:stretch/>
        </p:blipFill>
        <p:spPr>
          <a:xfrm>
            <a:off x="8313840" y="6159600"/>
            <a:ext cx="650520" cy="630000"/>
          </a:xfrm>
          <a:prstGeom prst="rect">
            <a:avLst/>
          </a:prstGeom>
          <a:ln>
            <a:noFill/>
          </a:ln>
        </p:spPr>
      </p:pic>
      <p:pic>
        <p:nvPicPr>
          <p:cNvPr id="169" name="Picture 8" descr="logo tolmezzo"/>
          <p:cNvPicPr/>
          <p:nvPr/>
        </p:nvPicPr>
        <p:blipFill>
          <a:blip r:embed="rId15"/>
          <a:stretch/>
        </p:blipFill>
        <p:spPr>
          <a:xfrm>
            <a:off x="8313840" y="6159600"/>
            <a:ext cx="650520" cy="630000"/>
          </a:xfrm>
          <a:prstGeom prst="rect">
            <a:avLst/>
          </a:prstGeom>
          <a:ln>
            <a:noFill/>
          </a:ln>
        </p:spPr>
      </p:pic>
      <p:sp>
        <p:nvSpPr>
          <p:cNvPr id="170" name="PlaceHolder 1"/>
          <p:cNvSpPr>
            <a:spLocks noGrp="1"/>
          </p:cNvSpPr>
          <p:nvPr>
            <p:ph type="dt"/>
          </p:nvPr>
        </p:nvSpPr>
        <p:spPr>
          <a:xfrm>
            <a:off x="457200" y="6245280"/>
            <a:ext cx="2133360" cy="47592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fld id="{BAA22DF1-C7D4-414C-B72E-55C324D71937}" type="datetime1">
              <a:rPr lang="it-IT" sz="1400" b="0" strike="noStrike" spc="-1">
                <a:solidFill>
                  <a:srgbClr val="000000"/>
                </a:solidFill>
                <a:latin typeface="Arial"/>
              </a:rPr>
              <a:t>04/05/21</a:t>
            </a:fld>
            <a:endParaRPr lang="it-IT" sz="1400" b="0" strike="noStrike" spc="-1">
              <a:latin typeface="Times New Roman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ftr"/>
          </p:nvPr>
        </p:nvSpPr>
        <p:spPr>
          <a:xfrm>
            <a:off x="6732720" y="6237360"/>
            <a:ext cx="1510920" cy="468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Cardiologia Tolmezzo</a:t>
            </a:r>
            <a:endParaRPr lang="it-IT" sz="1400" b="0" strike="noStrike" spc="-1">
              <a:latin typeface="Times New Roman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sldNum"/>
          </p:nvPr>
        </p:nvSpPr>
        <p:spPr>
          <a:xfrm>
            <a:off x="493560" y="6245280"/>
            <a:ext cx="2133360" cy="47592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fld id="{C6BA7BBE-74D3-4046-ACA6-734A55261D31}" type="slidenum">
              <a:rPr lang="it-IT" sz="1400" b="0" strike="noStrike" spc="-1">
                <a:solidFill>
                  <a:srgbClr val="000000"/>
                </a:solidFill>
                <a:latin typeface="Arial"/>
              </a:rPr>
              <a:t>‹N›</a:t>
            </a:fld>
            <a:endParaRPr lang="it-IT" sz="1400" b="0" strike="noStrike" spc="-1">
              <a:latin typeface="Times New Roman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it-IT" sz="4000" b="0" strike="noStrike" spc="-1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solidFill>
                  <a:srgbClr val="000000"/>
                </a:solidFill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Settimo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390793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sv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sv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sv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sv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sv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sv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sv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sv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sv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sv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sv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sv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Picture 2" descr="DECRETO DEL DIRETTORE GENERALE DEL 01/06/2020"/>
          <p:cNvPicPr/>
          <p:nvPr/>
        </p:nvPicPr>
        <p:blipFill>
          <a:blip r:embed="rId5"/>
          <a:stretch/>
        </p:blipFill>
        <p:spPr>
          <a:xfrm>
            <a:off x="7020360" y="5733360"/>
            <a:ext cx="1450800" cy="621720"/>
          </a:xfrm>
          <a:prstGeom prst="rect">
            <a:avLst/>
          </a:prstGeom>
          <a:ln>
            <a:noFill/>
          </a:ln>
        </p:spPr>
      </p:pic>
      <p:sp>
        <p:nvSpPr>
          <p:cNvPr id="437" name="CustomShape 1"/>
          <p:cNvSpPr/>
          <p:nvPr/>
        </p:nvSpPr>
        <p:spPr>
          <a:xfrm>
            <a:off x="488520" y="1994760"/>
            <a:ext cx="8208720" cy="107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6000" b="1" strike="noStrike" spc="-1">
                <a:solidFill>
                  <a:srgbClr val="C00000"/>
                </a:solidFill>
                <a:latin typeface="Arial"/>
              </a:rPr>
              <a:t>RIABILITAZIONE CARDIOLOGICA</a:t>
            </a:r>
            <a:endParaRPr lang="it-IT" sz="6000" b="0" strike="noStrike" spc="-1">
              <a:latin typeface="Arial"/>
            </a:endParaRPr>
          </a:p>
        </p:txBody>
      </p:sp>
      <p:sp>
        <p:nvSpPr>
          <p:cNvPr id="438" name="CustomShape 2"/>
          <p:cNvSpPr/>
          <p:nvPr/>
        </p:nvSpPr>
        <p:spPr>
          <a:xfrm>
            <a:off x="459360" y="533520"/>
            <a:ext cx="8208720" cy="82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it-IT" sz="2000" b="1" strike="noStrike" spc="-1">
                <a:solidFill>
                  <a:srgbClr val="000000"/>
                </a:solidFill>
                <a:latin typeface="Arial"/>
              </a:rPr>
              <a:t>Cardiologia e Riabilitazione Cardiologica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it-IT" sz="2000" b="1" strike="noStrike" spc="-1">
                <a:solidFill>
                  <a:srgbClr val="000000"/>
                </a:solidFill>
                <a:latin typeface="Arial"/>
              </a:rPr>
              <a:t>Presidio Ospedaliero Tolmezzo – San Daniele</a:t>
            </a:r>
            <a:endParaRPr lang="it-IT" sz="2000" b="0" strike="noStrike" spc="-1">
              <a:latin typeface="Arial"/>
            </a:endParaRPr>
          </a:p>
        </p:txBody>
      </p:sp>
      <p:pic>
        <p:nvPicPr>
          <p:cNvPr id="439" name="Elemento grafico 10" descr="Cuore con pulsazioni"/>
          <p:cNvPicPr/>
          <p:nvPr/>
        </p:nvPicPr>
        <p:blipFill>
          <a:blip r:embed="rId6"/>
          <a:stretch/>
        </p:blipFill>
        <p:spPr>
          <a:xfrm>
            <a:off x="3479400" y="3246120"/>
            <a:ext cx="2185200" cy="2185200"/>
          </a:xfrm>
          <a:prstGeom prst="rect">
            <a:avLst/>
          </a:prstGeom>
          <a:ln>
            <a:noFill/>
          </a:ln>
        </p:spPr>
      </p:pic>
      <p:sp>
        <p:nvSpPr>
          <p:cNvPr id="440" name="CustomShape 3"/>
          <p:cNvSpPr/>
          <p:nvPr/>
        </p:nvSpPr>
        <p:spPr>
          <a:xfrm>
            <a:off x="250920" y="189000"/>
            <a:ext cx="8642160" cy="6479640"/>
          </a:xfrm>
          <a:prstGeom prst="frame">
            <a:avLst>
              <a:gd name="adj1" fmla="val 3305"/>
            </a:avLst>
          </a:prstGeom>
          <a:solidFill>
            <a:srgbClr val="C00000"/>
          </a:solidFill>
          <a:ln w="93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6EEEA34-D098-C942-8626-559474085007}"/>
              </a:ext>
            </a:extLst>
          </p:cNvPr>
          <p:cNvSpPr/>
          <p:nvPr/>
        </p:nvSpPr>
        <p:spPr>
          <a:xfrm>
            <a:off x="771480" y="5297375"/>
            <a:ext cx="6037920" cy="87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560" indent="-4572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lang="it-IT" b="1" spc="-1" dirty="0">
                <a:solidFill>
                  <a:srgbClr val="000000"/>
                </a:solidFill>
              </a:rPr>
              <a:t>SEGNI E SINTOMI CARDIOVASCOLARI</a:t>
            </a:r>
            <a:endParaRPr lang="it-IT" b="1" spc="-1" dirty="0"/>
          </a:p>
          <a:p>
            <a:pPr marL="457560" indent="-45720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lang="it-IT" b="1" spc="-1" dirty="0">
                <a:solidFill>
                  <a:srgbClr val="000000"/>
                </a:solidFill>
              </a:rPr>
              <a:t>CONSIGLI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158AD7-4E4C-4E44-B942-D13F39045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6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85"/>
    </mc:Choice>
    <mc:Fallback xmlns="">
      <p:transition spd="slow" advTm="13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7" name="CustomShape 1"/>
          <p:cNvSpPr/>
          <p:nvPr/>
        </p:nvSpPr>
        <p:spPr>
          <a:xfrm>
            <a:off x="250920" y="1609560"/>
            <a:ext cx="5401080" cy="479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8240" rIns="0" bIns="0">
            <a:spAutoFit/>
          </a:bodyPr>
          <a:lstStyle/>
          <a:p>
            <a:pPr marL="396720" marR="0" lvl="0" indent="-383760" algn="l" defTabSz="914400" rtl="0" eaLnBrk="1" fontAlgn="auto" latinLnBrk="0" hangingPunct="1">
              <a:lnSpc>
                <a:spcPts val="2900"/>
              </a:lnSpc>
              <a:spcBef>
                <a:spcPts val="38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6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 </a:t>
            </a:r>
            <a:r>
              <a:rPr kumimoji="0" lang="it-IT" sz="26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dati </a:t>
            </a:r>
            <a:r>
              <a:rPr kumimoji="0" lang="it-IT" sz="2600" b="0" i="0" u="none" strike="noStrike" kern="1200" cap="none" spc="-15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ottenuti </a:t>
            </a:r>
            <a:r>
              <a:rPr kumimoji="0" lang="it-IT" sz="26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in </a:t>
            </a:r>
            <a:r>
              <a:rPr kumimoji="0" lang="it-IT" sz="26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singole misurazioni </a:t>
            </a:r>
            <a:r>
              <a:rPr kumimoji="0" lang="it-IT" sz="26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vanno interpretati  </a:t>
            </a:r>
            <a:r>
              <a:rPr kumimoji="0" lang="it-IT" sz="26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con </a:t>
            </a:r>
            <a:r>
              <a:rPr kumimoji="0" lang="it-IT" sz="26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cautela: </a:t>
            </a:r>
            <a:r>
              <a:rPr kumimoji="0" lang="it-IT" sz="26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la </a:t>
            </a:r>
            <a:r>
              <a:rPr kumimoji="0" lang="it-IT" sz="2600" b="0" i="0" u="none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pressione </a:t>
            </a:r>
            <a:r>
              <a:rPr kumimoji="0" lang="it-IT" sz="26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arteriosa è </a:t>
            </a:r>
            <a:r>
              <a:rPr kumimoji="0" lang="it-IT" sz="2600" b="0" i="0" u="none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infatti </a:t>
            </a:r>
            <a:r>
              <a:rPr kumimoji="0" lang="it-IT" sz="2600" b="0" i="0" u="none" strike="noStrike" kern="1200" cap="none" spc="-1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soggetta </a:t>
            </a:r>
            <a:r>
              <a:rPr kumimoji="0" lang="it-IT" sz="26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  </a:t>
            </a:r>
            <a:r>
              <a:rPr kumimoji="0" lang="it-IT" sz="2600" b="0" i="0" u="none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oscillazioni</a:t>
            </a:r>
            <a:endParaRPr kumimoji="0" lang="it-IT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ts val="2900"/>
              </a:lnSpc>
              <a:spcBef>
                <a:spcPts val="1185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600" b="0" i="0" u="none" strike="noStrike" kern="1200" cap="none" spc="-2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Per </a:t>
            </a:r>
            <a:r>
              <a:rPr kumimoji="0" lang="it-IT" sz="2600" b="0" i="0" u="none" strike="noStrike" kern="1200" cap="none" spc="-15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questo </a:t>
            </a:r>
            <a:r>
              <a:rPr kumimoji="0" lang="it-IT" sz="26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la </a:t>
            </a:r>
            <a:r>
              <a:rPr kumimoji="0" lang="it-IT" sz="26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diagnosi di </a:t>
            </a:r>
            <a:r>
              <a:rPr kumimoji="0" lang="it-IT" sz="26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ipertensione </a:t>
            </a:r>
            <a:r>
              <a:rPr kumimoji="0" lang="it-IT" sz="26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richiede </a:t>
            </a:r>
            <a:r>
              <a:rPr kumimoji="0" lang="it-IT" sz="26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ripetute  </a:t>
            </a:r>
            <a:r>
              <a:rPr kumimoji="0" lang="it-IT" sz="26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misurazioni </a:t>
            </a:r>
            <a:r>
              <a:rPr kumimoji="0" lang="it-IT" sz="26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al </a:t>
            </a:r>
            <a:r>
              <a:rPr kumimoji="0" lang="it-IT" sz="26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mattino </a:t>
            </a:r>
            <a:r>
              <a:rPr kumimoji="0" lang="it-IT" sz="26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e </a:t>
            </a:r>
            <a:r>
              <a:rPr kumimoji="0" lang="it-IT" sz="26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sera nel </a:t>
            </a:r>
            <a:r>
              <a:rPr kumimoji="0" lang="it-IT" sz="2600" b="0" i="0" u="none" strike="noStrike" kern="1200" cap="none" spc="-2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tempo </a:t>
            </a:r>
            <a:r>
              <a:rPr kumimoji="0" lang="it-IT" sz="26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 </a:t>
            </a:r>
            <a:r>
              <a:rPr kumimoji="0" lang="it-IT" sz="26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domicilio,  registrando i</a:t>
            </a:r>
            <a:r>
              <a:rPr kumimoji="0" lang="it-IT" sz="26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6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valori </a:t>
            </a:r>
            <a:r>
              <a:rPr kumimoji="0" lang="it-IT" sz="26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in un</a:t>
            </a:r>
            <a:r>
              <a:rPr kumimoji="0" lang="it-IT" sz="2600" b="0" i="0" u="none" strike="noStrike" kern="1200" cap="none" spc="4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6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diario</a:t>
            </a:r>
            <a:endParaRPr kumimoji="0" lang="it-IT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935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600" b="0" i="0" u="none" strike="noStrike" kern="1200" cap="none" spc="-15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Attenzione </a:t>
            </a:r>
            <a:r>
              <a:rPr kumimoji="0" lang="it-IT" sz="26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al</a:t>
            </a:r>
            <a:r>
              <a:rPr kumimoji="0" lang="it-IT" sz="2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l’</a:t>
            </a:r>
            <a:r>
              <a:rPr kumimoji="0" lang="it-IT" sz="26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ipertensione </a:t>
            </a:r>
            <a:r>
              <a:rPr kumimoji="0" lang="it-IT" sz="2600" b="0" i="0" u="none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“da camice</a:t>
            </a:r>
            <a:r>
              <a:rPr kumimoji="0" lang="it-IT" sz="26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600" b="0" i="0" u="none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bianco”</a:t>
            </a:r>
            <a:endParaRPr kumimoji="0" lang="it-IT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08" name="TextShape 2"/>
          <p:cNvSpPr txBox="1"/>
          <p:nvPr/>
        </p:nvSpPr>
        <p:spPr>
          <a:xfrm>
            <a:off x="250920" y="230760"/>
            <a:ext cx="8642160" cy="1162440"/>
          </a:xfrm>
          <a:prstGeom prst="rect">
            <a:avLst/>
          </a:prstGeom>
          <a:noFill/>
          <a:ln w="9360">
            <a:noFill/>
          </a:ln>
        </p:spPr>
        <p:txBody>
          <a:bodyPr lIns="0" tIns="17280" rIns="0" bIns="0" anchor="ctr">
            <a:noAutofit/>
          </a:bodyPr>
          <a:lstStyle/>
          <a:p>
            <a:pPr marL="12600" marR="0" lvl="0" indent="0" algn="ctr" defTabSz="914400" rtl="0" eaLnBrk="1" fontAlgn="auto" latinLnBrk="0" hangingPunct="1">
              <a:lnSpc>
                <a:spcPct val="100000"/>
              </a:lnSpc>
              <a:spcBef>
                <a:spcPts val="1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49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QUANDO </a:t>
            </a:r>
            <a:r>
              <a:rPr kumimoji="0" lang="it-IT" sz="3600" b="1" i="0" u="none" strike="noStrike" kern="1200" cap="none" spc="43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DEFINIRSI</a:t>
            </a:r>
            <a:r>
              <a:rPr kumimoji="0" lang="it-IT" sz="3600" b="1" i="0" u="none" strike="noStrike" kern="1200" cap="none" spc="-5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3600" b="1" i="0" u="none" strike="noStrike" kern="1200" cap="none" spc="38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“IPERTESI”?</a:t>
            </a:r>
            <a:endParaRPr kumimoji="0" lang="it-IT" sz="3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09" name="CustomShape 3"/>
          <p:cNvSpPr/>
          <p:nvPr/>
        </p:nvSpPr>
        <p:spPr>
          <a:xfrm>
            <a:off x="5652000" y="2277000"/>
            <a:ext cx="2880720" cy="29714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ED1466-DD02-364F-AC9D-1FFF7C9F8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8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47"/>
    </mc:Choice>
    <mc:Fallback xmlns="">
      <p:transition spd="slow" advTm="37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TextShape 1"/>
          <p:cNvSpPr txBox="1"/>
          <p:nvPr/>
        </p:nvSpPr>
        <p:spPr>
          <a:xfrm>
            <a:off x="250920" y="142560"/>
            <a:ext cx="8642160" cy="1162440"/>
          </a:xfrm>
          <a:prstGeom prst="rect">
            <a:avLst/>
          </a:prstGeom>
          <a:noFill/>
          <a:ln w="9360">
            <a:noFill/>
          </a:ln>
        </p:spPr>
        <p:txBody>
          <a:bodyPr lIns="0" tIns="1728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24"/>
              </a:lnSpc>
              <a:spcBef>
                <a:spcPts val="1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3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SINTOMI </a:t>
            </a:r>
            <a:r>
              <a:rPr kumimoji="0" lang="it-IT" sz="3600" b="1" i="0" u="none" strike="noStrike" kern="1200" cap="none" spc="49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E</a:t>
            </a:r>
            <a:r>
              <a:rPr kumimoji="0" lang="it-IT" sz="3600" b="1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3600" b="1" i="0" u="none" strike="noStrike" kern="1200" cap="none" spc="49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SEGNI</a:t>
            </a:r>
            <a:b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</a:br>
            <a:r>
              <a:rPr kumimoji="0" lang="it-IT" sz="2800" b="1" i="1" u="none" strike="noStrike" kern="1200" cap="none" spc="43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“</a:t>
            </a:r>
            <a:r>
              <a:rPr kumimoji="0" lang="it-IT" sz="2800" b="1" i="0" u="none" strike="noStrike" kern="1200" cap="none" spc="43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riconoscerli </a:t>
            </a:r>
            <a:r>
              <a:rPr kumimoji="0" lang="it-IT" sz="2800" b="1" i="0" u="none" strike="noStrike" kern="1200" cap="none" spc="38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per </a:t>
            </a:r>
            <a:r>
              <a:rPr kumimoji="0" lang="it-IT" sz="2800" b="1" i="0" u="none" strike="noStrike" kern="1200" cap="none" spc="29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vivere</a:t>
            </a:r>
            <a:r>
              <a:rPr kumimoji="0" lang="it-IT" sz="2800" b="1" i="0" u="none" strike="noStrike" kern="1200" cap="none" spc="-66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800" b="1" i="0" u="none" strike="noStrike" kern="1200" cap="none" spc="5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meglio</a:t>
            </a:r>
            <a:r>
              <a:rPr kumimoji="0" lang="it-IT" sz="2800" b="1" i="1" u="none" strike="noStrike" kern="1200" cap="none" spc="5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”</a:t>
            </a:r>
            <a:endParaRPr kumimoji="0" lang="it-IT" sz="2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11" name="CustomShape 2"/>
          <p:cNvSpPr/>
          <p:nvPr/>
        </p:nvSpPr>
        <p:spPr>
          <a:xfrm>
            <a:off x="5077440" y="1333080"/>
            <a:ext cx="3149280" cy="200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1920" rIns="0" bIns="0">
            <a:spAutoFit/>
          </a:bodyPr>
          <a:lstStyle/>
          <a:p>
            <a:pPr marL="28440" marR="0" lvl="0" indent="0" algn="ctr" defTabSz="914400" rtl="0" eaLnBrk="1" fontAlgn="auto" latinLnBrk="0" hangingPunct="1">
              <a:lnSpc>
                <a:spcPct val="100000"/>
              </a:lnSpc>
              <a:spcBef>
                <a:spcPts val="11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sng" strike="noStrike" kern="1200" cap="none" spc="2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SEGNI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2384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(alterazione</a:t>
            </a:r>
            <a:r>
              <a:rPr kumimoji="0" lang="it-IT" sz="2400" b="0" i="0" u="none" strike="noStrike" kern="1200" cap="none" spc="-9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obiettiva)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C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polso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C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pressione</a:t>
            </a:r>
            <a:r>
              <a:rPr kumimoji="0" lang="it-IT" sz="2400" b="0" i="0" u="none" strike="noStrike" kern="1200" cap="none" spc="-35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arteriosa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12" name="CustomShape 3"/>
          <p:cNvSpPr/>
          <p:nvPr/>
        </p:nvSpPr>
        <p:spPr>
          <a:xfrm>
            <a:off x="250920" y="1268280"/>
            <a:ext cx="3806640" cy="299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1920" rIns="0" bIns="0">
            <a:spAutoFit/>
          </a:bodyPr>
          <a:lstStyle/>
          <a:p>
            <a:pPr marL="295920" marR="0" lvl="0" indent="0" algn="ctr" defTabSz="914400" rtl="0" eaLnBrk="1" fontAlgn="auto" latinLnBrk="0" hangingPunct="1">
              <a:lnSpc>
                <a:spcPct val="100000"/>
              </a:lnSpc>
              <a:spcBef>
                <a:spcPts val="11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sng" strike="noStrike" kern="1200" cap="none" spc="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SINTOMI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0852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(sensazione</a:t>
            </a:r>
            <a:r>
              <a:rPr kumimoji="0" lang="it-IT" sz="2400" b="0" i="0" u="none" strike="noStrike" kern="1200" cap="none" spc="-4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soggettiva)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C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dispnea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C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dolore</a:t>
            </a:r>
            <a:r>
              <a:rPr kumimoji="0" lang="it-IT" sz="2400" b="0" i="0" u="none" strike="noStrike" kern="1200" cap="none" spc="-15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toracico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palpitazioni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981"/>
              </a:spcBef>
              <a:spcAft>
                <a:spcPts val="0"/>
              </a:spcAft>
              <a:buClr>
                <a:srgbClr val="C00000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sincope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e</a:t>
            </a:r>
            <a:r>
              <a:rPr kumimoji="0" lang="it-IT" sz="2400" b="0" i="0" u="none" strike="noStrike" kern="1200" cap="none" spc="-35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 dirty="0" err="1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presincope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13" name="CustomShape 4"/>
          <p:cNvSpPr/>
          <p:nvPr/>
        </p:nvSpPr>
        <p:spPr>
          <a:xfrm>
            <a:off x="250920" y="5058360"/>
            <a:ext cx="8185680" cy="194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360" rIns="0" bIns="0">
            <a:spAutoFit/>
          </a:bodyPr>
          <a:lstStyle/>
          <a:p>
            <a:pPr marL="584280" marR="0" lvl="0" indent="-571320" algn="l" defTabSz="914400" rtl="0" eaLnBrk="1" fontAlgn="auto" latinLnBrk="0" hangingPunct="1">
              <a:lnSpc>
                <a:spcPct val="100000"/>
              </a:lnSpc>
              <a:spcBef>
                <a:spcPts val="74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it-IT" sz="3529" b="0" i="0" u="none" strike="noStrike" kern="1200" cap="none" spc="43" normalizeH="0" baseline="100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COM</a:t>
            </a:r>
            <a:r>
              <a:rPr kumimoji="0" lang="it-IT" sz="2400" b="1" i="0" u="none" strike="noStrike" kern="1200" cap="none" spc="29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ʼ</a:t>
            </a:r>
            <a:r>
              <a:rPr kumimoji="0" lang="it-IT" sz="3529" b="0" i="0" u="none" strike="noStrike" kern="1200" cap="none" spc="43" normalizeH="0" baseline="100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È </a:t>
            </a:r>
            <a:r>
              <a:rPr kumimoji="0" lang="it-IT" sz="3529" b="0" i="0" u="none" strike="noStrike" kern="1200" cap="none" spc="35" normalizeH="0" baseline="100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?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(tipo, modalità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</a:t>
            </a:r>
            <a:r>
              <a:rPr kumimoji="0" lang="it-IT" sz="2400" b="0" i="1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ʼ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insorgenza,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intensità,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durata,  frequenza, risposta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ai</a:t>
            </a:r>
            <a:r>
              <a:rPr kumimoji="0" lang="it-IT" sz="2400" b="0" i="0" u="none" strike="noStrike" kern="1200" cap="none" spc="4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farmaci)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584280" marR="0" lvl="0" indent="-571320" algn="l" defTabSz="914400" rtl="0" eaLnBrk="1" fontAlgn="auto" latinLnBrk="0" hangingPunct="1">
              <a:lnSpc>
                <a:spcPct val="100000"/>
              </a:lnSpc>
              <a:spcBef>
                <a:spcPts val="1009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it-IT" sz="3529" b="0" i="0" u="none" strike="noStrike" kern="1200" cap="none" spc="29" normalizeH="0" baseline="100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SEGNI </a:t>
            </a:r>
            <a:r>
              <a:rPr kumimoji="0" lang="it-IT" sz="3529" b="0" i="0" u="none" strike="noStrike" kern="1200" cap="none" spc="-1" normalizeH="0" baseline="100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ASSOCIATI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(variazioni di Pressione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Arteriosa e</a:t>
            </a:r>
            <a:r>
              <a:rPr kumimoji="0" lang="it-IT" sz="2400" b="0" i="0" u="none" strike="noStrike" kern="1200" cap="none" spc="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polso)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14" name="CustomShape 5"/>
          <p:cNvSpPr/>
          <p:nvPr/>
        </p:nvSpPr>
        <p:spPr>
          <a:xfrm>
            <a:off x="2459880" y="4450680"/>
            <a:ext cx="41907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È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UTILE</a:t>
            </a:r>
            <a:r>
              <a:rPr kumimoji="0" lang="it-IT" sz="2400" b="0" i="0" u="none" strike="noStrike" kern="1200" cap="none" spc="-2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SAPERE: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9E743D-F17B-2246-80E5-EDAC2F8EE7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8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64"/>
    </mc:Choice>
    <mc:Fallback xmlns="">
      <p:transition spd="slow" advTm="44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TextShape 1"/>
          <p:cNvSpPr txBox="1"/>
          <p:nvPr/>
        </p:nvSpPr>
        <p:spPr>
          <a:xfrm>
            <a:off x="250920" y="167040"/>
            <a:ext cx="8642160" cy="1162440"/>
          </a:xfrm>
          <a:prstGeom prst="rect">
            <a:avLst/>
          </a:prstGeom>
          <a:noFill/>
          <a:ln w="9360">
            <a:noFill/>
          </a:ln>
        </p:spPr>
        <p:txBody>
          <a:bodyPr lIns="0" tIns="17280" rIns="0" bIns="0" anchor="ctr">
            <a:noAutofit/>
          </a:bodyPr>
          <a:lstStyle/>
          <a:p>
            <a:pPr marL="12600" marR="0" lvl="0" indent="0" algn="ctr" defTabSz="914400" rtl="0" eaLnBrk="1" fontAlgn="auto" latinLnBrk="0" hangingPunct="1">
              <a:lnSpc>
                <a:spcPct val="100000"/>
              </a:lnSpc>
              <a:spcBef>
                <a:spcPts val="1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4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LA</a:t>
            </a:r>
            <a:r>
              <a:rPr kumimoji="0" lang="it-IT" sz="3600" b="1" i="0" u="none" strike="noStrike" kern="1200" cap="none" spc="-5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3600" b="1" i="0" u="none" strike="noStrike" kern="1200" cap="none" spc="4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DISPNEA</a:t>
            </a:r>
            <a:endParaRPr kumimoji="0" lang="it-IT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19" name="CustomShape 2"/>
          <p:cNvSpPr/>
          <p:nvPr/>
        </p:nvSpPr>
        <p:spPr>
          <a:xfrm>
            <a:off x="250920" y="1486080"/>
            <a:ext cx="8642160" cy="35547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4400" marR="0" lvl="0" indent="0" algn="ctr" defTabSz="914400" rtl="0" eaLnBrk="1" fontAlgn="auto" latinLnBrk="0" hangingPunct="1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DIFFICOLTÀ </a:t>
            </a:r>
            <a:r>
              <a:rPr kumimoji="0" lang="it-IT" sz="2400" b="1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RESPIRATORIA, FIATO </a:t>
            </a:r>
            <a:r>
              <a:rPr kumimoji="0" lang="it-IT" sz="24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CORTO, </a:t>
            </a:r>
            <a:r>
              <a:rPr kumimoji="0" lang="it-IT" sz="2400" b="1" i="1" u="none" strike="noStrike" kern="1200" cap="none" spc="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“</a:t>
            </a:r>
            <a:r>
              <a:rPr kumimoji="0" lang="it-IT" sz="2400" b="1" i="0" u="none" strike="noStrike" kern="1200" cap="none" spc="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FAME</a:t>
            </a:r>
            <a:r>
              <a:rPr kumimoji="0" lang="it-IT" sz="2400" b="1" i="0" u="none" strike="noStrike" kern="1200" cap="none" spc="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1" i="0" u="none" strike="noStrike" kern="1200" cap="none" spc="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</a:t>
            </a:r>
            <a:r>
              <a:rPr kumimoji="0" lang="it-IT" sz="2400" b="1" i="1" u="none" strike="noStrike" kern="1200" cap="none" spc="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ʼ</a:t>
            </a:r>
            <a:r>
              <a:rPr kumimoji="0" lang="it-IT" sz="2400" b="1" i="0" u="none" strike="noStrike" kern="1200" cap="none" spc="4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ARIA</a:t>
            </a:r>
            <a:r>
              <a:rPr kumimoji="0" lang="it-IT" sz="2400" b="1" i="1" u="none" strike="noStrike" kern="1200" cap="none" spc="4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”</a:t>
            </a:r>
            <a:endParaRPr kumimoji="0" lang="it-IT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4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44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6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COME </a:t>
            </a:r>
            <a:r>
              <a:rPr kumimoji="0" lang="it-IT" sz="2400" b="1" i="0" u="none" strike="noStrike" kern="1200" cap="none" spc="3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SI </a:t>
            </a:r>
            <a:r>
              <a:rPr kumimoji="0" lang="it-IT" sz="2400" b="1" i="0" u="none" strike="noStrike" kern="1200" cap="none" spc="1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MANIFESTA </a:t>
            </a:r>
            <a:r>
              <a:rPr kumimoji="0" lang="it-IT" sz="2400" b="1" i="0" u="none" strike="noStrike" kern="1200" cap="none" spc="4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LA DISPNEA</a:t>
            </a:r>
            <a:r>
              <a:rPr kumimoji="0" lang="it-IT" sz="2400" b="1" i="0" u="none" strike="noStrike" kern="1200" cap="none" spc="-11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1" i="0" u="none" strike="noStrike" kern="1200" cap="none" spc="4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?</a:t>
            </a:r>
            <a:endParaRPr kumimoji="0" lang="it-IT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4400" marR="0" lvl="0" indent="0" algn="l" defTabSz="914400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♥	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Insorgenza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riposo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 </a:t>
            </a:r>
            <a:r>
              <a:rPr kumimoji="0" lang="it-IT" sz="2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sotto</a:t>
            </a:r>
            <a:r>
              <a:rPr kumimoji="0" lang="it-IT" sz="2400" b="0" i="0" u="none" strike="noStrike" kern="1200" cap="none" spc="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sforzo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♥	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Presente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costantemente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55680" marR="0" lvl="0" indent="-342720" algn="l" defTabSz="914400" rtl="0" eaLnBrk="1" fontAlgn="auto" latinLnBrk="0" hangingPunct="1">
              <a:lnSpc>
                <a:spcPct val="100000"/>
              </a:lnSpc>
              <a:spcBef>
                <a:spcPts val="52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♥ 	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recente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insorgenza (da alcuni giorni)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 </a:t>
            </a:r>
            <a:r>
              <a:rPr kumimoji="0" lang="it-IT" sz="2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improvvisa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2600" marR="0" lvl="0" indent="-342720" algn="l" defTabSz="914400" rtl="0" eaLnBrk="1" fontAlgn="auto" latinLnBrk="0" hangingPunct="1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♥	</a:t>
            </a:r>
            <a:r>
              <a:rPr kumimoji="0" lang="it-IT" sz="2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Ingravescente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20" name="CustomShape 3"/>
          <p:cNvSpPr/>
          <p:nvPr/>
        </p:nvSpPr>
        <p:spPr>
          <a:xfrm>
            <a:off x="3491820" y="4953000"/>
            <a:ext cx="1907494" cy="16891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732B5A-50D3-1446-B876-6CD2ED6C6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7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43"/>
    </mc:Choice>
    <mc:Fallback xmlns="">
      <p:transition spd="slow" advTm="25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68E1EBEE-81EF-554F-881A-B24624CB3A30}"/>
              </a:ext>
            </a:extLst>
          </p:cNvPr>
          <p:cNvSpPr txBox="1"/>
          <p:nvPr/>
        </p:nvSpPr>
        <p:spPr>
          <a:xfrm>
            <a:off x="250920" y="167040"/>
            <a:ext cx="8642160" cy="1162440"/>
          </a:xfrm>
          <a:prstGeom prst="rect">
            <a:avLst/>
          </a:prstGeom>
          <a:noFill/>
          <a:ln w="9360">
            <a:noFill/>
          </a:ln>
        </p:spPr>
        <p:txBody>
          <a:bodyPr lIns="0" tIns="17280" rIns="0" bIns="0" anchor="ctr">
            <a:noAutofit/>
          </a:bodyPr>
          <a:lstStyle/>
          <a:p>
            <a:pPr marL="12600" marR="0" lvl="0" indent="0" algn="ctr" defTabSz="914400" rtl="0" eaLnBrk="1" fontAlgn="auto" latinLnBrk="0" hangingPunct="1">
              <a:lnSpc>
                <a:spcPct val="100000"/>
              </a:lnSpc>
              <a:spcBef>
                <a:spcPts val="1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4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IL DOLORE TORACICO: COME SI PUÒ MANIFESTARE?</a:t>
            </a:r>
            <a:endParaRPr kumimoji="0" lang="it-IT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474CA399-C4BB-0A4A-B762-C3901B65D167}"/>
              </a:ext>
            </a:extLst>
          </p:cNvPr>
          <p:cNvSpPr/>
          <p:nvPr/>
        </p:nvSpPr>
        <p:spPr>
          <a:xfrm>
            <a:off x="250920" y="1486080"/>
            <a:ext cx="8893080" cy="51833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2600" rIns="0" bIns="0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♥ </a:t>
            </a:r>
            <a:r>
              <a:rPr kumimoji="0" lang="it-IT" sz="2800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Peso al torace</a:t>
            </a:r>
            <a:endParaRPr lang="it-IT" sz="2800" spc="-1" dirty="0">
              <a:solidFill>
                <a:srgbClr val="C00000"/>
              </a:solidFill>
              <a:latin typeface="Arial"/>
            </a:endParaRPr>
          </a:p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♥</a:t>
            </a:r>
            <a:r>
              <a:rPr lang="it-IT" sz="2800" spc="-1" dirty="0">
                <a:solidFill>
                  <a:srgbClr val="C00000"/>
                </a:solidFill>
                <a:latin typeface="Arial"/>
              </a:rPr>
              <a:t> </a:t>
            </a:r>
            <a:r>
              <a:rPr lang="it-IT" sz="2800" spc="-1" dirty="0">
                <a:latin typeface="Arial"/>
              </a:rPr>
              <a:t>Senso di oppressione</a:t>
            </a:r>
          </a:p>
          <a:p>
            <a:pPr marL="12600" lvl="0" defTabSz="914400">
              <a:defRPr/>
            </a:pPr>
            <a:r>
              <a:rPr lang="it-IT" sz="2800" spc="-1" dirty="0">
                <a:solidFill>
                  <a:srgbClr val="C00000"/>
                </a:solidFill>
              </a:rPr>
              <a:t>♥ </a:t>
            </a:r>
            <a:r>
              <a:rPr lang="it-IT" sz="2800" spc="-1" dirty="0"/>
              <a:t>Costrizione dolorosa</a:t>
            </a:r>
          </a:p>
          <a:p>
            <a:pPr marL="12600" lvl="0" defTabSz="914400">
              <a:defRPr/>
            </a:pPr>
            <a:r>
              <a:rPr lang="it-IT" sz="2800" spc="-1" dirty="0">
                <a:solidFill>
                  <a:srgbClr val="C00000"/>
                </a:solidFill>
              </a:rPr>
              <a:t>♥ </a:t>
            </a:r>
            <a:r>
              <a:rPr lang="it-IT" sz="2800" spc="-1" dirty="0"/>
              <a:t>Irradiazione al braccio, collo, mandibola, dorso,      </a:t>
            </a:r>
          </a:p>
          <a:p>
            <a:pPr marL="12600" lvl="0" defTabSz="914400">
              <a:defRPr/>
            </a:pPr>
            <a:r>
              <a:rPr lang="it-IT" sz="2800" spc="-1" dirty="0"/>
              <a:t>     stomaco</a:t>
            </a:r>
          </a:p>
          <a:p>
            <a:pPr marL="12600" lvl="0" defTabSz="914400">
              <a:defRPr/>
            </a:pPr>
            <a:r>
              <a:rPr lang="it-IT" sz="2800" spc="-1" dirty="0">
                <a:solidFill>
                  <a:srgbClr val="C00000"/>
                </a:solidFill>
              </a:rPr>
              <a:t>♥ </a:t>
            </a:r>
            <a:r>
              <a:rPr lang="it-IT" sz="2800" spc="-1" dirty="0"/>
              <a:t>Formicolio</a:t>
            </a:r>
          </a:p>
          <a:p>
            <a:pPr marL="12600" lvl="0" defTabSz="914400">
              <a:defRPr/>
            </a:pPr>
            <a:endParaRPr kumimoji="0" lang="it-IT" sz="28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marL="12600" lvl="0" defTabSz="914400">
              <a:defRPr/>
            </a:pPr>
            <a:r>
              <a:rPr lang="it-IT" sz="2800" spc="-1" dirty="0">
                <a:solidFill>
                  <a:srgbClr val="C00000"/>
                </a:solidFill>
                <a:latin typeface="Arial"/>
              </a:rPr>
              <a:t>È IMPORTANTE CHIEDERE AL PAZIENTE:</a:t>
            </a:r>
          </a:p>
          <a:p>
            <a:pPr marL="469800" lvl="0" indent="-457200" defTabSz="914400">
              <a:buFont typeface="Wingdings" pitchFamily="2" charset="2"/>
              <a:buChar char="Ø"/>
              <a:defRPr/>
            </a:pPr>
            <a:r>
              <a:rPr kumimoji="0" lang="it-IT" sz="2800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Quando si manifesta (durante sforzo o a riposo)?</a:t>
            </a:r>
          </a:p>
          <a:p>
            <a:pPr marL="469800" lvl="0" indent="-457200" defTabSz="914400">
              <a:buFont typeface="Wingdings" pitchFamily="2" charset="2"/>
              <a:buChar char="Ø"/>
              <a:defRPr/>
            </a:pPr>
            <a:r>
              <a:rPr lang="it-IT" sz="2800" spc="-1" dirty="0">
                <a:latin typeface="Arial"/>
              </a:rPr>
              <a:t>Quanto è intenso?</a:t>
            </a:r>
          </a:p>
          <a:p>
            <a:pPr marL="469800" lvl="0" indent="-457200" defTabSz="914400">
              <a:buFont typeface="Wingdings" pitchFamily="2" charset="2"/>
              <a:buChar char="Ø"/>
              <a:defRPr/>
            </a:pPr>
            <a:r>
              <a:rPr kumimoji="0" lang="it-IT" sz="2800" b="0" i="0" u="none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Quanto dura?</a:t>
            </a:r>
          </a:p>
          <a:p>
            <a:pPr marL="469800" lvl="0" indent="-457200" defTabSz="914400">
              <a:buFont typeface="Wingdings" pitchFamily="2" charset="2"/>
              <a:buChar char="Ø"/>
              <a:defRPr/>
            </a:pPr>
            <a:r>
              <a:rPr lang="it-IT" sz="2800" spc="-1" dirty="0">
                <a:latin typeface="Arial"/>
              </a:rPr>
              <a:t>Se passa con l’assunzione di nitrati sublinguali?</a:t>
            </a:r>
            <a:endParaRPr kumimoji="0" lang="it-IT" sz="2800" b="0" i="0" u="none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884191E-AC0F-E14D-817B-5830D2416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42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35"/>
    </mc:Choice>
    <mc:Fallback>
      <p:transition spd="slow" advTm="30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TextShape 1"/>
          <p:cNvSpPr txBox="1"/>
          <p:nvPr/>
        </p:nvSpPr>
        <p:spPr>
          <a:xfrm>
            <a:off x="250920" y="136440"/>
            <a:ext cx="8642160" cy="1162440"/>
          </a:xfrm>
          <a:prstGeom prst="rect">
            <a:avLst/>
          </a:prstGeom>
          <a:noFill/>
          <a:ln w="9360">
            <a:noFill/>
          </a:ln>
        </p:spPr>
        <p:txBody>
          <a:bodyPr lIns="0" tIns="17280" rIns="0" bIns="0" anchor="ctr">
            <a:noAutofit/>
          </a:bodyPr>
          <a:lstStyle/>
          <a:p>
            <a:pPr marL="12600" marR="0" lvl="0" indent="0" algn="ctr" defTabSz="914400" rtl="0" eaLnBrk="1" fontAlgn="auto" latinLnBrk="0" hangingPunct="1">
              <a:lnSpc>
                <a:spcPct val="100000"/>
              </a:lnSpc>
              <a:spcBef>
                <a:spcPts val="1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18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PALPITAZIONE</a:t>
            </a:r>
            <a:endParaRPr kumimoji="0" lang="it-IT" sz="3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22" name="CustomShape 2"/>
          <p:cNvSpPr/>
          <p:nvPr/>
        </p:nvSpPr>
        <p:spPr>
          <a:xfrm>
            <a:off x="252360" y="1484640"/>
            <a:ext cx="8640360" cy="411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43640" rIns="0" bIns="0">
            <a:spAutoFit/>
          </a:bodyPr>
          <a:lstStyle/>
          <a:p>
            <a:pPr marL="11160" marR="0" lvl="0" indent="0" algn="ctr" defTabSz="914400" rtl="0" eaLnBrk="1" fontAlgn="auto" latinLnBrk="0" hangingPunct="1">
              <a:lnSpc>
                <a:spcPct val="100000"/>
              </a:lnSpc>
              <a:spcBef>
                <a:spcPts val="11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SENSAZIONE DEL </a:t>
            </a:r>
            <a:r>
              <a:rPr kumimoji="0" lang="it-IT" sz="2400" b="1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PROPRIO BATTITO</a:t>
            </a:r>
            <a:r>
              <a:rPr kumimoji="0" lang="it-IT" sz="2400" b="1" i="0" u="none" strike="noStrike" kern="1200" cap="none" spc="4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1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CARDIACO</a:t>
            </a:r>
            <a:endParaRPr kumimoji="0" lang="it-IT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1160" marR="0" lvl="0" indent="0" algn="ctr" defTabSz="914400" rtl="0" eaLnBrk="1" fontAlgn="auto" latinLnBrk="0" hangingPunct="1">
              <a:lnSpc>
                <a:spcPct val="100000"/>
              </a:lnSpc>
              <a:spcBef>
                <a:spcPts val="11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801688" marR="0" lvl="0" indent="-379413" algn="l" defTabSz="914400" rtl="0" eaLnBrk="1" fontAlgn="auto" latinLnBrk="0" hangingPunct="1">
              <a:lnSpc>
                <a:spcPct val="100000"/>
              </a:lnSpc>
              <a:spcBef>
                <a:spcPts val="1029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defRPr/>
            </a:pPr>
            <a:r>
              <a:rPr lang="it-IT" sz="2400" spc="-12" dirty="0">
                <a:solidFill>
                  <a:srgbClr val="191B0E"/>
                </a:solidFill>
                <a:latin typeface="Arial"/>
              </a:rPr>
              <a:t>B</a:t>
            </a:r>
            <a:r>
              <a:rPr kumimoji="0" lang="it-IT" sz="2400" b="0" i="0" u="none" strike="noStrike" kern="1200" cap="none" spc="-12" normalizeH="0" baseline="0" noProof="0" dirty="0" err="1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attito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mancante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801688" marR="0" lvl="0" indent="-379413" algn="l" defTabSz="914400" rtl="0" eaLnBrk="1" fontAlgn="auto" latinLnBrk="0" hangingPunct="1">
              <a:lnSpc>
                <a:spcPct val="100000"/>
              </a:lnSpc>
              <a:spcBef>
                <a:spcPts val="1009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defRPr/>
            </a:pPr>
            <a:r>
              <a:rPr lang="it-IT" sz="2400" spc="-12" dirty="0">
                <a:solidFill>
                  <a:srgbClr val="191B0E"/>
                </a:solidFill>
                <a:latin typeface="Arial"/>
              </a:rPr>
              <a:t>B</a:t>
            </a:r>
            <a:r>
              <a:rPr kumimoji="0" lang="it-IT" sz="2400" b="0" i="0" u="none" strike="noStrike" kern="1200" cap="none" spc="-12" normalizeH="0" baseline="0" noProof="0" dirty="0" err="1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attito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accelerato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801688" marR="0" lvl="0" indent="-379413" algn="l" defTabSz="914400" rtl="0" eaLnBrk="1" fontAlgn="auto" latinLnBrk="0" hangingPunct="1">
              <a:lnSpc>
                <a:spcPct val="100000"/>
              </a:lnSpc>
              <a:spcBef>
                <a:spcPts val="1029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defRPr/>
            </a:pP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Irregolare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1160" marR="0" lvl="0" indent="0" algn="ctr" defTabSz="914400" rtl="0" eaLnBrk="1" fontAlgn="auto" latinLnBrk="0" hangingPunct="1">
              <a:lnSpc>
                <a:spcPct val="100000"/>
              </a:lnSpc>
              <a:spcBef>
                <a:spcPts val="18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1160" marR="0" lvl="0" indent="0" algn="ctr" defTabSz="914400" rtl="0" eaLnBrk="1" fontAlgn="auto" latinLnBrk="0" hangingPunct="1">
              <a:lnSpc>
                <a:spcPct val="100000"/>
              </a:lnSpc>
              <a:spcBef>
                <a:spcPts val="18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Palpitazione non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è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sempre sinonimo di</a:t>
            </a:r>
            <a:r>
              <a:rPr kumimoji="0" lang="it-IT" sz="2400" b="0" i="0" u="none" strike="noStrike" kern="1200" cap="none" spc="-15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aritmia!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23" name="CustomShape 3"/>
          <p:cNvSpPr/>
          <p:nvPr/>
        </p:nvSpPr>
        <p:spPr>
          <a:xfrm>
            <a:off x="4572000" y="2373120"/>
            <a:ext cx="2808000" cy="21114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FD0E41-DCA0-5546-A92A-1C2590221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1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50"/>
    </mc:Choice>
    <mc:Fallback xmlns="">
      <p:transition spd="slow" advTm="26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4" name="TextShape 1"/>
          <p:cNvSpPr txBox="1"/>
          <p:nvPr/>
        </p:nvSpPr>
        <p:spPr>
          <a:xfrm>
            <a:off x="250920" y="176400"/>
            <a:ext cx="8642160" cy="1157760"/>
          </a:xfrm>
          <a:prstGeom prst="rect">
            <a:avLst/>
          </a:prstGeom>
          <a:noFill/>
          <a:ln w="9360">
            <a:noFill/>
          </a:ln>
        </p:spPr>
        <p:txBody>
          <a:bodyPr lIns="0" tIns="12600" rIns="0" bIns="0" anchor="ctr">
            <a:noAutofit/>
          </a:bodyPr>
          <a:lstStyle/>
          <a:p>
            <a:pPr marL="12600" marR="0" lvl="0" indent="0" algn="ctr" defTabSz="914400" rtl="0" eaLnBrk="1" fontAlgn="auto" latinLnBrk="0" hangingPunct="1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58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COM</a:t>
            </a:r>
            <a:r>
              <a:rPr kumimoji="0" lang="it-IT" sz="3600" b="1" i="1" u="none" strike="noStrike" kern="1200" cap="none" spc="58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ʼ</a:t>
            </a:r>
            <a:r>
              <a:rPr kumimoji="0" lang="it-IT" sz="3600" b="1" i="0" u="none" strike="noStrike" kern="1200" cap="none" spc="58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È</a:t>
            </a:r>
            <a:r>
              <a:rPr kumimoji="0" lang="it-IT" sz="3600" b="1" i="0" u="none" strike="noStrike" kern="1200" cap="none" spc="5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3600" b="1" i="0" u="none" strike="noStrike" kern="1200" cap="none" spc="4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LA </a:t>
            </a:r>
            <a:r>
              <a:rPr kumimoji="0" lang="it-IT" sz="3600" b="1" i="0" u="none" strike="noStrike" kern="1200" cap="none" spc="1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PALPITAZIONE</a:t>
            </a:r>
            <a:r>
              <a:rPr kumimoji="0" lang="it-IT" sz="3600" b="1" i="0" u="none" strike="noStrike" kern="1200" cap="none" spc="-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3600" b="1" i="0" u="none" strike="noStrike" kern="1200" cap="none" spc="4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?</a:t>
            </a:r>
            <a:endParaRPr kumimoji="0" lang="it-IT" sz="3600" b="0" i="0" u="none" strike="noStrike" kern="1200" cap="none" spc="-1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25" name="CustomShape 2"/>
          <p:cNvSpPr/>
          <p:nvPr/>
        </p:nvSpPr>
        <p:spPr>
          <a:xfrm>
            <a:off x="5785029" y="2308680"/>
            <a:ext cx="2880000" cy="22406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6" name="CustomShape 3"/>
          <p:cNvSpPr/>
          <p:nvPr/>
        </p:nvSpPr>
        <p:spPr>
          <a:xfrm>
            <a:off x="250919" y="1263600"/>
            <a:ext cx="8414109" cy="50790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40400" rIns="0" bIns="0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11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♥ 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Inizia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e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finisce rapidamente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o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gradualmente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?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10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♥ 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Insorge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durante sforzo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o a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riposo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?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10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♥ 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Con che frequenza si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manifesta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?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10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♥ 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Quanto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dura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?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249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-1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</a:endParaRPr>
          </a:p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249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È </a:t>
            </a:r>
            <a:r>
              <a:rPr kumimoji="0" lang="it-IT" sz="2400" b="1" i="0" u="none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utile </a:t>
            </a:r>
            <a:r>
              <a:rPr kumimoji="0" lang="it-IT" sz="2400" b="1" i="0" u="none" strike="noStrike" kern="1200" cap="none" spc="-1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registrare </a:t>
            </a:r>
            <a:r>
              <a:rPr kumimoji="0" lang="it-IT" sz="2400" b="1" i="0" u="none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gli eventi </a:t>
            </a:r>
            <a:r>
              <a:rPr kumimoji="0" lang="it-IT" sz="24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in </a:t>
            </a:r>
            <a:r>
              <a:rPr kumimoji="0" lang="it-IT" sz="2400" b="1" i="0" u="none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un  diario</a:t>
            </a:r>
            <a:r>
              <a:rPr kumimoji="0" lang="it-IT" sz="2400" b="1" i="0" u="none" strike="noStrike" kern="1200" cap="none" spc="-1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1" i="0" u="none" strike="noStrike" kern="1200" cap="none" spc="-2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riportando</a:t>
            </a:r>
            <a:r>
              <a:rPr kumimoji="0" lang="it-IT" sz="2400" b="0" i="0" u="none" strike="noStrike" kern="1200" cap="none" spc="-2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: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</a:endParaRPr>
          </a:p>
          <a:p>
            <a:pPr marL="541338" marR="0" lvl="0" indent="-336550" algn="l" defTabSz="914400" rtl="0" eaLnBrk="1" fontAlgn="auto" latinLnBrk="0" hangingPunct="1">
              <a:lnSpc>
                <a:spcPct val="100000"/>
              </a:lnSpc>
              <a:spcBef>
                <a:spcPts val="621"/>
              </a:spcBef>
              <a:spcAft>
                <a:spcPts val="0"/>
              </a:spcAft>
              <a:buClr>
                <a:srgbClr val="000514"/>
              </a:buClr>
              <a:buSzTx/>
              <a:buFont typeface="StarSymbol"/>
              <a:buChar char="-"/>
              <a:defRPr/>
            </a:pP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/>
              </a:rPr>
              <a:t>Il </a:t>
            </a:r>
            <a:r>
              <a:rPr kumimoji="0" lang="it-IT" sz="2400" b="0" i="0" u="none" strike="noStrike" kern="1200" cap="none" spc="-32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/>
              </a:rPr>
              <a:t>valore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/>
              </a:rPr>
              <a:t>di pressione</a:t>
            </a:r>
            <a:r>
              <a:rPr kumimoji="0" lang="it-IT" sz="2400" b="0" i="0" u="none" strike="noStrike" kern="1200" cap="none" spc="9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/>
              </a:rPr>
              <a:t>arteriosa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541338" marR="0" lvl="0" indent="-336550" algn="l" defTabSz="914400" rtl="0" eaLnBrk="1" fontAlgn="auto" latinLnBrk="0" hangingPunct="1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Clr>
                <a:srgbClr val="000514"/>
              </a:buClr>
              <a:buSzTx/>
              <a:buFont typeface="StarSymbol"/>
              <a:buChar char="-"/>
              <a:defRPr/>
            </a:pP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/>
              </a:rPr>
              <a:t>Il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/>
              </a:rPr>
              <a:t>numero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/>
              </a:rPr>
              <a:t>dei </a:t>
            </a:r>
            <a:r>
              <a:rPr kumimoji="0" lang="it-IT" sz="2400" b="0" i="0" u="none" strike="noStrike" kern="1200" cap="none" spc="-32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/>
              </a:rPr>
              <a:t>battiti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/>
              </a:rPr>
              <a:t>cardiaci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541338" marR="0" lvl="0" indent="-33655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>
                <a:srgbClr val="000514"/>
              </a:buClr>
              <a:buSzTx/>
              <a:buFont typeface="StarSymbol"/>
              <a:buChar char="-"/>
              <a:defRPr/>
            </a:pP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/>
              </a:rPr>
              <a:t>La </a:t>
            </a:r>
            <a:r>
              <a:rPr kumimoji="0" lang="it-IT" sz="2400" b="0" i="0" u="none" strike="noStrike" kern="1200" cap="none" spc="-55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/>
              </a:rPr>
              <a:t>durata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41" normalizeH="0" baseline="0" noProof="0" dirty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ial"/>
              </a:rPr>
              <a:t>dell’evento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E30668-5515-0148-85A2-B7C183398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1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31"/>
    </mc:Choice>
    <mc:Fallback xmlns="">
      <p:transition spd="slow" advTm="25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TextShape 1"/>
          <p:cNvSpPr txBox="1"/>
          <p:nvPr/>
        </p:nvSpPr>
        <p:spPr>
          <a:xfrm>
            <a:off x="254520" y="151560"/>
            <a:ext cx="8638200" cy="1157760"/>
          </a:xfrm>
          <a:prstGeom prst="rect">
            <a:avLst/>
          </a:prstGeom>
          <a:noFill/>
          <a:ln w="9360">
            <a:noFill/>
          </a:ln>
        </p:spPr>
        <p:txBody>
          <a:bodyPr lIns="0" tIns="12600" rIns="0" bIns="0" anchor="ctr">
            <a:noAutofit/>
          </a:bodyPr>
          <a:lstStyle/>
          <a:p>
            <a:pPr marL="12600" marR="0" lvl="0" indent="0" algn="ctr" defTabSz="914400" rtl="0" eaLnBrk="1" fontAlgn="auto" latinLnBrk="0" hangingPunct="1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4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COS</a:t>
            </a:r>
            <a:r>
              <a:rPr kumimoji="0" lang="it-IT" sz="3600" b="1" i="0" u="none" strike="noStrike" kern="1200" cap="none" spc="-4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</a:rPr>
              <a:t>ʼ</a:t>
            </a:r>
            <a:r>
              <a:rPr kumimoji="0" lang="it-IT" sz="3600" b="1" i="0" u="none" strike="noStrike" kern="1200" cap="none" spc="-4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È </a:t>
            </a:r>
            <a:r>
              <a:rPr kumimoji="0" lang="it-IT" sz="3600" b="1" i="0" u="none" strike="noStrike" kern="1200" cap="none" spc="-7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LA SINCOPE </a:t>
            </a:r>
            <a:r>
              <a:rPr kumimoji="0" lang="it-IT" sz="3600" b="1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E </a:t>
            </a:r>
            <a:r>
              <a:rPr kumimoji="0" lang="it-IT" sz="3600" b="1" i="0" u="none" strike="noStrike" kern="1200" cap="none" spc="-7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PRESINCOPE?</a:t>
            </a:r>
            <a:endParaRPr kumimoji="0" lang="it-IT" sz="3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28" name="CustomShape 2"/>
          <p:cNvSpPr/>
          <p:nvPr/>
        </p:nvSpPr>
        <p:spPr>
          <a:xfrm>
            <a:off x="467640" y="1402560"/>
            <a:ext cx="8425440" cy="156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1760" rIns="0" bIns="0">
            <a:spAutoFit/>
          </a:bodyPr>
          <a:lstStyle/>
          <a:p>
            <a:pPr marL="396720" marR="0" lvl="0" indent="-383760" algn="l" defTabSz="914400" rtl="0" eaLnBrk="1" fontAlgn="auto" latinLnBrk="0" hangingPunct="1">
              <a:lnSpc>
                <a:spcPts val="2710"/>
              </a:lnSpc>
              <a:spcBef>
                <a:spcPts val="3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♥	</a:t>
            </a:r>
            <a:r>
              <a:rPr kumimoji="0" lang="it-IT" sz="3529" b="0" i="0" u="none" strike="noStrike" kern="1200" cap="none" spc="29" normalizeH="0" baseline="1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SINCOPE</a:t>
            </a:r>
            <a:r>
              <a:rPr kumimoji="0" lang="it-IT" sz="2400" b="0" i="0" u="none" strike="noStrike" kern="1200" cap="none" spc="1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: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è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la </a:t>
            </a:r>
            <a:r>
              <a:rPr kumimoji="0" lang="it-IT" sz="3529" b="0" i="0" u="sng" strike="noStrike" kern="1200" cap="none" spc="12" normalizeH="0" baseline="1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</a:rPr>
              <a:t>perdita </a:t>
            </a:r>
            <a:r>
              <a:rPr kumimoji="0" lang="it-IT" sz="3529" b="0" i="0" u="sng" strike="noStrike" kern="1200" cap="none" spc="29" normalizeH="0" baseline="1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</a:rPr>
              <a:t>di coscienza</a:t>
            </a:r>
            <a:r>
              <a:rPr kumimoji="0" lang="it-IT" sz="3529" b="0" i="0" u="none" strike="noStrike" kern="1200" cap="none" spc="29" normalizeH="0" baseline="1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causata dalla 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temporanea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riduzione del flusso di sangue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al</a:t>
            </a:r>
            <a:r>
              <a:rPr kumimoji="0" lang="it-IT" sz="2400" b="0" i="0" u="none" strike="noStrike" kern="1200" cap="none" spc="5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cervello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ts val="2710"/>
              </a:lnSpc>
              <a:spcBef>
                <a:spcPts val="11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♥	</a:t>
            </a:r>
            <a:r>
              <a:rPr kumimoji="0" lang="it-IT" sz="3529" b="0" i="0" u="none" strike="noStrike" kern="1200" cap="none" spc="29" normalizeH="0" baseline="1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PRESINCOPE</a:t>
            </a:r>
            <a:r>
              <a:rPr kumimoji="0" lang="it-IT" sz="2400" b="0" i="0" u="none" strike="noStrike" kern="1200" cap="none" spc="1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: </a:t>
            </a:r>
            <a:r>
              <a:rPr kumimoji="0" lang="it-IT" sz="3529" b="0" i="0" u="sng" strike="noStrike" kern="1200" cap="none" spc="29" normalizeH="0" baseline="1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</a:rPr>
              <a:t>sensazione</a:t>
            </a:r>
            <a:r>
              <a:rPr kumimoji="0" lang="it-IT" sz="3529" b="0" i="0" u="none" strike="noStrike" kern="1200" cap="none" spc="29" normalizeH="0" baseline="1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perdita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 coscienza con  annebbiamento della</a:t>
            </a:r>
            <a:r>
              <a:rPr kumimoji="0" lang="it-IT" sz="2400" b="0" i="0" u="none" strike="noStrike" kern="1200" cap="none" spc="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vista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29" name="CustomShape 3"/>
          <p:cNvSpPr/>
          <p:nvPr/>
        </p:nvSpPr>
        <p:spPr>
          <a:xfrm>
            <a:off x="683640" y="3715560"/>
            <a:ext cx="2592000" cy="268632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0" name="CustomShape 4"/>
          <p:cNvSpPr/>
          <p:nvPr/>
        </p:nvSpPr>
        <p:spPr>
          <a:xfrm>
            <a:off x="3696840" y="4221000"/>
            <a:ext cx="4793760" cy="147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Si riconoscono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2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categorie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</a:t>
            </a:r>
            <a:r>
              <a:rPr kumimoji="0" lang="it-IT" sz="2400" b="0" i="0" u="none" strike="noStrike" kern="1200" cap="none" spc="-2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sincopi: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469800" marR="0" lvl="0" indent="-456840" algn="l" defTabSz="914400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>
                <a:srgbClr val="C00000"/>
              </a:buClr>
              <a:buSzTx/>
              <a:buFont typeface="StarSymbol"/>
              <a:buAutoNum type="arabicPeriod"/>
              <a:tabLst/>
              <a:defRPr/>
            </a:pP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SINCOPI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NEUROMEDIATE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469800" marR="0" lvl="0" indent="-4568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StarSymbol"/>
              <a:buAutoNum type="arabicPeriod"/>
              <a:tabLst/>
              <a:defRPr/>
            </a:pP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SINCOPI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CARDIOGENE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8A6294-F266-7A4E-8469-CA5CD03AC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2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55"/>
    </mc:Choice>
    <mc:Fallback xmlns="">
      <p:transition spd="slow" advTm="25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TextShape 1"/>
          <p:cNvSpPr txBox="1"/>
          <p:nvPr/>
        </p:nvSpPr>
        <p:spPr>
          <a:xfrm>
            <a:off x="250920" y="195480"/>
            <a:ext cx="8642160" cy="1162440"/>
          </a:xfrm>
          <a:prstGeom prst="rect">
            <a:avLst/>
          </a:prstGeom>
          <a:noFill/>
          <a:ln w="9360">
            <a:noFill/>
          </a:ln>
        </p:spPr>
        <p:txBody>
          <a:bodyPr lIns="0" tIns="17280" rIns="0" bIns="0" anchor="ctr">
            <a:no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1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24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1. </a:t>
            </a:r>
            <a:r>
              <a:rPr kumimoji="0" lang="it-IT" sz="3600" b="1" i="0" u="none" strike="noStrike" kern="1200" cap="none" spc="43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SINCOPI</a:t>
            </a:r>
            <a:r>
              <a:rPr kumimoji="0" lang="it-IT" sz="3600" b="1" i="0" u="none" strike="noStrike" kern="1200" cap="none" spc="-7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3600" b="1" i="0" u="none" strike="noStrike" kern="1200" cap="none" spc="29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NEUROMEDIATE</a:t>
            </a:r>
            <a:endParaRPr kumimoji="0" lang="it-IT" sz="3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32" name="CustomShape 2"/>
          <p:cNvSpPr/>
          <p:nvPr/>
        </p:nvSpPr>
        <p:spPr>
          <a:xfrm>
            <a:off x="277920" y="1628640"/>
            <a:ext cx="8642160" cy="47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0080" rIns="0" bIns="0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È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la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più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frequente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sincope vagale. Si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manifesta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in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seguito 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una stimolazione dei riflessi del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nervo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vago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ed è 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caratterizzata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da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un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abbassamento della frequenza 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cardiaca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della pressione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arteriosa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causata da  </a:t>
            </a:r>
            <a:r>
              <a:rPr kumimoji="0" lang="it-IT" sz="2400" b="0" i="0" u="none" strike="noStrike" kern="120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un’improvvisa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vasodilatazione.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2600" marR="0" lvl="0" indent="0" algn="l" defTabSz="914400" rtl="0" eaLnBrk="1" fontAlgn="auto" latinLnBrk="0" hangingPunct="1">
              <a:lnSpc>
                <a:spcPts val="28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Le cause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più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frequenti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sono: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55680" marR="0" lvl="0" indent="-3427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Stress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psicofisico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55680" marR="0" lvl="0" indent="-342720" algn="l" defTabSz="914400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Lunga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permanenza in piedi in ambienti umidi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</a:t>
            </a:r>
            <a:r>
              <a:rPr kumimoji="0" lang="it-IT" sz="2400" b="0" i="0" u="none" strike="noStrike" kern="1200" cap="none" spc="2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caldi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55680" marR="0" lvl="0" indent="-342720" algn="l" defTabSz="914400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Digiuno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prolungato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55680" marR="0" lvl="0" indent="-342720" algn="l" defTabSz="914400" rtl="0" eaLnBrk="1" fontAlgn="auto" latinLnBrk="0" hangingPunct="1">
              <a:lnSpc>
                <a:spcPts val="2846"/>
              </a:lnSpc>
              <a:spcBef>
                <a:spcPts val="26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Dolore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intenso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2600" marR="0" lvl="0" indent="0" algn="l" defTabSz="914400" rtl="0" eaLnBrk="1" fontAlgn="auto" latinLnBrk="0" hangingPunct="1">
              <a:lnSpc>
                <a:spcPts val="288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2600" marR="0" lvl="0" indent="0" algn="l" defTabSz="914400" rtl="0" eaLnBrk="1" fontAlgn="auto" latinLnBrk="0" hangingPunct="1">
              <a:lnSpc>
                <a:spcPts val="288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Sono sempre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precedute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da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sintomi premonitori.  </a:t>
            </a:r>
            <a:r>
              <a:rPr kumimoji="0" lang="it-IT" sz="2400" b="0" i="0" u="none" strike="noStrike" kern="120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Esiste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anche la «sincope da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ipotensione</a:t>
            </a:r>
            <a:r>
              <a:rPr kumimoji="0" lang="it-IT" sz="2400" b="0" i="0" u="none" strike="noStrike" kern="1200" cap="none" spc="43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ortostatica».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1AD29D-45AB-C041-83B1-47C73B8A0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49"/>
    </mc:Choice>
    <mc:Fallback xmlns="">
      <p:transition spd="slow" advTm="48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3" name="TextShape 1"/>
          <p:cNvSpPr txBox="1"/>
          <p:nvPr/>
        </p:nvSpPr>
        <p:spPr>
          <a:xfrm>
            <a:off x="250920" y="65520"/>
            <a:ext cx="8642160" cy="1162440"/>
          </a:xfrm>
          <a:prstGeom prst="rect">
            <a:avLst/>
          </a:prstGeom>
          <a:noFill/>
          <a:ln w="9360">
            <a:noFill/>
          </a:ln>
        </p:spPr>
        <p:txBody>
          <a:bodyPr lIns="0" tIns="17280" rIns="0" bIns="0" anchor="ctr">
            <a:no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1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3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2. </a:t>
            </a:r>
            <a:r>
              <a:rPr kumimoji="0" lang="it-IT" sz="3600" b="1" i="0" u="none" strike="noStrike" kern="1200" cap="none" spc="43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SINCOPI</a:t>
            </a:r>
            <a:r>
              <a:rPr kumimoji="0" lang="it-IT" sz="3600" b="1" i="0" u="none" strike="noStrike" kern="1200" cap="none" spc="-5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3600" b="1" i="0" u="none" strike="noStrike" kern="1200" cap="none" spc="5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CARDIOGENE</a:t>
            </a:r>
            <a:endParaRPr kumimoji="0" lang="it-IT" sz="3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34" name="TextShape 2"/>
          <p:cNvSpPr txBox="1"/>
          <p:nvPr/>
        </p:nvSpPr>
        <p:spPr>
          <a:xfrm>
            <a:off x="284400" y="1845000"/>
            <a:ext cx="8608320" cy="3902040"/>
          </a:xfrm>
          <a:prstGeom prst="rect">
            <a:avLst/>
          </a:prstGeom>
          <a:noFill/>
          <a:ln>
            <a:noFill/>
          </a:ln>
        </p:spPr>
        <p:txBody>
          <a:bodyPr lIns="0" tIns="1476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9000"/>
              </a:lnSpc>
              <a:spcBef>
                <a:spcPts val="1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Sono </a:t>
            </a:r>
            <a:r>
              <a:rPr kumimoji="0" lang="it-IT" sz="2400" b="0" i="0" u="none" strike="noStrike" kern="1200" cap="none" spc="-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provocate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da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aritmie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cardiache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troppo </a:t>
            </a:r>
            <a:r>
              <a:rPr kumimoji="0" lang="it-IT" sz="2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lente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troppo veloci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da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cause meccaniche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(ostruzioni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valvolari)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che possono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determinare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una riduzione di flusso di  sangue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pompato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dal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cuore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al</a:t>
            </a:r>
            <a:r>
              <a:rPr kumimoji="0" lang="it-IT" sz="2400" b="0" i="0" u="none" strike="noStrike" kern="1200" cap="none" spc="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cervello.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Queste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spesso si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manifestano </a:t>
            </a:r>
            <a:r>
              <a:rPr kumimoji="0" lang="it-IT" sz="2400" b="0" i="0" u="none" strike="noStrike" kern="1200" cap="none" spc="-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improvvisamente</a:t>
            </a:r>
            <a:r>
              <a:rPr kumimoji="0" lang="it-IT" sz="2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senza  segni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premonitori, talvolta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si possono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manifestare </a:t>
            </a:r>
            <a:r>
              <a:rPr kumimoji="0" lang="it-IT" sz="2400" b="0" i="0" u="none" strike="noStrike" kern="1200" cap="none" spc="-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sotto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sforzo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.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BAA7C5-6C76-8D4A-80B4-AF1F35D8F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1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83"/>
    </mc:Choice>
    <mc:Fallback xmlns="">
      <p:transition spd="slow" advTm="28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TextShape 1"/>
          <p:cNvSpPr txBox="1"/>
          <p:nvPr/>
        </p:nvSpPr>
        <p:spPr>
          <a:xfrm>
            <a:off x="250920" y="145080"/>
            <a:ext cx="8642160" cy="1162440"/>
          </a:xfrm>
          <a:prstGeom prst="rect">
            <a:avLst/>
          </a:prstGeom>
          <a:noFill/>
          <a:ln w="9360">
            <a:noFill/>
          </a:ln>
        </p:spPr>
        <p:txBody>
          <a:bodyPr lIns="0" tIns="17280" rIns="0" bIns="0" anchor="ctr">
            <a:noAutofit/>
          </a:bodyPr>
          <a:lstStyle/>
          <a:p>
            <a:pPr marL="12600" marR="0" lvl="0" indent="0" algn="ctr" defTabSz="914400" rtl="0" eaLnBrk="1" fontAlgn="auto" latinLnBrk="0" hangingPunct="1">
              <a:lnSpc>
                <a:spcPct val="100000"/>
              </a:lnSpc>
              <a:spcBef>
                <a:spcPts val="1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ALTRI </a:t>
            </a:r>
            <a:r>
              <a:rPr kumimoji="0" lang="it-IT" sz="3600" b="1" i="0" u="none" strike="noStrike" kern="1200" cap="none" spc="3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SINTOMI </a:t>
            </a:r>
            <a:r>
              <a:rPr kumimoji="0" lang="it-IT" sz="3600" b="1" i="0" u="none" strike="noStrike" kern="1200" cap="none" spc="38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DI </a:t>
            </a:r>
            <a:r>
              <a:rPr kumimoji="0" lang="it-IT" sz="3600" b="1" i="0" u="none" strike="noStrike" kern="1200" cap="none" spc="49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POSSIBILE ORIGINE</a:t>
            </a:r>
            <a:r>
              <a:rPr kumimoji="0" lang="it-IT" sz="3600" b="1" i="0" u="none" strike="noStrike" kern="1200" cap="none" spc="-35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3600" b="1" i="0" u="none" strike="noStrike" kern="1200" cap="none" spc="38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CARDIACA</a:t>
            </a:r>
            <a:endParaRPr kumimoji="0" lang="it-IT" sz="3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36" name="CustomShape 2"/>
          <p:cNvSpPr/>
          <p:nvPr/>
        </p:nvSpPr>
        <p:spPr>
          <a:xfrm>
            <a:off x="395640" y="1404000"/>
            <a:ext cx="8497440" cy="32323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40400" rIns="0" bIns="0">
            <a:spAutoFit/>
          </a:bodyPr>
          <a:lstStyle/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1106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Nausea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1009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Senso di </a:t>
            </a:r>
            <a:r>
              <a:rPr kumimoji="0" lang="it-IT" sz="2400" b="0" i="0" u="none" strike="noStrike" kern="1200" cap="none" spc="-15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stordimento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1029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Malessere</a:t>
            </a:r>
            <a:r>
              <a:rPr kumimoji="0" lang="it-IT" sz="2400" b="0" i="0" u="none" strike="noStrike" kern="1200" cap="none" spc="-4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generale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1009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Sudorazione</a:t>
            </a:r>
            <a:r>
              <a:rPr kumimoji="0" lang="it-IT" sz="2400" b="0" i="0" u="none" strike="noStrike" kern="1200" cap="none" spc="-5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fredda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1029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Vertigini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143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350" b="0" i="0" u="none" strike="noStrike" kern="1200" cap="none" spc="24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POSSONO </a:t>
            </a:r>
            <a:r>
              <a:rPr kumimoji="0" lang="it-IT" sz="2350" b="0" i="0" u="none" strike="noStrike" kern="1200" cap="none" spc="9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APPARIRE </a:t>
            </a:r>
            <a:r>
              <a:rPr kumimoji="0" lang="it-IT" sz="235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DA </a:t>
            </a:r>
            <a:r>
              <a:rPr kumimoji="0" lang="it-IT" sz="2350" b="0" i="0" u="none" strike="noStrike" kern="1200" cap="none" spc="18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SOLI </a:t>
            </a:r>
            <a:r>
              <a:rPr kumimoji="0" lang="it-IT" sz="2350" b="0" i="0" u="none" strike="noStrike" kern="1200" cap="none" spc="29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O</a:t>
            </a:r>
            <a:r>
              <a:rPr kumimoji="0" lang="it-IT" sz="2350" b="0" i="0" u="none" strike="noStrike" kern="1200" cap="none" spc="-4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35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ASSOCIATI</a:t>
            </a:r>
            <a:endParaRPr kumimoji="0" lang="it-IT" sz="23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37" name="CustomShape 3"/>
          <p:cNvSpPr/>
          <p:nvPr/>
        </p:nvSpPr>
        <p:spPr>
          <a:xfrm>
            <a:off x="2627640" y="5028120"/>
            <a:ext cx="3888000" cy="146952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35ECFB-C23B-B243-80B0-4D995CA61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0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87"/>
    </mc:Choice>
    <mc:Fallback xmlns="">
      <p:transition spd="slow" advTm="17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9" name="CustomShape 1"/>
          <p:cNvSpPr/>
          <p:nvPr/>
        </p:nvSpPr>
        <p:spPr>
          <a:xfrm>
            <a:off x="250920" y="1268280"/>
            <a:ext cx="864216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1200" cap="none" spc="77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SEGNI E </a:t>
            </a:r>
            <a:r>
              <a:rPr kumimoji="0" lang="it-IT" sz="5400" b="1" i="0" u="none" strike="noStrike" kern="1200" cap="none" spc="49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SINTOMI  </a:t>
            </a:r>
            <a:r>
              <a:rPr kumimoji="0" lang="it-IT" sz="5400" b="1" i="0" u="none" strike="noStrike" kern="1200" cap="none" spc="83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</a:t>
            </a:r>
            <a:r>
              <a:rPr kumimoji="0" lang="it-IT" sz="5400" b="1" i="0" u="none" strike="noStrike" kern="1200" cap="none" spc="77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AR</a:t>
            </a:r>
            <a:r>
              <a:rPr kumimoji="0" lang="it-IT" sz="5400" b="1" i="0" u="none" strike="noStrike" kern="1200" cap="none" spc="97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D</a:t>
            </a:r>
            <a:r>
              <a:rPr kumimoji="0" lang="it-IT" sz="5400" b="1" i="0" u="none" strike="noStrike" kern="1200" cap="none" spc="3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I</a:t>
            </a:r>
            <a:r>
              <a:rPr kumimoji="0" lang="it-IT" sz="5400" b="1" i="0" u="none" strike="noStrike" kern="1200" cap="none" spc="-35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O</a:t>
            </a:r>
            <a:r>
              <a:rPr kumimoji="0" lang="it-IT" sz="5400" b="1" i="0" u="none" strike="noStrike" kern="1200" cap="none" spc="-137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V</a:t>
            </a:r>
            <a:r>
              <a:rPr kumimoji="0" lang="it-IT" sz="5400" b="1" i="0" u="none" strike="noStrike" kern="1200" cap="none" spc="7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</a:t>
            </a:r>
            <a:r>
              <a:rPr kumimoji="0" lang="it-IT" sz="5400" b="1" i="0" u="none" strike="noStrike" kern="1200" cap="none" spc="89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SCO</a:t>
            </a:r>
            <a:r>
              <a:rPr kumimoji="0" lang="it-IT" sz="5400" b="1" i="0" u="none" strike="noStrike" kern="1200" cap="none" spc="7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LAR</a:t>
            </a:r>
            <a:r>
              <a:rPr kumimoji="0" lang="it-IT" sz="5400" b="1" i="0" u="none" strike="noStrike" kern="1200" cap="none" spc="3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I</a:t>
            </a:r>
            <a:endParaRPr kumimoji="0" lang="it-IT" sz="5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480" name="Elemento grafico 6" descr="Cuore con pulsazioni"/>
          <p:cNvPicPr/>
          <p:nvPr/>
        </p:nvPicPr>
        <p:blipFill>
          <a:blip r:embed="rId4"/>
          <a:stretch/>
        </p:blipFill>
        <p:spPr>
          <a:xfrm>
            <a:off x="3582000" y="3429000"/>
            <a:ext cx="1979640" cy="1979640"/>
          </a:xfrm>
          <a:prstGeom prst="rect">
            <a:avLst/>
          </a:prstGeom>
          <a:ln>
            <a:noFill/>
          </a:ln>
        </p:spPr>
      </p:pic>
      <p:sp>
        <p:nvSpPr>
          <p:cNvPr id="2481" name="CustomShape 2"/>
          <p:cNvSpPr/>
          <p:nvPr/>
        </p:nvSpPr>
        <p:spPr>
          <a:xfrm>
            <a:off x="250920" y="189000"/>
            <a:ext cx="8642160" cy="6479640"/>
          </a:xfrm>
          <a:prstGeom prst="frame">
            <a:avLst>
              <a:gd name="adj1" fmla="val 3305"/>
            </a:avLst>
          </a:prstGeom>
          <a:solidFill>
            <a:srgbClr val="C00000"/>
          </a:solidFill>
          <a:ln w="93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79C3637-B870-4E4B-90C6-A9B864BED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7"/>
    </mc:Choice>
    <mc:Fallback xmlns="">
      <p:transition spd="slow" advTm="8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CustomShape 1"/>
          <p:cNvSpPr/>
          <p:nvPr/>
        </p:nvSpPr>
        <p:spPr>
          <a:xfrm>
            <a:off x="214408" y="560709"/>
            <a:ext cx="8642160" cy="42458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1200" cap="none" spc="7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CONSIGLI</a:t>
            </a:r>
          </a:p>
          <a:p>
            <a:pPr algn="ctr" defTabSz="914400">
              <a:defRPr/>
            </a:pPr>
            <a:r>
              <a:rPr lang="it-IT" sz="5400" b="1" spc="-1" dirty="0">
                <a:solidFill>
                  <a:srgbClr val="C00000"/>
                </a:solidFill>
              </a:rPr>
              <a:t>DOMANDE PIÙ FREQUENTI DEI PAZIENTI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40" name="CustomShape 2"/>
          <p:cNvSpPr/>
          <p:nvPr/>
        </p:nvSpPr>
        <p:spPr>
          <a:xfrm>
            <a:off x="250920" y="189000"/>
            <a:ext cx="8642160" cy="6479640"/>
          </a:xfrm>
          <a:prstGeom prst="frame">
            <a:avLst>
              <a:gd name="adj1" fmla="val 3305"/>
            </a:avLst>
          </a:prstGeom>
          <a:solidFill>
            <a:srgbClr val="C00000"/>
          </a:solidFill>
          <a:ln w="9360">
            <a:solidFill>
              <a:srgbClr val="C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0BE3C1-B82B-6A45-8F6A-9B71F987D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7" name="Elemento grafico 4" descr="Domande">
            <a:extLst>
              <a:ext uri="{FF2B5EF4-FFF2-40B4-BE49-F238E27FC236}">
                <a16:creationId xmlns:a16="http://schemas.microsoft.com/office/drawing/2014/main" id="{D61373BA-EF2F-3A45-93D3-DFFB29C1F20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191403" y="3835176"/>
            <a:ext cx="2688169" cy="26862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62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1"/>
    </mc:Choice>
    <mc:Fallback xmlns="">
      <p:transition spd="slow" advTm="4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1" name="TextShape 1"/>
          <p:cNvSpPr txBox="1"/>
          <p:nvPr/>
        </p:nvSpPr>
        <p:spPr>
          <a:xfrm>
            <a:off x="250920" y="144360"/>
            <a:ext cx="8651880" cy="1162440"/>
          </a:xfrm>
          <a:prstGeom prst="rect">
            <a:avLst/>
          </a:prstGeom>
          <a:noFill/>
          <a:ln w="9360">
            <a:noFill/>
          </a:ln>
        </p:spPr>
        <p:txBody>
          <a:bodyPr lIns="0" tIns="17280" rIns="0" bIns="0" anchor="ctr">
            <a:noAutofit/>
          </a:bodyPr>
          <a:lstStyle/>
          <a:p>
            <a:pPr marL="12600" marR="0" lvl="0" indent="0" algn="ctr" defTabSz="914400" rtl="0" eaLnBrk="1" fontAlgn="auto" latinLnBrk="0" hangingPunct="1">
              <a:lnSpc>
                <a:spcPct val="100000"/>
              </a:lnSpc>
              <a:spcBef>
                <a:spcPts val="1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49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POSSO BERE CAFFÈ?</a:t>
            </a:r>
            <a:endParaRPr kumimoji="0" lang="it-IT" sz="3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42" name="CustomShape 2"/>
          <p:cNvSpPr/>
          <p:nvPr/>
        </p:nvSpPr>
        <p:spPr>
          <a:xfrm>
            <a:off x="250920" y="1708920"/>
            <a:ext cx="8642160" cy="252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46160" rIns="0" bIns="0">
            <a:spAutoFit/>
          </a:bodyPr>
          <a:lstStyle/>
          <a:p>
            <a:pPr marL="906120" marR="0" lvl="0" indent="0" algn="l" defTabSz="914400" rtl="0" eaLnBrk="1" fontAlgn="auto" latinLnBrk="0" hangingPunct="1">
              <a:lnSpc>
                <a:spcPct val="100000"/>
              </a:lnSpc>
              <a:spcBef>
                <a:spcPts val="11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18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Gli </a:t>
            </a:r>
            <a:r>
              <a:rPr kumimoji="0" lang="it-IT" sz="2400" b="1" i="0" u="none" strike="noStrike" kern="1200" cap="none" spc="1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effetti </a:t>
            </a:r>
            <a:r>
              <a:rPr kumimoji="0" lang="it-IT" sz="2400" b="1" i="0" u="none" strike="noStrike" kern="1200" cap="none" spc="24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del</a:t>
            </a:r>
            <a:r>
              <a:rPr kumimoji="0" lang="it-IT" sz="2400" b="1" i="0" u="none" strike="noStrike" kern="1200" cap="none" spc="1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la </a:t>
            </a:r>
            <a:r>
              <a:rPr kumimoji="0" lang="it-IT" sz="2400" b="1" i="0" u="none" strike="noStrike" kern="1200" cap="none" spc="18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caffeina </a:t>
            </a:r>
            <a:r>
              <a:rPr kumimoji="0" lang="it-IT" sz="2400" b="1" i="0" u="none" strike="noStrike" kern="1200" cap="none" spc="1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sul </a:t>
            </a:r>
            <a:r>
              <a:rPr kumimoji="0" lang="it-IT" sz="2400" b="1" i="0" u="none" strike="noStrike" kern="1200" cap="none" spc="9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nostro</a:t>
            </a:r>
            <a:r>
              <a:rPr kumimoji="0" lang="it-IT" sz="2400" b="1" i="0" u="none" strike="noStrike" kern="1200" cap="none" spc="-3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1" i="0" u="none" strike="noStrike" kern="1200" cap="none" spc="18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organismo: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526320" marR="0" lvl="0" indent="-514080" algn="l" defTabSz="914400" rtl="0" eaLnBrk="1" fontAlgn="auto" latinLnBrk="0" hangingPunct="1">
              <a:lnSpc>
                <a:spcPts val="2690"/>
              </a:lnSpc>
              <a:spcBef>
                <a:spcPts val="1321"/>
              </a:spcBef>
              <a:spcAft>
                <a:spcPts val="0"/>
              </a:spcAft>
              <a:buClr>
                <a:srgbClr val="191B0E"/>
              </a:buClr>
              <a:buSzTx/>
              <a:buFont typeface="StarSymbol"/>
              <a:buChar char="■"/>
              <a:tabLst/>
              <a:defRPr/>
            </a:pP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La caffeina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è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rapidamente assorbita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raggiunge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un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picco  plasmatico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dopo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15-20</a:t>
            </a:r>
            <a:r>
              <a:rPr kumimoji="0" lang="it-IT" sz="2400" b="0" i="0" u="none" strike="noStrike" kern="1200" cap="none" spc="4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minuti.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526320" marR="0" lvl="0" indent="-514080" algn="l" defTabSz="914400" rtl="0" eaLnBrk="1" fontAlgn="auto" latinLnBrk="0" hangingPunct="1">
              <a:lnSpc>
                <a:spcPct val="93000"/>
              </a:lnSpc>
              <a:spcBef>
                <a:spcPts val="1154"/>
              </a:spcBef>
              <a:spcAft>
                <a:spcPts val="0"/>
              </a:spcAft>
              <a:buClr>
                <a:srgbClr val="191B0E"/>
              </a:buClr>
              <a:buSzTx/>
              <a:buFont typeface="StarSymbol"/>
              <a:buChar char="■"/>
              <a:tabLst/>
              <a:defRPr/>
            </a:pP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Aumenta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la vigilanza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riduce la sensazione di fatica,  aumenta </a:t>
            </a:r>
            <a:r>
              <a:rPr kumimoji="0" lang="it-IT" sz="2400" b="0" i="0" u="none" strike="noStrike" kern="1200" cap="none" spc="-2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lievemente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la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forza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di contrazione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cardiaca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la  frequenza del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battito cardiaco, tutto </a:t>
            </a:r>
            <a:r>
              <a:rPr kumimoji="0" lang="it-IT" sz="2400" b="0" i="0" u="none" strike="noStrike" kern="1200" cap="none" spc="-15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questo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è</a:t>
            </a:r>
            <a:r>
              <a:rPr kumimoji="0" lang="it-IT" sz="2400" b="0" i="0" u="none" strike="noStrike" kern="1200" cap="none" spc="5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soggettivo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/>
              </a:rPr>
              <a:t>.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43" name="CustomShape 3"/>
          <p:cNvSpPr/>
          <p:nvPr/>
        </p:nvSpPr>
        <p:spPr>
          <a:xfrm>
            <a:off x="2988000" y="4509000"/>
            <a:ext cx="2808000" cy="19368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02D133-917A-B042-8546-2197C9B76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7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94"/>
    </mc:Choice>
    <mc:Fallback xmlns="">
      <p:transition spd="slow" advTm="30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" name="CustomShape 1"/>
          <p:cNvSpPr/>
          <p:nvPr/>
        </p:nvSpPr>
        <p:spPr>
          <a:xfrm>
            <a:off x="2211120" y="3155400"/>
            <a:ext cx="4952880" cy="20056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29" normalizeH="0" baseline="1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CONTENUTO IN</a:t>
            </a:r>
            <a:r>
              <a:rPr kumimoji="0" lang="it-IT" sz="2400" b="0" i="0" u="none" strike="noStrike" kern="1200" cap="none" spc="-7" normalizeH="0" baseline="1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none" strike="noStrike" kern="1200" cap="none" spc="29" normalizeH="0" baseline="1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CAFFEINA</a:t>
            </a:r>
            <a:r>
              <a:rPr kumimoji="0" lang="it-IT" sz="1600" b="0" i="0" u="none" strike="noStrike" kern="1200" cap="none" spc="1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:</a:t>
            </a:r>
            <a:endParaRPr kumimoji="0" lang="it-IT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•</a:t>
            </a:r>
            <a:r>
              <a:rPr kumimoji="0" lang="it-IT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none" strike="noStrike" kern="1200" cap="none" spc="43" normalizeH="0" baseline="1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caffè</a:t>
            </a:r>
            <a:r>
              <a:rPr kumimoji="0" lang="it-IT" sz="2400" b="0" i="0" u="none" strike="noStrike" kern="1200" cap="none" spc="12" normalizeH="0" baseline="1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none" strike="noStrike" kern="1200" cap="none" spc="29" normalizeH="0" baseline="1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espresso	</a:t>
            </a:r>
            <a:r>
              <a:rPr kumimoji="0" lang="it-IT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60-120</a:t>
            </a:r>
            <a:r>
              <a:rPr kumimoji="0" lang="it-IT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mg</a:t>
            </a:r>
            <a:endParaRPr kumimoji="0" lang="it-IT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•</a:t>
            </a:r>
            <a:r>
              <a:rPr kumimoji="0" lang="it-IT" sz="1600" b="0" i="0" u="none" strike="noStrike" kern="1200" cap="none" spc="-5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none" strike="noStrike" kern="1200" cap="none" spc="43" normalizeH="0" baseline="1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caffè</a:t>
            </a:r>
            <a:r>
              <a:rPr kumimoji="0" lang="it-IT" sz="2400" b="0" i="0" u="none" strike="noStrike" kern="1200" cap="none" spc="29" normalizeH="0" baseline="1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none" strike="noStrike" kern="1200" cap="none" spc="21" normalizeH="0" baseline="1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decaffeinato	</a:t>
            </a:r>
            <a:r>
              <a:rPr kumimoji="0" lang="it-IT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2-5</a:t>
            </a:r>
            <a:r>
              <a:rPr kumimoji="0" lang="it-IT" sz="16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mg</a:t>
            </a:r>
            <a:endParaRPr kumimoji="0" lang="it-IT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• </a:t>
            </a:r>
            <a:r>
              <a:rPr kumimoji="0" lang="it-IT" sz="1600" b="0" i="0" u="none" strike="noStrike" kern="1200" cap="none" spc="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caffè  </a:t>
            </a:r>
            <a:r>
              <a:rPr kumimoji="0" lang="it-IT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con </a:t>
            </a:r>
            <a:r>
              <a:rPr kumimoji="0" lang="it-IT" sz="16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Moka</a:t>
            </a:r>
            <a:r>
              <a:rPr kumimoji="0" lang="it-IT" sz="1600" b="0" i="0" u="none" strike="noStrike" kern="1200" cap="none" spc="-6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(35-50</a:t>
            </a:r>
            <a:r>
              <a:rPr kumimoji="0" lang="it-IT" sz="1600" b="0" i="0" u="none" strike="noStrike" kern="1200" cap="none" spc="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ml):	</a:t>
            </a:r>
            <a:r>
              <a:rPr kumimoji="0" lang="it-IT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60-120</a:t>
            </a:r>
            <a:r>
              <a:rPr kumimoji="0" lang="it-IT" sz="1600" b="0" i="0" u="none" strike="noStrike" kern="1200" cap="none" spc="-5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mg</a:t>
            </a:r>
            <a:endParaRPr kumimoji="0" lang="it-IT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• </a:t>
            </a:r>
            <a:r>
              <a:rPr kumimoji="0" lang="it-IT" sz="1600" b="0" i="0" u="none" strike="noStrike" kern="1200" cap="none" spc="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caffè </a:t>
            </a:r>
            <a:r>
              <a:rPr kumimoji="0" lang="it-IT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americano</a:t>
            </a:r>
            <a:r>
              <a:rPr kumimoji="0" lang="it-IT" sz="1600" b="0" i="0" u="none" strike="noStrike" kern="1200" cap="none" spc="-6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1600" b="0" i="0" u="none" strike="noStrike" kern="1200" cap="none" spc="-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(100</a:t>
            </a:r>
            <a:r>
              <a:rPr kumimoji="0" lang="it-IT" sz="1600" b="0" i="0" u="none" strike="noStrike" kern="1200" cap="none" spc="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ml):	</a:t>
            </a:r>
            <a:r>
              <a:rPr kumimoji="0" lang="it-IT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95-125</a:t>
            </a:r>
            <a:r>
              <a:rPr kumimoji="0" lang="it-IT" sz="1600" b="0" i="0" u="none" strike="noStrike" kern="1200" cap="none" spc="-9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mg.</a:t>
            </a:r>
            <a:endParaRPr kumimoji="0" lang="it-IT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•</a:t>
            </a:r>
            <a:r>
              <a:rPr kumimoji="0" lang="it-IT" sz="1600" b="0" i="0" u="none" strike="noStrike" kern="1200" cap="none" spc="-5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Coca-cola</a:t>
            </a:r>
            <a:r>
              <a:rPr kumimoji="0" lang="it-IT" sz="1600" b="0" i="0" u="none" strike="noStrike" kern="1200" cap="none" spc="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(lattina):	</a:t>
            </a:r>
            <a:r>
              <a:rPr kumimoji="0" lang="it-IT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40</a:t>
            </a:r>
            <a:r>
              <a:rPr kumimoji="0" lang="it-IT" sz="16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mg</a:t>
            </a:r>
            <a:endParaRPr kumimoji="0" lang="it-IT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• cioccolata</a:t>
            </a:r>
            <a:r>
              <a:rPr kumimoji="0" lang="it-IT" sz="1600" b="0" i="0" u="none" strike="noStrike" kern="1200" cap="none" spc="-4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(una</a:t>
            </a:r>
            <a:r>
              <a:rPr kumimoji="0" lang="it-IT" sz="1600" b="0" i="0" u="none" strike="noStrike" kern="1200" cap="none" spc="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tazza):	</a:t>
            </a:r>
            <a:r>
              <a:rPr kumimoji="0" lang="it-IT" sz="16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10</a:t>
            </a:r>
            <a:r>
              <a:rPr kumimoji="0" lang="it-IT" sz="16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mg</a:t>
            </a:r>
            <a:endParaRPr kumimoji="0" lang="it-IT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•  </a:t>
            </a:r>
            <a:r>
              <a:rPr kumimoji="0" lang="it-IT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tè</a:t>
            </a:r>
            <a:r>
              <a:rPr kumimoji="0" lang="it-IT" sz="1600" b="0" i="0" u="none" strike="noStrike" kern="1200" cap="none" spc="-1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(una</a:t>
            </a:r>
            <a:r>
              <a:rPr kumimoji="0" lang="it-IT" sz="1600" b="0" i="0" u="none" strike="noStrike" kern="1200" cap="none" spc="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tazza):	20-80</a:t>
            </a:r>
            <a:r>
              <a:rPr kumimoji="0" lang="it-IT" sz="1600" b="0" i="0" u="none" strike="noStrike" kern="1200" cap="none" spc="-2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16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mg</a:t>
            </a:r>
            <a:endParaRPr kumimoji="0" lang="it-IT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45" name="CustomShape 2"/>
          <p:cNvSpPr/>
          <p:nvPr/>
        </p:nvSpPr>
        <p:spPr>
          <a:xfrm>
            <a:off x="215900" y="5300037"/>
            <a:ext cx="8642160" cy="148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Per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valutare gli effetti</a:t>
            </a:r>
            <a:r>
              <a:rPr kumimoji="0" lang="it-IT" sz="2400" b="0" i="0" u="none" strike="noStrike" kern="1200" cap="none" spc="3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del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none" strike="noStrike" kern="1200" cap="none" spc="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caffè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bisogna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tener</a:t>
            </a:r>
            <a:r>
              <a:rPr kumimoji="0" lang="it-IT" sz="2400" b="0" i="0" u="none" strike="noStrike" kern="1200" cap="none" spc="-7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conto: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431640" marR="0" lvl="0" indent="-418680" algn="l" defTabSz="914400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della dose</a:t>
            </a:r>
            <a:r>
              <a:rPr kumimoji="0" lang="it-IT" sz="2400" b="0" i="0" u="none" strike="noStrike" kern="1200" cap="none" spc="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consumata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431640" marR="0" lvl="0" indent="-41868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della durata del periodo di</a:t>
            </a:r>
            <a:r>
              <a:rPr kumimoji="0" lang="it-IT" sz="2400" b="0" i="0" u="none" strike="noStrike" kern="1200" cap="none" spc="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assunzione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431640" marR="0" lvl="0" indent="-418680" algn="l" defTabSz="914400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del metabolismo individuale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46" name="TextShape 3"/>
          <p:cNvSpPr txBox="1"/>
          <p:nvPr/>
        </p:nvSpPr>
        <p:spPr>
          <a:xfrm>
            <a:off x="250920" y="182520"/>
            <a:ext cx="8642160" cy="1162440"/>
          </a:xfrm>
          <a:prstGeom prst="rect">
            <a:avLst/>
          </a:prstGeom>
          <a:noFill/>
          <a:ln w="9360">
            <a:noFill/>
          </a:ln>
        </p:spPr>
        <p:txBody>
          <a:bodyPr lIns="0" tIns="17280" rIns="0" bIns="0" anchor="ctr">
            <a:noAutofit/>
          </a:bodyPr>
          <a:lstStyle/>
          <a:p>
            <a:pPr marL="12600" marR="0" lvl="0" indent="0" algn="ctr" defTabSz="914400" rtl="0" eaLnBrk="1" fontAlgn="auto" latinLnBrk="0" hangingPunct="1">
              <a:lnSpc>
                <a:spcPct val="100000"/>
              </a:lnSpc>
              <a:spcBef>
                <a:spcPts val="1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43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QUALE TIPO </a:t>
            </a:r>
            <a:r>
              <a:rPr kumimoji="0" lang="it-IT" sz="3600" b="1" i="0" u="none" strike="noStrike" kern="1200" cap="none" spc="38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DI </a:t>
            </a:r>
            <a:r>
              <a:rPr kumimoji="0" lang="it-IT" sz="3600" b="1" i="0" u="none" strike="noStrike" kern="1200" cap="none" spc="49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CAFFÈ </a:t>
            </a:r>
            <a:r>
              <a:rPr kumimoji="0" lang="it-IT" sz="3600" b="1" i="0" u="none" strike="noStrike" kern="1200" cap="none" spc="58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HA </a:t>
            </a:r>
            <a:r>
              <a:rPr kumimoji="0" lang="it-IT" sz="3600" b="1" i="0" u="none" strike="noStrike" kern="1200" cap="none" spc="43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PIÙ</a:t>
            </a:r>
            <a:r>
              <a:rPr kumimoji="0" lang="it-IT" sz="3600" b="1" i="0" u="none" strike="noStrike" kern="1200" cap="none" spc="-145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3600" b="1" i="0" u="none" strike="noStrike" kern="1200" cap="none" spc="43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CAFFEINA?</a:t>
            </a:r>
            <a:endParaRPr kumimoji="0" lang="it-IT" sz="3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547" name="Group 4"/>
          <p:cNvGrpSpPr/>
          <p:nvPr/>
        </p:nvGrpSpPr>
        <p:grpSpPr>
          <a:xfrm>
            <a:off x="1980000" y="3016440"/>
            <a:ext cx="4094229" cy="2263131"/>
            <a:chOff x="2051640" y="2888764"/>
            <a:chExt cx="5112360" cy="2774396"/>
          </a:xfrm>
        </p:grpSpPr>
        <p:sp>
          <p:nvSpPr>
            <p:cNvPr id="2548" name="CustomShape 5"/>
            <p:cNvSpPr/>
            <p:nvPr/>
          </p:nvSpPr>
          <p:spPr>
            <a:xfrm>
              <a:off x="2102891" y="2888764"/>
              <a:ext cx="5061107" cy="2774396"/>
            </a:xfrm>
            <a:custGeom>
              <a:avLst/>
              <a:gdLst/>
              <a:ahLst/>
              <a:cxnLst/>
              <a:rect l="l" t="t" r="r" b="b"/>
              <a:pathLst>
                <a:path w="5184775" h="2554604">
                  <a:moveTo>
                    <a:pt x="5149647" y="34632"/>
                  </a:moveTo>
                  <a:lnTo>
                    <a:pt x="0" y="34632"/>
                  </a:lnTo>
                  <a:lnTo>
                    <a:pt x="0" y="2520023"/>
                  </a:lnTo>
                  <a:lnTo>
                    <a:pt x="5149647" y="2520023"/>
                  </a:lnTo>
                  <a:lnTo>
                    <a:pt x="5149647" y="34632"/>
                  </a:lnTo>
                  <a:close/>
                  <a:moveTo>
                    <a:pt x="5184572" y="2554313"/>
                  </a:moveTo>
                  <a:lnTo>
                    <a:pt x="0" y="2554313"/>
                  </a:lnTo>
                  <a:lnTo>
                    <a:pt x="0" y="2554554"/>
                  </a:lnTo>
                  <a:lnTo>
                    <a:pt x="5184572" y="2554554"/>
                  </a:lnTo>
                  <a:lnTo>
                    <a:pt x="5184572" y="2554313"/>
                  </a:lnTo>
                  <a:close/>
                  <a:moveTo>
                    <a:pt x="5184572" y="0"/>
                  </a:moveTo>
                  <a:lnTo>
                    <a:pt x="0" y="0"/>
                  </a:lnTo>
                  <a:lnTo>
                    <a:pt x="0" y="342"/>
                  </a:lnTo>
                  <a:lnTo>
                    <a:pt x="5184572" y="342"/>
                  </a:lnTo>
                  <a:lnTo>
                    <a:pt x="5184572" y="0"/>
                  </a:lnTo>
                  <a:close/>
                </a:path>
              </a:pathLst>
            </a:custGeom>
            <a:solidFill>
              <a:srgbClr val="C00000">
                <a:alpha val="2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2549" name="CustomShape 6"/>
            <p:cNvSpPr/>
            <p:nvPr/>
          </p:nvSpPr>
          <p:spPr>
            <a:xfrm>
              <a:off x="2051640" y="2917080"/>
              <a:ext cx="5112360" cy="2746080"/>
            </a:xfrm>
            <a:custGeom>
              <a:avLst/>
              <a:gdLst/>
              <a:ahLst/>
              <a:cxnLst/>
              <a:rect l="l" t="t" r="r" b="b"/>
              <a:pathLst>
                <a:path w="5184775" h="2553970">
                  <a:moveTo>
                    <a:pt x="5184572" y="34582"/>
                  </a:moveTo>
                  <a:lnTo>
                    <a:pt x="5149647" y="34582"/>
                  </a:lnTo>
                  <a:lnTo>
                    <a:pt x="5149647" y="2519286"/>
                  </a:lnTo>
                  <a:lnTo>
                    <a:pt x="5184572" y="2519286"/>
                  </a:lnTo>
                  <a:lnTo>
                    <a:pt x="5184572" y="34582"/>
                  </a:lnTo>
                  <a:close/>
                  <a:moveTo>
                    <a:pt x="5184572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0" y="2519680"/>
                  </a:lnTo>
                  <a:lnTo>
                    <a:pt x="0" y="2553970"/>
                  </a:lnTo>
                  <a:lnTo>
                    <a:pt x="5184572" y="2553970"/>
                  </a:lnTo>
                  <a:lnTo>
                    <a:pt x="5184572" y="2519680"/>
                  </a:lnTo>
                  <a:lnTo>
                    <a:pt x="34925" y="2519680"/>
                  </a:lnTo>
                  <a:lnTo>
                    <a:pt x="34925" y="34290"/>
                  </a:lnTo>
                  <a:lnTo>
                    <a:pt x="5184572" y="34290"/>
                  </a:lnTo>
                  <a:lnTo>
                    <a:pt x="5184572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550" name="CustomShape 7"/>
          <p:cNvSpPr/>
          <p:nvPr/>
        </p:nvSpPr>
        <p:spPr>
          <a:xfrm>
            <a:off x="250920" y="1444320"/>
            <a:ext cx="8642160" cy="147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360" rIns="0" bIns="0">
            <a:spAutoFit/>
          </a:bodyPr>
          <a:lstStyle/>
          <a:p>
            <a:pPr marL="12600" marR="0" lvl="0" indent="0" defTabSz="914400" rtl="0" eaLnBrk="1" fontAlgn="auto" latinLnBrk="0" hangingPunct="1">
              <a:lnSpc>
                <a:spcPct val="100000"/>
              </a:lnSpc>
              <a:spcBef>
                <a:spcPts val="7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</a:t>
            </a:r>
            <a:r>
              <a:rPr kumimoji="0" lang="it-IT" sz="2400" b="0" i="0" u="none" strike="noStrike" kern="1200" cap="none" spc="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</a:t>
            </a:r>
            <a:r>
              <a:rPr kumimoji="0" lang="it-IT" sz="2400" b="0" i="0" u="none" strike="noStrike" kern="1200" cap="none" spc="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</a:t>
            </a:r>
            <a:r>
              <a:rPr kumimoji="0" lang="it-IT" sz="2400" b="0" i="0" u="none" strike="noStrike" kern="1200" cap="none" spc="6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</a:t>
            </a:r>
            <a:r>
              <a:rPr kumimoji="0" lang="it-IT" sz="2400" b="0" i="0" u="none" strike="noStrike" kern="1200" cap="none" spc="-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 è</a:t>
            </a:r>
            <a:r>
              <a:rPr lang="it-IT" sz="2400" spc="-1" dirty="0">
                <a:solidFill>
                  <a:srgbClr val="000000"/>
                </a:solidFill>
              </a:rPr>
              <a:t> </a:t>
            </a:r>
            <a:r>
              <a:rPr kumimoji="0" lang="it-IT" sz="2400" b="0" i="0" u="none" strike="noStrike" kern="1200" cap="none" spc="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</a:t>
            </a:r>
            <a:r>
              <a:rPr kumimoji="0" lang="it-IT" sz="2400" b="0" i="0" u="none" strike="noStrike" kern="1200" cap="none" spc="-4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ll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 </a:t>
            </a:r>
            <a:r>
              <a:rPr kumimoji="0" lang="it-IT" sz="2400" b="0" i="0" u="none" strike="noStrike" kern="1200" cap="none" spc="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</a:t>
            </a:r>
            <a:r>
              <a:rPr kumimoji="0" lang="it-IT" sz="2400" b="0" i="0" u="none" strike="noStrike" kern="1200" cap="none" spc="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</a:t>
            </a:r>
            <a:r>
              <a:rPr kumimoji="0" lang="it-IT" sz="2400" b="0" i="0" u="none" strike="noStrike" kern="1200" cap="none" spc="-4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sng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c</a:t>
            </a:r>
            <a:r>
              <a:rPr kumimoji="0" lang="it-IT" sz="2400" b="0" i="0" u="sng" strike="noStrike" kern="1200" cap="none" spc="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a</a:t>
            </a:r>
            <a:r>
              <a:rPr kumimoji="0" lang="it-IT" sz="2400" b="0" i="0" u="sng" strike="noStrike" kern="1200" cap="none" spc="6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f</a:t>
            </a:r>
            <a:r>
              <a:rPr kumimoji="0" lang="it-IT" sz="2400" b="0" i="0" u="sng" strike="noStrike" kern="1200" cap="none" spc="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f</a:t>
            </a:r>
            <a:r>
              <a:rPr kumimoji="0" lang="it-IT" sz="2400" b="0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è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</a:t>
            </a:r>
            <a:r>
              <a:rPr kumimoji="0" lang="it-IT" sz="2400" b="0" i="0" u="sng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c</a:t>
            </a:r>
            <a:r>
              <a:rPr kumimoji="0" lang="it-IT" sz="2400" b="0" i="0" u="sng" strike="noStrike" kern="1200" cap="none" spc="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a</a:t>
            </a:r>
            <a:r>
              <a:rPr kumimoji="0" lang="it-IT" sz="2400" b="0" i="0" u="sng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c</a:t>
            </a:r>
            <a:r>
              <a:rPr kumimoji="0" lang="it-IT" sz="2400" b="0" i="0" u="sng" strike="noStrike" kern="1200" cap="none" spc="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a</a:t>
            </a:r>
            <a:r>
              <a:rPr kumimoji="0" lang="it-IT" sz="2400" b="0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o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</a:t>
            </a:r>
            <a:r>
              <a:rPr kumimoji="0" lang="it-IT" sz="2400" b="0" i="0" u="sng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t</a:t>
            </a:r>
            <a:r>
              <a:rPr kumimoji="0" lang="it-IT" sz="2400" b="0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è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 </a:t>
            </a:r>
            <a:r>
              <a:rPr kumimoji="0" lang="it-IT" sz="2400" b="0" i="0" u="sng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</a:rPr>
              <a:t>cola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</a:t>
            </a:r>
            <a:r>
              <a:rPr kumimoji="0" lang="it-IT" sz="2400" b="0" i="0" u="none" strike="noStrike" kern="1200" cap="none" spc="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  <a:r>
              <a:rPr kumimoji="0" lang="it-IT" sz="2400" b="0" i="0" u="none" strike="noStrike" kern="1200" cap="none" spc="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nelle </a:t>
            </a:r>
            <a:r>
              <a:rPr kumimoji="0" lang="it-IT" sz="2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bevande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da esse</a:t>
            </a:r>
            <a:r>
              <a:rPr kumimoji="0" lang="it-IT" sz="2400" b="0" i="0" u="none" strike="noStrike" kern="1200" cap="none" spc="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ottenute.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260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Chimicamente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è una </a:t>
            </a:r>
            <a:r>
              <a:rPr kumimoji="0" lang="it-IT" sz="2400" b="0" i="0" u="sng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</a:rPr>
              <a:t>xantina</a:t>
            </a:r>
            <a:r>
              <a:rPr kumimoji="0" lang="it-IT" sz="2400" b="0" i="0" u="none" strike="noStrike" kern="1200" cap="none" spc="4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</a:t>
            </a:r>
            <a:r>
              <a:rPr kumimoji="0" lang="it-IT" sz="2400" b="0" i="0" u="none" strike="noStrike" kern="1200" cap="none" spc="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come tale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svolge</a:t>
            </a:r>
            <a:r>
              <a:rPr kumimoji="0" lang="it-IT" sz="2400" b="0" i="0" u="none" strike="noStrike" kern="1200" cap="none" spc="-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azione 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stimolante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del </a:t>
            </a:r>
            <a:r>
              <a:rPr kumimoji="0" lang="it-IT" sz="2400" b="0" i="0" u="sng" strike="noStrike" kern="1200" cap="none" spc="-1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</a:rPr>
              <a:t>sistema </a:t>
            </a:r>
            <a:r>
              <a:rPr kumimoji="0" lang="it-IT" sz="2400" b="0" i="0" u="sng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</a:rPr>
              <a:t>nervoso</a:t>
            </a:r>
            <a:r>
              <a:rPr kumimoji="0" lang="it-IT" sz="2400" b="0" i="0" u="sng" strike="noStrike" kern="1200" cap="none" spc="1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</a:rPr>
              <a:t> </a:t>
            </a:r>
            <a:r>
              <a:rPr kumimoji="0" lang="it-IT" sz="2400" b="0" i="0" u="sng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</a:rPr>
              <a:t>centrale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E66F91-CF49-1947-9662-0B345A8CC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9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86"/>
    </mc:Choice>
    <mc:Fallback xmlns="">
      <p:transition spd="slow" advTm="26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TextShape 1"/>
          <p:cNvSpPr txBox="1"/>
          <p:nvPr/>
        </p:nvSpPr>
        <p:spPr>
          <a:xfrm>
            <a:off x="250920" y="154080"/>
            <a:ext cx="8642160" cy="1162440"/>
          </a:xfrm>
          <a:prstGeom prst="rect">
            <a:avLst/>
          </a:prstGeom>
          <a:noFill/>
          <a:ln w="9360">
            <a:noFill/>
          </a:ln>
        </p:spPr>
        <p:txBody>
          <a:bodyPr lIns="0" tIns="17280" rIns="0" bIns="0" anchor="ctr">
            <a:noAutofit/>
          </a:bodyPr>
          <a:lstStyle/>
          <a:p>
            <a:pPr marL="12600" marR="0" lvl="0" indent="0" algn="ctr" defTabSz="914400" rtl="0" eaLnBrk="1" fontAlgn="auto" latinLnBrk="0" hangingPunct="1">
              <a:lnSpc>
                <a:spcPct val="100000"/>
              </a:lnSpc>
              <a:spcBef>
                <a:spcPts val="1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5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RAPPORTO </a:t>
            </a:r>
            <a:r>
              <a:rPr kumimoji="0" lang="it-IT" sz="3600" b="1" i="0" u="none" strike="noStrike" kern="1200" cap="none" spc="38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TRA CAFFEINA </a:t>
            </a:r>
            <a:r>
              <a:rPr kumimoji="0" lang="it-IT" sz="3600" b="1" i="0" u="none" strike="noStrike" kern="1200" cap="none" spc="49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E </a:t>
            </a:r>
            <a:r>
              <a:rPr kumimoji="0" lang="it-IT" sz="3600" b="1" i="0" u="none" strike="noStrike" kern="1200" cap="none" spc="38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ARITMIE CARDIACHE</a:t>
            </a:r>
            <a:endParaRPr kumimoji="0" lang="it-IT" sz="3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52" name="CustomShape 2"/>
          <p:cNvSpPr/>
          <p:nvPr/>
        </p:nvSpPr>
        <p:spPr>
          <a:xfrm>
            <a:off x="250920" y="1484640"/>
            <a:ext cx="8642160" cy="447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9880" rIns="0" bIns="0">
            <a:spAutoFit/>
          </a:bodyPr>
          <a:lstStyle/>
          <a:p>
            <a:pPr marL="396360" marR="0" lvl="0" indent="-383760" algn="l" defTabSz="914400" rtl="0" eaLnBrk="1" fontAlgn="auto" latinLnBrk="0" hangingPunct="1">
              <a:lnSpc>
                <a:spcPct val="94000"/>
              </a:lnSpc>
              <a:spcBef>
                <a:spcPts val="235"/>
              </a:spcBef>
              <a:spcAft>
                <a:spcPts val="0"/>
              </a:spcAft>
              <a:buClr>
                <a:srgbClr val="191B0E"/>
              </a:buClr>
              <a:buSzTx/>
              <a:buFont typeface="StarSymbol"/>
              <a:buChar char="■"/>
              <a:tabLst/>
              <a:defRPr/>
            </a:pP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Studi effettuati sia sui sani sia sui cardiopatici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(in </a:t>
            </a:r>
            <a:r>
              <a:rPr kumimoji="0" lang="it-IT" sz="2000" b="0" i="0" u="none" strike="noStrike" kern="1200" cap="none" spc="4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particolare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con 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cardiopatia ischemica) hanno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concluso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che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la caffeina in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dosi  giornaliere di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300-500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mg (circa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5-7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dosi di espresso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bar)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non  </a:t>
            </a:r>
            <a:r>
              <a:rPr kumimoji="0" lang="it-IT" sz="2000" b="0" i="0" u="none" strike="noStrike" kern="1200" cap="none" spc="-2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provoca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aritmie.</a:t>
            </a:r>
            <a:endParaRPr kumimoji="0" lang="it-IT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360" marR="0" lvl="0" indent="-383760" algn="l" defTabSz="914400" rtl="0" eaLnBrk="1" fontAlgn="auto" latinLnBrk="0" hangingPunct="1">
              <a:lnSpc>
                <a:spcPts val="2299"/>
              </a:lnSpc>
              <a:spcBef>
                <a:spcPts val="1171"/>
              </a:spcBef>
              <a:spcAft>
                <a:spcPts val="0"/>
              </a:spcAft>
              <a:buClr>
                <a:srgbClr val="191B0E"/>
              </a:buClr>
              <a:buSzTx/>
              <a:buFont typeface="StarSymbol"/>
              <a:buChar char="■"/>
              <a:tabLst/>
              <a:defRPr/>
            </a:pPr>
            <a:r>
              <a:rPr kumimoji="0" lang="it-IT" sz="2000" b="0" i="0" u="none" strike="noStrike" kern="1200" cap="none" spc="-26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Talora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(ma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è </a:t>
            </a:r>
            <a:r>
              <a:rPr kumimoji="0" lang="it-IT" sz="20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raro) </a:t>
            </a:r>
            <a:r>
              <a:rPr kumimoji="0" lang="it-IT" sz="2000" b="0" i="0" u="none" strike="noStrike" kern="1200" cap="none" spc="-15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questo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può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accadere in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persone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particolarmente 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sensibili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alla</a:t>
            </a:r>
            <a:r>
              <a:rPr kumimoji="0" lang="it-IT" sz="2000" b="0" i="0" u="none" strike="noStrike" kern="1200" cap="none" spc="4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caffeina.</a:t>
            </a:r>
            <a:endParaRPr kumimoji="0" lang="it-IT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41148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100" b="0" i="0" u="none" strike="noStrike" kern="1200" cap="none" spc="5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Rapporto </a:t>
            </a:r>
            <a:r>
              <a:rPr kumimoji="0" lang="it-IT" sz="3100" b="0" i="0" u="none" strike="noStrike" kern="1200" cap="none" spc="3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tra caffeina </a:t>
            </a:r>
            <a:r>
              <a:rPr kumimoji="0" lang="it-IT" sz="3100" b="0" i="0" u="none" strike="noStrike" kern="1200" cap="none" spc="4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e </a:t>
            </a:r>
            <a:r>
              <a:rPr kumimoji="0" lang="it-IT" sz="3100" b="0" i="0" u="sng" strike="noStrike" kern="1200" cap="none" spc="4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</a:rPr>
              <a:t>pressione</a:t>
            </a:r>
            <a:r>
              <a:rPr kumimoji="0" lang="it-IT" sz="3100" b="0" i="0" u="sng" strike="noStrike" kern="1200" cap="none" spc="-1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</a:rPr>
              <a:t> </a:t>
            </a:r>
            <a:r>
              <a:rPr kumimoji="0" lang="it-IT" sz="3100" b="0" i="0" u="sng" strike="noStrike" kern="1200" cap="none" spc="4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Arial"/>
              </a:rPr>
              <a:t>arteriosa</a:t>
            </a:r>
            <a:endParaRPr kumimoji="0" lang="it-IT" sz="3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2574"/>
              </a:spcBef>
              <a:spcAft>
                <a:spcPts val="0"/>
              </a:spcAft>
              <a:buClr>
                <a:srgbClr val="000000"/>
              </a:buClr>
              <a:buSzTx/>
              <a:buFont typeface="StarSymbol"/>
              <a:buChar char="■"/>
              <a:tabLst/>
              <a:defRPr/>
            </a:pP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Un </a:t>
            </a:r>
            <a:r>
              <a:rPr kumimoji="0" lang="it-IT" sz="20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moderato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consumo di </a:t>
            </a:r>
            <a:r>
              <a:rPr kumimoji="0" lang="it-IT" sz="2000" b="0" i="0" u="none" strike="noStrike" kern="1200" cap="none" spc="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caffè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da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parte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dei soggetti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sani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non sembra  incrementare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la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pressione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arteriosa.</a:t>
            </a:r>
            <a:endParaRPr kumimoji="0" lang="it-IT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rgbClr val="000000"/>
              </a:buClr>
              <a:buSzTx/>
              <a:buFont typeface="StarSymbol"/>
              <a:buChar char="■"/>
              <a:tabLst/>
              <a:defRPr/>
            </a:pP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Un uso eccessivo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in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persone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già ipertese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può aumentare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i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valori  pressori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rendere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difficoltoso il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controllo</a:t>
            </a:r>
            <a:r>
              <a:rPr kumimoji="0" lang="it-IT" sz="20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dell’ipertensione.</a:t>
            </a:r>
            <a:endParaRPr kumimoji="0" lang="it-IT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3106B3-ADBA-A442-88A2-8B54B2E0B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0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25"/>
    </mc:Choice>
    <mc:Fallback xmlns="">
      <p:transition spd="slow" advTm="51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3" name="TextShape 1"/>
          <p:cNvSpPr txBox="1"/>
          <p:nvPr/>
        </p:nvSpPr>
        <p:spPr>
          <a:xfrm>
            <a:off x="250920" y="161280"/>
            <a:ext cx="8642160" cy="1162440"/>
          </a:xfrm>
          <a:prstGeom prst="rect">
            <a:avLst/>
          </a:prstGeom>
          <a:noFill/>
          <a:ln w="9360">
            <a:noFill/>
          </a:ln>
        </p:spPr>
        <p:txBody>
          <a:bodyPr lIns="0" tIns="17280" rIns="0" bIns="0" anchor="ctr">
            <a:noAutofit/>
          </a:bodyPr>
          <a:lstStyle/>
          <a:p>
            <a:pPr marL="12600" marR="0" lvl="0" indent="0" algn="ctr" defTabSz="914400" rtl="0" eaLnBrk="1" fontAlgn="auto" latinLnBrk="0" hangingPunct="1">
              <a:lnSpc>
                <a:spcPct val="100000"/>
              </a:lnSpc>
              <a:spcBef>
                <a:spcPts val="1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38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VIAGGIARE </a:t>
            </a:r>
            <a:r>
              <a:rPr kumimoji="0" lang="it-IT" sz="3600" b="1" i="0" u="none" strike="noStrike" kern="1200" cap="none" spc="49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SENZA</a:t>
            </a:r>
            <a:r>
              <a:rPr kumimoji="0" lang="it-IT" sz="3600" b="1" i="0" u="none" strike="noStrike" kern="1200" cap="none" spc="-5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3600" b="1" i="0" u="none" strike="noStrike" kern="1200" cap="none" spc="1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FRETTA</a:t>
            </a:r>
            <a:endParaRPr kumimoji="0" lang="it-IT" sz="3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54" name="CustomShape 2"/>
          <p:cNvSpPr/>
          <p:nvPr/>
        </p:nvSpPr>
        <p:spPr>
          <a:xfrm>
            <a:off x="259560" y="1700640"/>
            <a:ext cx="8642160" cy="437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3920" rIns="0" bIns="0">
            <a:spAutoFit/>
          </a:bodyPr>
          <a:lstStyle/>
          <a:p>
            <a:pPr marL="396720" marR="0" lvl="0" indent="-383760" algn="l" defTabSz="914400" rtl="0" eaLnBrk="1" fontAlgn="auto" latinLnBrk="0" hangingPunct="1">
              <a:lnSpc>
                <a:spcPts val="2690"/>
              </a:lnSpc>
              <a:spcBef>
                <a:spcPts val="346"/>
              </a:spcBef>
              <a:spcAft>
                <a:spcPts val="0"/>
              </a:spcAft>
              <a:buClr>
                <a:srgbClr val="191B0E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È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sconsigliabile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programmare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viaggi con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tappe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troppo 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lunghe magari viaggiando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tante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ore di</a:t>
            </a:r>
            <a:r>
              <a:rPr kumimoji="0" lang="it-IT" sz="2400" b="0" i="0" u="none" strike="noStrike" kern="1200" cap="none" spc="9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5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notte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ts val="2846"/>
              </a:lnSpc>
              <a:spcBef>
                <a:spcPts val="0"/>
              </a:spcBef>
              <a:spcAft>
                <a:spcPts val="0"/>
              </a:spcAft>
              <a:buClr>
                <a:srgbClr val="191B0E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Evitate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le strade con </a:t>
            </a:r>
            <a:r>
              <a:rPr kumimoji="0" lang="it-IT" sz="2400" b="0" i="0" u="none" strike="noStrike" kern="1200" cap="none" spc="4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traffico</a:t>
            </a:r>
            <a:r>
              <a:rPr kumimoji="0" lang="it-IT" sz="2400" b="0" i="0" u="none" strike="noStrike" kern="1200" cap="none" spc="24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congestionato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>
                <a:srgbClr val="191B0E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Non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viaggiate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soli.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>
                <a:srgbClr val="191B0E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Non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spingete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la macchina in caso di</a:t>
            </a:r>
            <a:r>
              <a:rPr kumimoji="0" lang="it-IT" sz="2400" b="0" i="0" u="none" strike="noStrike" kern="1200" cap="none" spc="24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guasto.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ts val="2690"/>
              </a:lnSpc>
              <a:spcBef>
                <a:spcPts val="269"/>
              </a:spcBef>
              <a:spcAft>
                <a:spcPts val="0"/>
              </a:spcAft>
              <a:buClr>
                <a:srgbClr val="191B0E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Non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guidate </a:t>
            </a:r>
            <a:r>
              <a:rPr kumimoji="0" lang="it-IT" sz="2400" b="0" i="0" u="none" strike="noStrike" kern="1200" cap="none" spc="-15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sotto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l’effetto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di medicine che diano  sonnolenza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ts val="2846"/>
              </a:lnSpc>
              <a:spcBef>
                <a:spcPts val="0"/>
              </a:spcBef>
              <a:spcAft>
                <a:spcPts val="0"/>
              </a:spcAft>
              <a:buClr>
                <a:srgbClr val="191B0E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400" b="0" i="0" u="none" strike="noStrike" kern="1200" cap="none" spc="-2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Mettetevi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al </a:t>
            </a:r>
            <a:r>
              <a:rPr kumimoji="0" lang="it-IT" sz="2400" b="0" i="0" u="none" strike="noStrike" kern="1200" cap="none" spc="-15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volante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solo se vi sentite</a:t>
            </a:r>
            <a:r>
              <a:rPr kumimoji="0" lang="it-IT" sz="2400" b="0" i="0" u="none" strike="noStrike" kern="1200" cap="none" spc="24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bene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>
                <a:srgbClr val="191B0E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400" b="0" i="0" u="none" strike="noStrike" kern="1200" cap="none" spc="-15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Fai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pasti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leggeri escludendo gli alcolici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>
                <a:srgbClr val="191B0E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Non caricare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scaricare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bagagli pesanti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B0E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Fermati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se stai poco</a:t>
            </a:r>
            <a:r>
              <a:rPr kumimoji="0" lang="it-IT" sz="2400" b="0" i="0" u="none" strike="noStrike" kern="1200" cap="none" spc="9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bene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>
                <a:srgbClr val="191B0E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Tieni nel </a:t>
            </a:r>
            <a:r>
              <a:rPr kumimoji="0" lang="it-IT" sz="2400" b="0" i="0" u="none" strike="noStrike" kern="1200" cap="none" spc="-15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cruscotto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le medicine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per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le</a:t>
            </a:r>
            <a:r>
              <a:rPr kumimoji="0" lang="it-IT" sz="2400" b="0" i="0" u="none" strike="noStrike" kern="1200" cap="none" spc="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urgenze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55" name="CustomShape 3"/>
          <p:cNvSpPr/>
          <p:nvPr/>
        </p:nvSpPr>
        <p:spPr>
          <a:xfrm>
            <a:off x="7050240" y="4221000"/>
            <a:ext cx="1821600" cy="13010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0C94EB-9350-584C-88D2-BDCBF0C41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4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37"/>
    </mc:Choice>
    <mc:Fallback xmlns="">
      <p:transition spd="slow" advTm="41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CustomShape 1"/>
          <p:cNvSpPr/>
          <p:nvPr/>
        </p:nvSpPr>
        <p:spPr>
          <a:xfrm>
            <a:off x="250920" y="3841920"/>
            <a:ext cx="8642160" cy="247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396720" marR="0" lvl="0" indent="-383760" algn="l" defTabSz="914400" rtl="0" eaLnBrk="1" fontAlgn="auto" latinLnBrk="0" hangingPunct="1">
              <a:lnSpc>
                <a:spcPts val="2690"/>
              </a:lnSpc>
              <a:spcBef>
                <a:spcPts val="269"/>
              </a:spcBef>
              <a:spcAft>
                <a:spcPts val="0"/>
              </a:spcAft>
              <a:buClr>
                <a:srgbClr val="191B0E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Non sono controindicati i viaggi in aereo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ts val="2690"/>
              </a:lnSpc>
              <a:spcBef>
                <a:spcPts val="269"/>
              </a:spcBef>
              <a:spcAft>
                <a:spcPts val="0"/>
              </a:spcAft>
              <a:buClr>
                <a:srgbClr val="191B0E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Informati </a:t>
            </a:r>
            <a:r>
              <a:rPr kumimoji="0" lang="it-IT" sz="2400" b="0" i="0" u="none" strike="noStrike" kern="1200" cap="none" spc="-15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preventivamente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che nella località scelta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ci 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sia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assistenza</a:t>
            </a:r>
            <a:r>
              <a:rPr kumimoji="0" lang="it-IT" sz="2400" b="0" i="0" u="none" strike="noStrike" kern="1200" cap="none" spc="4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medica ed evita le località che ne sono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prive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ts val="2846"/>
              </a:lnSpc>
              <a:spcBef>
                <a:spcPts val="0"/>
              </a:spcBef>
              <a:spcAft>
                <a:spcPts val="0"/>
              </a:spcAft>
              <a:buClr>
                <a:srgbClr val="191B0E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Informati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che in zona il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servizio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di </a:t>
            </a:r>
            <a:r>
              <a:rPr kumimoji="0" lang="it-IT" sz="2400" b="0" i="0" u="none" strike="noStrike" kern="1200" cap="none" spc="-15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telefonia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sia</a:t>
            </a:r>
            <a:r>
              <a:rPr kumimoji="0" lang="it-IT" sz="2400" b="0" i="0" u="none" strike="noStrike" kern="1200" cap="none" spc="5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attivo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93000"/>
              </a:lnSpc>
              <a:spcBef>
                <a:spcPts val="204"/>
              </a:spcBef>
              <a:spcAft>
                <a:spcPts val="0"/>
              </a:spcAft>
              <a:buClr>
                <a:srgbClr val="191B0E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it-IT" sz="2400" b="0" i="0" u="none" strike="noStrike" kern="1200" cap="none" spc="4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Porta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un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elettrocardiogramma recente,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la  documentazione medica,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farmaci prescritti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l’elenco  delle medicine che stai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assumendo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57" name="TextShape 2"/>
          <p:cNvSpPr txBox="1"/>
          <p:nvPr/>
        </p:nvSpPr>
        <p:spPr>
          <a:xfrm>
            <a:off x="250920" y="172440"/>
            <a:ext cx="8642160" cy="1162440"/>
          </a:xfrm>
          <a:prstGeom prst="rect">
            <a:avLst/>
          </a:prstGeom>
          <a:noFill/>
          <a:ln w="9360">
            <a:noFill/>
          </a:ln>
        </p:spPr>
        <p:txBody>
          <a:bodyPr lIns="0" tIns="17280" rIns="0" bIns="0" anchor="ctr">
            <a:noAutofit/>
          </a:bodyPr>
          <a:lstStyle/>
          <a:p>
            <a:pPr marL="12600" marR="0" lvl="0" indent="0" algn="ctr" defTabSz="914400" rtl="0" eaLnBrk="1" fontAlgn="auto" latinLnBrk="0" hangingPunct="1">
              <a:lnSpc>
                <a:spcPct val="100000"/>
              </a:lnSpc>
              <a:spcBef>
                <a:spcPts val="1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43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IN</a:t>
            </a:r>
            <a:r>
              <a:rPr kumimoji="0" lang="it-IT" sz="3600" b="1" i="0" u="none" strike="noStrike" kern="1200" cap="none" spc="-7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3600" b="1" i="0" u="none" strike="noStrike" kern="1200" cap="none" spc="24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VACANZA</a:t>
            </a:r>
            <a:endParaRPr kumimoji="0" lang="it-IT" sz="3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58" name="CustomShape 3"/>
          <p:cNvSpPr/>
          <p:nvPr/>
        </p:nvSpPr>
        <p:spPr>
          <a:xfrm>
            <a:off x="2988000" y="1144440"/>
            <a:ext cx="3326040" cy="2592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38DAAF3-639E-F34E-863A-A61B8EC45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4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53"/>
    </mc:Choice>
    <mc:Fallback xmlns="">
      <p:transition spd="slow" advTm="27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TextShape 1"/>
          <p:cNvSpPr txBox="1"/>
          <p:nvPr/>
        </p:nvSpPr>
        <p:spPr>
          <a:xfrm>
            <a:off x="250920" y="172440"/>
            <a:ext cx="8642160" cy="1162440"/>
          </a:xfrm>
          <a:prstGeom prst="rect">
            <a:avLst/>
          </a:prstGeom>
          <a:noFill/>
          <a:ln w="9360">
            <a:noFill/>
          </a:ln>
        </p:spPr>
        <p:txBody>
          <a:bodyPr lIns="0" tIns="17280" rIns="0" bIns="0" anchor="ctr">
            <a:noAutofit/>
          </a:bodyPr>
          <a:lstStyle/>
          <a:p>
            <a:pPr marL="12600" marR="0" lvl="0" indent="0" algn="ctr" defTabSz="914400" rtl="0" eaLnBrk="1" fontAlgn="auto" latinLnBrk="0" hangingPunct="1">
              <a:lnSpc>
                <a:spcPct val="100000"/>
              </a:lnSpc>
              <a:spcBef>
                <a:spcPts val="1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43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RIPRESA DELLA GUIDA</a:t>
            </a:r>
            <a:endParaRPr kumimoji="0" lang="it-IT" sz="3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2560" name="Table 2"/>
          <p:cNvGraphicFramePr/>
          <p:nvPr/>
        </p:nvGraphicFramePr>
        <p:xfrm>
          <a:off x="250920" y="1136160"/>
          <a:ext cx="8642160" cy="5547720"/>
        </p:xfrm>
        <a:graphic>
          <a:graphicData uri="http://schemas.openxmlformats.org/drawingml/2006/table">
            <a:tbl>
              <a:tblPr/>
              <a:tblGrid>
                <a:gridCol w="387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3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PATOLGIA</a:t>
                      </a:r>
                      <a:endParaRPr lang="it-IT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CRITERI DI ESCLUSIONE DELLA GUIDA</a:t>
                      </a:r>
                      <a:endParaRPr lang="it-IT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3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Infarto miocardio</a:t>
                      </a:r>
                      <a:endParaRPr lang="it-IT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Angioplastica</a:t>
                      </a:r>
                      <a:endParaRPr lang="it-IT" sz="18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By-pass aorto-coronarico</a:t>
                      </a:r>
                      <a:endParaRPr lang="it-IT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Categoria B</a:t>
                      </a:r>
                      <a:endParaRPr lang="it-IT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Nessuno, una volta terminata la fase di convalescenza</a:t>
                      </a:r>
                      <a:endParaRPr lang="it-IT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(in genere 4 settimana dopo infarto e by-pass e 1 settimana dopo angioplastica)</a:t>
                      </a:r>
                      <a:endParaRPr lang="it-IT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Categoria C e D</a:t>
                      </a:r>
                      <a:endParaRPr lang="it-IT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Guida non permessa per almeno 6 mesi dall’evento;</a:t>
                      </a:r>
                      <a:endParaRPr lang="it-IT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poi permessa se asintomatico e non richiede farmaci anti-anginosi.</a:t>
                      </a:r>
                      <a:endParaRPr lang="it-IT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La riconferma della patente è soggetta a regolare valutazione da sforzo.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Patologia valvolare compresa la chirurgia cardiaca valvolare</a:t>
                      </a:r>
                      <a:endParaRPr lang="it-IT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Categoria B</a:t>
                      </a:r>
                      <a:endParaRPr lang="it-IT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Nessuno</a:t>
                      </a:r>
                      <a:endParaRPr lang="it-IT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Categoria C e D</a:t>
                      </a:r>
                      <a:endParaRPr lang="it-IT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Solo se persistono sintomi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9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Insufficienza cardiaca</a:t>
                      </a:r>
                      <a:endParaRPr lang="it-IT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Categoria B</a:t>
                      </a:r>
                      <a:endParaRPr lang="it-IT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Sintomi a riposo o al volante. La guida è permessa una volta controllati i sintomi.</a:t>
                      </a:r>
                      <a:endParaRPr lang="it-IT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Categoria C e D</a:t>
                      </a:r>
                      <a:endParaRPr lang="it-IT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Sintomi persistenti di insufficienza cardiaca. Se asintomatico: rinnovo della patente è permesso se FE angiografica (o equivalenti) &gt; 40%;</a:t>
                      </a:r>
                      <a:endParaRPr lang="it-IT" sz="14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in caso di assenza di aritmie a rischio e se soddisfatte le richieste di una valutazione da sforzo.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585BC2-204C-0D41-9F6F-AB65BC511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2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2"/>
    </mc:Choice>
    <mc:Fallback xmlns="">
      <p:transition spd="slow" advTm="8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" name="TextShape 1"/>
          <p:cNvSpPr txBox="1"/>
          <p:nvPr/>
        </p:nvSpPr>
        <p:spPr>
          <a:xfrm>
            <a:off x="305640" y="1287720"/>
            <a:ext cx="4266000" cy="1162440"/>
          </a:xfrm>
          <a:prstGeom prst="rect">
            <a:avLst/>
          </a:prstGeom>
          <a:noFill/>
          <a:ln w="9360">
            <a:noFill/>
          </a:ln>
        </p:spPr>
        <p:txBody>
          <a:bodyPr lIns="0" tIns="17280" rIns="0" bIns="0" anchor="ctr">
            <a:no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1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EVITARE </a:t>
            </a:r>
            <a:r>
              <a:rPr kumimoji="0" lang="it-IT" sz="2000" b="1" i="0" u="none" strike="noStrike" kern="1200" cap="none" spc="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L’ESPOSIZIONE </a:t>
            </a:r>
            <a:r>
              <a:rPr kumimoji="0" lang="it-IT" sz="2000" b="1" i="0" u="none" strike="noStrike" kern="1200" cap="none" spc="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PROLUNGATA </a:t>
            </a:r>
            <a:r>
              <a:rPr kumimoji="0" lang="it-IT" sz="2000" b="1" i="0" u="none" strike="noStrike" kern="1200" cap="none" spc="4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AL</a:t>
            </a:r>
            <a:r>
              <a:rPr kumimoji="0" lang="it-IT" sz="2000" b="1" i="0" u="none" strike="noStrike" kern="1200" cap="none" spc="6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000" b="1" i="0" u="none" strike="noStrike" kern="1200" cap="none" spc="5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SOLE</a:t>
            </a:r>
            <a:endParaRPr kumimoji="0" lang="it-IT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62" name="CustomShape 2"/>
          <p:cNvSpPr/>
          <p:nvPr/>
        </p:nvSpPr>
        <p:spPr>
          <a:xfrm>
            <a:off x="4572000" y="1726200"/>
            <a:ext cx="1654920" cy="14958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3" name="CustomShape 3"/>
          <p:cNvSpPr/>
          <p:nvPr/>
        </p:nvSpPr>
        <p:spPr>
          <a:xfrm>
            <a:off x="6444000" y="1736640"/>
            <a:ext cx="2200320" cy="156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20" rIns="0" bIns="0">
            <a:spAutoFit/>
          </a:bodyPr>
          <a:lstStyle/>
          <a:p>
            <a:pPr marL="12240" marR="0" lvl="0" indent="-1080" algn="ctr" defTabSz="914400" rtl="0" eaLnBrk="1" fontAlgn="auto" latinLnBrk="0" hangingPunct="1">
              <a:lnSpc>
                <a:spcPct val="1030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24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ATTENZIONE </a:t>
            </a:r>
            <a:r>
              <a:rPr kumimoji="0" lang="it-IT" sz="2000" b="1" i="0" u="none" strike="noStrike" kern="1200" cap="none" spc="-55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ALL’ </a:t>
            </a:r>
            <a:r>
              <a:rPr kumimoji="0" lang="it-IT" sz="2000" b="1" i="0" u="none" strike="noStrike" kern="1200" cap="none" spc="5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USO  </a:t>
            </a:r>
            <a:r>
              <a:rPr kumimoji="0" lang="it-IT" sz="2000" b="1" i="0" u="none" strike="noStrike" kern="1200" cap="none" spc="38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ECCESSIVO</a:t>
            </a:r>
            <a:r>
              <a:rPr kumimoji="0" lang="it-IT" sz="2000" b="1" i="0" u="none" strike="noStrike" kern="1200" cap="none" spc="4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000" b="1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DELL’ARIA  </a:t>
            </a:r>
            <a:r>
              <a:rPr kumimoji="0" lang="it-IT" sz="2000" b="1" i="0" u="none" strike="noStrike" kern="1200" cap="none" spc="1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CONDIZIONATA</a:t>
            </a:r>
            <a:endParaRPr kumimoji="0" lang="it-IT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64" name="CustomShape 4"/>
          <p:cNvSpPr/>
          <p:nvPr/>
        </p:nvSpPr>
        <p:spPr>
          <a:xfrm>
            <a:off x="264600" y="2406960"/>
            <a:ext cx="4624920" cy="93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spc="-7" dirty="0">
                <a:solidFill>
                  <a:srgbClr val="000000"/>
                </a:solidFill>
              </a:rPr>
              <a:t>I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 caldo immagazzinato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dal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corpo</a:t>
            </a:r>
            <a:r>
              <a:rPr kumimoji="0" lang="it-IT" sz="20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fa:</a:t>
            </a:r>
            <a:endParaRPr kumimoji="0" lang="it-IT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55680" marR="0" lvl="0" indent="-342720" algn="l" defTabSz="914400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salire la</a:t>
            </a:r>
            <a:r>
              <a:rPr kumimoji="0" lang="it-IT" sz="2000" b="0" i="0" u="none" strike="noStrike" kern="1200" cap="none" spc="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pressione</a:t>
            </a:r>
            <a:endParaRPr kumimoji="0" lang="it-IT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55680" marR="0" lvl="0" indent="-34272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"/>
              <a:tabLst/>
              <a:defRPr/>
            </a:pPr>
            <a:r>
              <a:rPr lang="it-IT" sz="2000" spc="-12" dirty="0">
                <a:solidFill>
                  <a:srgbClr val="000000"/>
                </a:solidFill>
              </a:rPr>
              <a:t>a</a:t>
            </a:r>
            <a:r>
              <a:rPr kumimoji="0" lang="it-IT" sz="2000" b="0" i="0" u="none" strike="noStrike" kern="1200" cap="none" spc="-1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umentare</a:t>
            </a:r>
            <a:r>
              <a:rPr kumimoji="0" lang="it-IT" sz="20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la frequenza cardiaca</a:t>
            </a:r>
            <a:endParaRPr kumimoji="0" lang="it-IT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65" name="CustomShape 5"/>
          <p:cNvSpPr/>
          <p:nvPr/>
        </p:nvSpPr>
        <p:spPr>
          <a:xfrm>
            <a:off x="16200" y="232200"/>
            <a:ext cx="8628120" cy="111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7280" rIns="0" bIns="0" anchor="ctr">
            <a:spAutoFit/>
          </a:bodyPr>
          <a:lstStyle/>
          <a:p>
            <a:pPr marL="12600" marR="0" lvl="0" indent="0" algn="ctr" defTabSz="914400" rtl="0" eaLnBrk="1" fontAlgn="auto" latinLnBrk="0" hangingPunct="1">
              <a:lnSpc>
                <a:spcPct val="100000"/>
              </a:lnSpc>
              <a:spcBef>
                <a:spcPts val="1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18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PRECAUZIONI PER L’ESPOSIZIONE AL CALDO E FREDDO</a:t>
            </a:r>
            <a:endParaRPr kumimoji="0" lang="it-IT" sz="3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66" name="CustomShape 6"/>
          <p:cNvSpPr/>
          <p:nvPr/>
        </p:nvSpPr>
        <p:spPr>
          <a:xfrm>
            <a:off x="4572000" y="3744720"/>
            <a:ext cx="4320720" cy="27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51480" rIns="0" bIns="0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89000"/>
              </a:lnSpc>
              <a:spcBef>
                <a:spcPts val="4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ATTENZIONE AL FREDDO</a:t>
            </a:r>
            <a:endParaRPr kumimoji="0" lang="it-IT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2600" marR="0" lvl="0" indent="0" algn="l" defTabSz="914400" rtl="0" eaLnBrk="1" fontAlgn="auto" latinLnBrk="0" hangingPunct="1">
              <a:lnSpc>
                <a:spcPct val="89000"/>
              </a:lnSpc>
              <a:spcBef>
                <a:spcPts val="4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Il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passaggio rapido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dal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caldo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al 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freddo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è un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nemico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per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il  cuore: </a:t>
            </a:r>
            <a:r>
              <a:rPr kumimoji="0" lang="it-IT" sz="2000" b="0" i="0" u="none" strike="noStrike" kern="1200" cap="none" spc="-26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deve </a:t>
            </a:r>
            <a:r>
              <a:rPr kumimoji="0" lang="it-IT" sz="2000" b="0" i="0" u="none" strike="noStrike" kern="1200" cap="none" spc="-15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avvenire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in modo  graduale lasciando il </a:t>
            </a:r>
            <a:r>
              <a:rPr kumimoji="0" lang="it-IT" sz="2000" b="0" i="0" u="none" strike="noStrike" kern="1200" cap="none" spc="-15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tempo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di  un’adeguata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acclimatazione.</a:t>
            </a:r>
            <a:endParaRPr kumimoji="0" lang="it-IT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2600" marR="0" lvl="0" indent="0" algn="l" defTabSz="914400" rtl="0" eaLnBrk="1" fontAlgn="auto" latinLnBrk="0" hangingPunct="1">
              <a:lnSpc>
                <a:spcPts val="23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Una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sciarpa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può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essere utile</a:t>
            </a:r>
            <a:endParaRPr kumimoji="0" lang="it-IT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2600" marR="0" lvl="0" indent="0" algn="l" defTabSz="914400" rtl="0" eaLnBrk="1" fontAlgn="auto" latinLnBrk="0" hangingPunct="1">
              <a:lnSpc>
                <a:spcPts val="2591"/>
              </a:lnSpc>
              <a:spcBef>
                <a:spcPts val="1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per </a:t>
            </a:r>
            <a:r>
              <a:rPr kumimoji="0" lang="it-IT" sz="20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evitare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di respirare aria  </a:t>
            </a:r>
            <a:r>
              <a:rPr kumimoji="0" lang="it-IT" sz="20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troppo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fredda</a:t>
            </a:r>
            <a:endParaRPr kumimoji="0" lang="it-IT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67" name="CustomShape 7"/>
          <p:cNvSpPr/>
          <p:nvPr/>
        </p:nvSpPr>
        <p:spPr>
          <a:xfrm>
            <a:off x="827640" y="3609360"/>
            <a:ext cx="3052800" cy="28062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645BED-22FF-1846-89B2-770BAD0E8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0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58"/>
    </mc:Choice>
    <mc:Fallback xmlns="">
      <p:transition spd="slow" advTm="22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8" name="Elemento grafico 12" descr="Carta"/>
          <p:cNvPicPr/>
          <p:nvPr/>
        </p:nvPicPr>
        <p:blipFill>
          <a:blip r:embed="rId4"/>
          <a:stretch/>
        </p:blipFill>
        <p:spPr>
          <a:xfrm>
            <a:off x="-906480" y="804240"/>
            <a:ext cx="6272640" cy="6272640"/>
          </a:xfrm>
          <a:prstGeom prst="rect">
            <a:avLst/>
          </a:prstGeom>
          <a:ln>
            <a:noFill/>
          </a:ln>
        </p:spPr>
      </p:pic>
      <p:pic>
        <p:nvPicPr>
          <p:cNvPr id="2569" name="Elemento grafico 13" descr="Carta"/>
          <p:cNvPicPr/>
          <p:nvPr/>
        </p:nvPicPr>
        <p:blipFill>
          <a:blip r:embed="rId4"/>
          <a:stretch/>
        </p:blipFill>
        <p:spPr>
          <a:xfrm>
            <a:off x="3763440" y="804240"/>
            <a:ext cx="6272640" cy="6272640"/>
          </a:xfrm>
          <a:prstGeom prst="rect">
            <a:avLst/>
          </a:prstGeom>
          <a:ln>
            <a:noFill/>
          </a:ln>
        </p:spPr>
      </p:pic>
      <p:sp>
        <p:nvSpPr>
          <p:cNvPr id="2570" name="TextShape 1"/>
          <p:cNvSpPr txBox="1"/>
          <p:nvPr/>
        </p:nvSpPr>
        <p:spPr>
          <a:xfrm>
            <a:off x="250920" y="141840"/>
            <a:ext cx="8628120" cy="1162440"/>
          </a:xfrm>
          <a:prstGeom prst="rect">
            <a:avLst/>
          </a:prstGeom>
          <a:noFill/>
          <a:ln w="9360">
            <a:noFill/>
          </a:ln>
        </p:spPr>
        <p:txBody>
          <a:bodyPr lIns="0" tIns="17280" rIns="0" bIns="0" anchor="ctr">
            <a:noAutofit/>
          </a:bodyPr>
          <a:lstStyle/>
          <a:p>
            <a:pPr marL="12600" marR="0" lvl="0" indent="0" algn="ctr" defTabSz="914400" rtl="0" eaLnBrk="1" fontAlgn="auto" latinLnBrk="0" hangingPunct="1">
              <a:lnSpc>
                <a:spcPct val="100000"/>
              </a:lnSpc>
              <a:spcBef>
                <a:spcPts val="1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1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INTERPRETAZIONE REFERTO DELLA VISITA CARDIOLOGICA</a:t>
            </a:r>
            <a:endParaRPr kumimoji="0" lang="it-IT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71" name="CustomShape 2"/>
          <p:cNvSpPr/>
          <p:nvPr/>
        </p:nvSpPr>
        <p:spPr>
          <a:xfrm>
            <a:off x="431280" y="2790720"/>
            <a:ext cx="2358720" cy="60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ANAMNESI</a:t>
            </a:r>
            <a:endParaRPr kumimoji="0" lang="it-IT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Malattie remote e in atto</a:t>
            </a:r>
            <a:endParaRPr kumimoji="0" lang="it-IT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72" name="CustomShape 3"/>
          <p:cNvSpPr/>
          <p:nvPr/>
        </p:nvSpPr>
        <p:spPr>
          <a:xfrm>
            <a:off x="416520" y="3628800"/>
            <a:ext cx="3735720" cy="85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ESAME OBIETTIVO</a:t>
            </a:r>
            <a:endParaRPr kumimoji="0" lang="it-IT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Visita medica e viene calcolato il BMI in base al peso e all’altezza</a:t>
            </a:r>
            <a:endParaRPr kumimoji="0" lang="it-IT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73" name="CustomShape 4"/>
          <p:cNvSpPr/>
          <p:nvPr/>
        </p:nvSpPr>
        <p:spPr>
          <a:xfrm>
            <a:off x="433800" y="4492800"/>
            <a:ext cx="2762640" cy="60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ESAMI STRUMENTALI</a:t>
            </a:r>
            <a:endParaRPr kumimoji="0" lang="it-IT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Referto elettrocardiogramma</a:t>
            </a:r>
            <a:endParaRPr kumimoji="0" lang="it-IT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74" name="CustomShape 5"/>
          <p:cNvSpPr/>
          <p:nvPr/>
        </p:nvSpPr>
        <p:spPr>
          <a:xfrm>
            <a:off x="418680" y="5337720"/>
            <a:ext cx="2462400" cy="60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ESAMI BIOUMORALI</a:t>
            </a:r>
            <a:endParaRPr kumimoji="0" lang="it-IT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Esami del sangue recenti</a:t>
            </a:r>
            <a:endParaRPr kumimoji="0" lang="it-IT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75" name="CustomShape 6"/>
          <p:cNvSpPr/>
          <p:nvPr/>
        </p:nvSpPr>
        <p:spPr>
          <a:xfrm>
            <a:off x="5104440" y="2787840"/>
            <a:ext cx="1357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SINTESI</a:t>
            </a:r>
            <a:endParaRPr kumimoji="0" lang="it-IT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Conclusioni</a:t>
            </a:r>
            <a:endParaRPr kumimoji="0" lang="it-IT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76" name="CustomShape 7"/>
          <p:cNvSpPr/>
          <p:nvPr/>
        </p:nvSpPr>
        <p:spPr>
          <a:xfrm>
            <a:off x="5126760" y="3633120"/>
            <a:ext cx="13118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DIAGNOSI</a:t>
            </a:r>
            <a:endParaRPr kumimoji="0" lang="it-IT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aggiornata</a:t>
            </a:r>
            <a:endParaRPr kumimoji="0" lang="it-IT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77" name="CustomShape 8"/>
          <p:cNvSpPr/>
          <p:nvPr/>
        </p:nvSpPr>
        <p:spPr>
          <a:xfrm>
            <a:off x="5094720" y="4435560"/>
            <a:ext cx="3456000" cy="136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SI CONSIGLIA LA SEGUENTE TERAPIA</a:t>
            </a:r>
            <a:endParaRPr kumimoji="0" lang="it-IT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nome commerciale del farmaco</a:t>
            </a:r>
            <a:endParaRPr kumimoji="0" lang="it-IT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Principio attivo, dosaggio, formulazione, orari</a:t>
            </a:r>
            <a:endParaRPr kumimoji="0" lang="it-IT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78" name="CustomShape 9"/>
          <p:cNvSpPr/>
          <p:nvPr/>
        </p:nvSpPr>
        <p:spPr>
          <a:xfrm>
            <a:off x="424800" y="1534320"/>
            <a:ext cx="2177640" cy="94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VISITA</a:t>
            </a:r>
            <a:endParaRPr kumimoji="0" lang="it-IT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CARDIOLOGICA</a:t>
            </a:r>
            <a:endParaRPr kumimoji="0" lang="it-IT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Dati del paziente</a:t>
            </a:r>
            <a:endParaRPr kumimoji="0" lang="it-IT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79" name="CustomShape 10"/>
          <p:cNvSpPr/>
          <p:nvPr/>
        </p:nvSpPr>
        <p:spPr>
          <a:xfrm>
            <a:off x="3765960" y="6053760"/>
            <a:ext cx="307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1</a:t>
            </a:r>
            <a:endParaRPr kumimoji="0" lang="it-IT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80" name="CustomShape 11"/>
          <p:cNvSpPr/>
          <p:nvPr/>
        </p:nvSpPr>
        <p:spPr>
          <a:xfrm>
            <a:off x="8470800" y="6075360"/>
            <a:ext cx="307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2</a:t>
            </a:r>
            <a:endParaRPr kumimoji="0" lang="it-IT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34DAE8-A792-C04A-BD4F-B3E37E64C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2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84"/>
    </mc:Choice>
    <mc:Fallback xmlns="">
      <p:transition spd="slow" advTm="45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metto: ovale 5">
            <a:extLst>
              <a:ext uri="{FF2B5EF4-FFF2-40B4-BE49-F238E27FC236}">
                <a16:creationId xmlns:a16="http://schemas.microsoft.com/office/drawing/2014/main" id="{C6A21917-F4E4-1443-A083-4FFCE48A7CE0}"/>
              </a:ext>
            </a:extLst>
          </p:cNvPr>
          <p:cNvSpPr/>
          <p:nvPr/>
        </p:nvSpPr>
        <p:spPr>
          <a:xfrm>
            <a:off x="982402" y="1040415"/>
            <a:ext cx="3223236" cy="2538678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tx1"/>
                </a:solidFill>
              </a:rPr>
              <a:t>Smettere di fumare quanto incide sulla prognosi della malattia?</a:t>
            </a:r>
            <a:endParaRPr lang="it-IT" b="1" dirty="0"/>
          </a:p>
        </p:txBody>
      </p:sp>
      <p:sp>
        <p:nvSpPr>
          <p:cNvPr id="8" name="Fumetto: ovale 7">
            <a:extLst>
              <a:ext uri="{FF2B5EF4-FFF2-40B4-BE49-F238E27FC236}">
                <a16:creationId xmlns:a16="http://schemas.microsoft.com/office/drawing/2014/main" id="{844B61E1-7055-A34A-B124-675587145BDD}"/>
              </a:ext>
            </a:extLst>
          </p:cNvPr>
          <p:cNvSpPr/>
          <p:nvPr/>
        </p:nvSpPr>
        <p:spPr>
          <a:xfrm flipH="1">
            <a:off x="4845273" y="1040415"/>
            <a:ext cx="3223235" cy="2538678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it-IT" b="1" dirty="0">
                <a:ln/>
                <a:solidFill>
                  <a:schemeClr val="tx1"/>
                </a:solidFill>
              </a:rPr>
              <a:t>Dimezza il rischio cardiovascolare</a:t>
            </a:r>
          </a:p>
        </p:txBody>
      </p:sp>
      <p:pic>
        <p:nvPicPr>
          <p:cNvPr id="11" name="Elemento grafico 11" descr="Medico">
            <a:extLst>
              <a:ext uri="{FF2B5EF4-FFF2-40B4-BE49-F238E27FC236}">
                <a16:creationId xmlns:a16="http://schemas.microsoft.com/office/drawing/2014/main" id="{9401D31C-585F-8545-A04D-63CCF4EA2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5580" y="3579093"/>
            <a:ext cx="3370435" cy="3370435"/>
          </a:xfrm>
          <a:prstGeom prst="rect">
            <a:avLst/>
          </a:prstGeom>
        </p:spPr>
      </p:pic>
      <p:pic>
        <p:nvPicPr>
          <p:cNvPr id="13" name="Elemento grafico 13" descr="Sala riunioni">
            <a:extLst>
              <a:ext uri="{FF2B5EF4-FFF2-40B4-BE49-F238E27FC236}">
                <a16:creationId xmlns:a16="http://schemas.microsoft.com/office/drawing/2014/main" id="{B59B43E9-9C8D-BC41-AF0C-2F57DDFCC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55329" y="3148462"/>
            <a:ext cx="1633341" cy="1633341"/>
          </a:xfrm>
          <a:prstGeom prst="rect">
            <a:avLst/>
          </a:prstGeom>
        </p:spPr>
      </p:pic>
      <p:pic>
        <p:nvPicPr>
          <p:cNvPr id="14" name="Elemento grafico 14" descr="Profilo maschile">
            <a:extLst>
              <a:ext uri="{FF2B5EF4-FFF2-40B4-BE49-F238E27FC236}">
                <a16:creationId xmlns:a16="http://schemas.microsoft.com/office/drawing/2014/main" id="{77AE225B-9F25-E046-A736-52398D1169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342154" y="3634764"/>
            <a:ext cx="3223236" cy="322323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B77E3E-0820-234E-8840-944AC118383C}"/>
              </a:ext>
            </a:extLst>
          </p:cNvPr>
          <p:cNvSpPr txBox="1"/>
          <p:nvPr/>
        </p:nvSpPr>
        <p:spPr>
          <a:xfrm>
            <a:off x="228600" y="82552"/>
            <a:ext cx="86650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spc="-1" dirty="0">
                <a:solidFill>
                  <a:srgbClr val="C00000"/>
                </a:solidFill>
              </a:rPr>
              <a:t>DOMANDE PIÙ FREQUENTI DEI PAZIENTI</a:t>
            </a:r>
          </a:p>
          <a:p>
            <a:pPr algn="ctr"/>
            <a:endParaRPr lang="it-IT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9DF2A9A-F142-3D48-A881-47C5B6208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6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2"/>
    </mc:Choice>
    <mc:Fallback xmlns="">
      <p:transition spd="slow" advTm="10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2" name="CustomShape 1"/>
          <p:cNvSpPr/>
          <p:nvPr/>
        </p:nvSpPr>
        <p:spPr>
          <a:xfrm>
            <a:off x="244800" y="1360800"/>
            <a:ext cx="8642160" cy="27890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8160" rIns="0" bIns="0">
            <a:spAutoFit/>
          </a:bodyPr>
          <a:lstStyle/>
          <a:p>
            <a:pPr marL="396720" marR="0" lvl="0" indent="-383760" algn="l" defTabSz="914400" rtl="0" eaLnBrk="1" fontAlgn="auto" latinLnBrk="0" hangingPunct="1">
              <a:lnSpc>
                <a:spcPts val="2999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Tx/>
              <a:buFont typeface="StarSymbol"/>
              <a:buChar char="■"/>
              <a:tabLst/>
              <a:defRPr/>
            </a:pP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Il </a:t>
            </a:r>
            <a:r>
              <a:rPr kumimoji="0" lang="it-IT" sz="2400" b="0" i="0" u="none" strike="noStrike" kern="1200" cap="none" spc="2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polso</a:t>
            </a:r>
            <a:r>
              <a:rPr kumimoji="0" lang="it-IT" sz="2400" b="0" i="0" u="none" strike="noStrike" kern="1200" cap="none" spc="29" normalizeH="0" baseline="1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è la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pulsazione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dell'arteria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causata dall'onda di  pressione generata dalla contrazione del</a:t>
            </a:r>
            <a:r>
              <a:rPr kumimoji="0" lang="it-IT" sz="2400" b="0" i="0" u="none" strike="noStrike" kern="1200" cap="none" spc="9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cuore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ts val="2900"/>
              </a:lnSpc>
              <a:spcBef>
                <a:spcPts val="1590"/>
              </a:spcBef>
              <a:spcAft>
                <a:spcPts val="0"/>
              </a:spcAft>
              <a:buClr>
                <a:srgbClr val="C00000"/>
              </a:buClr>
              <a:buSzTx/>
              <a:buFont typeface="StarSymbol"/>
              <a:buChar char="■"/>
              <a:tabLst/>
              <a:defRPr/>
            </a:pP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Il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polso viene </a:t>
            </a:r>
            <a:r>
              <a:rPr kumimoji="0" lang="it-IT" sz="2400" b="0" i="0" u="none" strike="noStrike" kern="1200" cap="none" spc="-15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rilevato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su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un'arteria </a:t>
            </a:r>
            <a:r>
              <a:rPr kumimoji="0" lang="it-IT" sz="2400" b="0" i="0" u="none" strike="noStrike" kern="1200" cap="none" spc="4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superficiale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(arteria 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radiale, brachiale,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carotidea,</a:t>
            </a:r>
            <a:r>
              <a:rPr kumimoji="0" lang="it-IT" sz="2400" b="0" i="0" u="none" strike="noStrike" kern="1200" cap="none" spc="9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femorale...).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0" algn="l" defTabSz="914400" rtl="0" eaLnBrk="1" fontAlgn="auto" latinLnBrk="0" hangingPunct="1">
              <a:lnSpc>
                <a:spcPct val="92000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polsi più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facilmente rilevabili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dal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paziente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sono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quello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radiale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o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quello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carotideo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(da eseguire con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il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2°dito 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della mano dx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esercitando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una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pressione</a:t>
            </a:r>
            <a:r>
              <a:rPr kumimoji="0" lang="it-IT" sz="2400" b="0" i="0" u="none" strike="noStrike" kern="1200" cap="none" spc="4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leggera)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83" name="CustomShape 2"/>
          <p:cNvSpPr/>
          <p:nvPr/>
        </p:nvSpPr>
        <p:spPr>
          <a:xfrm>
            <a:off x="1490760" y="4599000"/>
            <a:ext cx="3183120" cy="20750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4" name="CustomShape 3"/>
          <p:cNvSpPr/>
          <p:nvPr/>
        </p:nvSpPr>
        <p:spPr>
          <a:xfrm>
            <a:off x="5436000" y="4605480"/>
            <a:ext cx="2016000" cy="203256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5" name="CustomShape 4"/>
          <p:cNvSpPr/>
          <p:nvPr/>
        </p:nvSpPr>
        <p:spPr>
          <a:xfrm>
            <a:off x="244800" y="171000"/>
            <a:ext cx="8642160" cy="1079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IL POLSO: CHE COSA È E DOVE LO RILEVO?</a:t>
            </a:r>
            <a:endParaRPr kumimoji="0" lang="it-IT" sz="3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B212533-5DB4-3646-873D-B451F7CD4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7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38"/>
    </mc:Choice>
    <mc:Fallback xmlns="">
      <p:transition spd="slow" advTm="33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metto: ovale 5">
            <a:extLst>
              <a:ext uri="{FF2B5EF4-FFF2-40B4-BE49-F238E27FC236}">
                <a16:creationId xmlns:a16="http://schemas.microsoft.com/office/drawing/2014/main" id="{C6A21917-F4E4-1443-A083-4FFCE48A7CE0}"/>
              </a:ext>
            </a:extLst>
          </p:cNvPr>
          <p:cNvSpPr/>
          <p:nvPr/>
        </p:nvSpPr>
        <p:spPr>
          <a:xfrm>
            <a:off x="762001" y="555172"/>
            <a:ext cx="3633746" cy="2723736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tx1"/>
                </a:solidFill>
              </a:rPr>
              <a:t>Assumo i farmaci per la pressione, se i valori sono buoni posso sospendere la terapia?</a:t>
            </a:r>
            <a:endParaRPr lang="it-IT" b="1" dirty="0"/>
          </a:p>
        </p:txBody>
      </p:sp>
      <p:sp>
        <p:nvSpPr>
          <p:cNvPr id="8" name="Fumetto: ovale 7">
            <a:extLst>
              <a:ext uri="{FF2B5EF4-FFF2-40B4-BE49-F238E27FC236}">
                <a16:creationId xmlns:a16="http://schemas.microsoft.com/office/drawing/2014/main" id="{844B61E1-7055-A34A-B124-675587145BDD}"/>
              </a:ext>
            </a:extLst>
          </p:cNvPr>
          <p:cNvSpPr/>
          <p:nvPr/>
        </p:nvSpPr>
        <p:spPr>
          <a:xfrm flipH="1">
            <a:off x="5388669" y="610600"/>
            <a:ext cx="3370434" cy="2723736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it-IT" b="1" dirty="0">
                <a:ln/>
                <a:solidFill>
                  <a:schemeClr val="tx1"/>
                </a:solidFill>
              </a:rPr>
              <a:t>In linea di massima NO, dipende dai fattori di rischio e da un corretto stile di vita</a:t>
            </a:r>
          </a:p>
        </p:txBody>
      </p:sp>
      <p:pic>
        <p:nvPicPr>
          <p:cNvPr id="11" name="Elemento grafico 11" descr="Medico">
            <a:extLst>
              <a:ext uri="{FF2B5EF4-FFF2-40B4-BE49-F238E27FC236}">
                <a16:creationId xmlns:a16="http://schemas.microsoft.com/office/drawing/2014/main" id="{9401D31C-585F-8545-A04D-63CCF4EA2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8668" y="3355400"/>
            <a:ext cx="3370435" cy="3370435"/>
          </a:xfrm>
          <a:prstGeom prst="rect">
            <a:avLst/>
          </a:prstGeom>
        </p:spPr>
      </p:pic>
      <p:pic>
        <p:nvPicPr>
          <p:cNvPr id="13" name="Elemento grafico 13" descr="Sala riunioni">
            <a:extLst>
              <a:ext uri="{FF2B5EF4-FFF2-40B4-BE49-F238E27FC236}">
                <a16:creationId xmlns:a16="http://schemas.microsoft.com/office/drawing/2014/main" id="{B59B43E9-9C8D-BC41-AF0C-2F57DDFCC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55329" y="3148462"/>
            <a:ext cx="1633341" cy="1633341"/>
          </a:xfrm>
          <a:prstGeom prst="rect">
            <a:avLst/>
          </a:prstGeom>
        </p:spPr>
      </p:pic>
      <p:pic>
        <p:nvPicPr>
          <p:cNvPr id="14" name="Elemento grafico 14" descr="Profilo maschile">
            <a:extLst>
              <a:ext uri="{FF2B5EF4-FFF2-40B4-BE49-F238E27FC236}">
                <a16:creationId xmlns:a16="http://schemas.microsoft.com/office/drawing/2014/main" id="{77AE225B-9F25-E046-A736-52398D1169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00338" y="3429000"/>
            <a:ext cx="3223236" cy="32232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4F80B4-2CB8-D746-80DC-864BB7B08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9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3"/>
    </mc:Choice>
    <mc:Fallback xmlns="">
      <p:transition spd="slow" advTm="13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metto: ovale 5">
            <a:extLst>
              <a:ext uri="{FF2B5EF4-FFF2-40B4-BE49-F238E27FC236}">
                <a16:creationId xmlns:a16="http://schemas.microsoft.com/office/drawing/2014/main" id="{C6A21917-F4E4-1443-A083-4FFCE48A7CE0}"/>
              </a:ext>
            </a:extLst>
          </p:cNvPr>
          <p:cNvSpPr/>
          <p:nvPr/>
        </p:nvSpPr>
        <p:spPr>
          <a:xfrm>
            <a:off x="272143" y="457201"/>
            <a:ext cx="3478937" cy="2971800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tx1"/>
                </a:solidFill>
              </a:rPr>
              <a:t>L’attività fisica costante in che modo migliora la funzionalità del cuore? Quando posso incominciare?</a:t>
            </a:r>
            <a:endParaRPr lang="it-IT" b="1" dirty="0"/>
          </a:p>
        </p:txBody>
      </p:sp>
      <p:sp>
        <p:nvSpPr>
          <p:cNvPr id="8" name="Fumetto: ovale 7">
            <a:extLst>
              <a:ext uri="{FF2B5EF4-FFF2-40B4-BE49-F238E27FC236}">
                <a16:creationId xmlns:a16="http://schemas.microsoft.com/office/drawing/2014/main" id="{844B61E1-7055-A34A-B124-675587145BDD}"/>
              </a:ext>
            </a:extLst>
          </p:cNvPr>
          <p:cNvSpPr/>
          <p:nvPr/>
        </p:nvSpPr>
        <p:spPr>
          <a:xfrm flipH="1">
            <a:off x="4158342" y="181683"/>
            <a:ext cx="4985657" cy="3522836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it-IT" b="1" dirty="0">
                <a:ln/>
                <a:solidFill>
                  <a:schemeClr val="tx1"/>
                </a:solidFill>
              </a:rPr>
              <a:t>Migliora l’allenamento muscolare, riduce la frequenza cardiaca, migliora la tolleranza allo sforzo. Alla prima visita cardiologica, dopo l’evento, viene consigliato il tipo di attività fisica, la durata e la frequenza cardiaca massima da non superare durante l’esercizio</a:t>
            </a:r>
          </a:p>
        </p:txBody>
      </p:sp>
      <p:pic>
        <p:nvPicPr>
          <p:cNvPr id="11" name="Elemento grafico 11" descr="Medico">
            <a:extLst>
              <a:ext uri="{FF2B5EF4-FFF2-40B4-BE49-F238E27FC236}">
                <a16:creationId xmlns:a16="http://schemas.microsoft.com/office/drawing/2014/main" id="{9401D31C-585F-8545-A04D-63CCF4EA2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9239" y="3596224"/>
            <a:ext cx="3370435" cy="3370435"/>
          </a:xfrm>
          <a:prstGeom prst="rect">
            <a:avLst/>
          </a:prstGeom>
        </p:spPr>
      </p:pic>
      <p:pic>
        <p:nvPicPr>
          <p:cNvPr id="13" name="Elemento grafico 13" descr="Sala riunioni">
            <a:extLst>
              <a:ext uri="{FF2B5EF4-FFF2-40B4-BE49-F238E27FC236}">
                <a16:creationId xmlns:a16="http://schemas.microsoft.com/office/drawing/2014/main" id="{B59B43E9-9C8D-BC41-AF0C-2F57DDFCC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8817" y="3429000"/>
            <a:ext cx="1633341" cy="1633341"/>
          </a:xfrm>
          <a:prstGeom prst="rect">
            <a:avLst/>
          </a:prstGeom>
        </p:spPr>
      </p:pic>
      <p:pic>
        <p:nvPicPr>
          <p:cNvPr id="14" name="Elemento grafico 14" descr="Profilo maschile">
            <a:extLst>
              <a:ext uri="{FF2B5EF4-FFF2-40B4-BE49-F238E27FC236}">
                <a16:creationId xmlns:a16="http://schemas.microsoft.com/office/drawing/2014/main" id="{77AE225B-9F25-E046-A736-52398D1169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644325" y="3724362"/>
            <a:ext cx="3223236" cy="322323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FED9DC-8D3A-2549-B852-CA039C06C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72"/>
    </mc:Choice>
    <mc:Fallback xmlns="">
      <p:transition spd="slow" advTm="27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metto: ovale 5">
            <a:extLst>
              <a:ext uri="{FF2B5EF4-FFF2-40B4-BE49-F238E27FC236}">
                <a16:creationId xmlns:a16="http://schemas.microsoft.com/office/drawing/2014/main" id="{C6A21917-F4E4-1443-A083-4FFCE48A7CE0}"/>
              </a:ext>
            </a:extLst>
          </p:cNvPr>
          <p:cNvSpPr/>
          <p:nvPr/>
        </p:nvSpPr>
        <p:spPr>
          <a:xfrm>
            <a:off x="511629" y="489858"/>
            <a:ext cx="3884117" cy="2789050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tx1"/>
                </a:solidFill>
              </a:rPr>
              <a:t>Perché è importante avere il valore di colesterolo “cattivo” LDL basso?</a:t>
            </a:r>
            <a:endParaRPr lang="it-IT" b="1" dirty="0"/>
          </a:p>
        </p:txBody>
      </p:sp>
      <p:sp>
        <p:nvSpPr>
          <p:cNvPr id="8" name="Fumetto: ovale 7">
            <a:extLst>
              <a:ext uri="{FF2B5EF4-FFF2-40B4-BE49-F238E27FC236}">
                <a16:creationId xmlns:a16="http://schemas.microsoft.com/office/drawing/2014/main" id="{844B61E1-7055-A34A-B124-675587145BDD}"/>
              </a:ext>
            </a:extLst>
          </p:cNvPr>
          <p:cNvSpPr/>
          <p:nvPr/>
        </p:nvSpPr>
        <p:spPr>
          <a:xfrm flipH="1">
            <a:off x="4933025" y="632394"/>
            <a:ext cx="3699344" cy="2723006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it-IT" b="1" dirty="0">
                <a:ln/>
                <a:solidFill>
                  <a:schemeClr val="tx1"/>
                </a:solidFill>
              </a:rPr>
              <a:t>Riduce la probabilità di altri eventi cardiovascolari.</a:t>
            </a:r>
          </a:p>
        </p:txBody>
      </p:sp>
      <p:pic>
        <p:nvPicPr>
          <p:cNvPr id="11" name="Elemento grafico 11" descr="Medico">
            <a:extLst>
              <a:ext uri="{FF2B5EF4-FFF2-40B4-BE49-F238E27FC236}">
                <a16:creationId xmlns:a16="http://schemas.microsoft.com/office/drawing/2014/main" id="{9401D31C-585F-8545-A04D-63CCF4EA2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8609" y="3355400"/>
            <a:ext cx="3370435" cy="3370435"/>
          </a:xfrm>
          <a:prstGeom prst="rect">
            <a:avLst/>
          </a:prstGeom>
        </p:spPr>
      </p:pic>
      <p:pic>
        <p:nvPicPr>
          <p:cNvPr id="13" name="Elemento grafico 13" descr="Sala riunioni">
            <a:extLst>
              <a:ext uri="{FF2B5EF4-FFF2-40B4-BE49-F238E27FC236}">
                <a16:creationId xmlns:a16="http://schemas.microsoft.com/office/drawing/2014/main" id="{B59B43E9-9C8D-BC41-AF0C-2F57DDFCC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55329" y="3148462"/>
            <a:ext cx="1633341" cy="1633341"/>
          </a:xfrm>
          <a:prstGeom prst="rect">
            <a:avLst/>
          </a:prstGeom>
        </p:spPr>
      </p:pic>
      <p:pic>
        <p:nvPicPr>
          <p:cNvPr id="14" name="Elemento grafico 14" descr="Profilo maschile">
            <a:extLst>
              <a:ext uri="{FF2B5EF4-FFF2-40B4-BE49-F238E27FC236}">
                <a16:creationId xmlns:a16="http://schemas.microsoft.com/office/drawing/2014/main" id="{77AE225B-9F25-E046-A736-52398D1169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00338" y="3429000"/>
            <a:ext cx="3223236" cy="322323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7BF963-2E11-C64C-B093-6846C9232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6"/>
    </mc:Choice>
    <mc:Fallback xmlns="">
      <p:transition spd="slow" advTm="10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metto: ovale 5">
            <a:extLst>
              <a:ext uri="{FF2B5EF4-FFF2-40B4-BE49-F238E27FC236}">
                <a16:creationId xmlns:a16="http://schemas.microsoft.com/office/drawing/2014/main" id="{C6A21917-F4E4-1443-A083-4FFCE48A7CE0}"/>
              </a:ext>
            </a:extLst>
          </p:cNvPr>
          <p:cNvSpPr/>
          <p:nvPr/>
        </p:nvSpPr>
        <p:spPr>
          <a:xfrm>
            <a:off x="1556389" y="1176618"/>
            <a:ext cx="2839357" cy="2102289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tx1"/>
                </a:solidFill>
              </a:rPr>
              <a:t>Vaccinarsi contro l’influenza che beneficio ha?</a:t>
            </a:r>
            <a:endParaRPr lang="it-IT" b="1" dirty="0"/>
          </a:p>
        </p:txBody>
      </p:sp>
      <p:sp>
        <p:nvSpPr>
          <p:cNvPr id="8" name="Fumetto: ovale 7">
            <a:extLst>
              <a:ext uri="{FF2B5EF4-FFF2-40B4-BE49-F238E27FC236}">
                <a16:creationId xmlns:a16="http://schemas.microsoft.com/office/drawing/2014/main" id="{844B61E1-7055-A34A-B124-675587145BDD}"/>
              </a:ext>
            </a:extLst>
          </p:cNvPr>
          <p:cNvSpPr/>
          <p:nvPr/>
        </p:nvSpPr>
        <p:spPr>
          <a:xfrm flipH="1">
            <a:off x="4878598" y="1184663"/>
            <a:ext cx="2736177" cy="2213148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it-IT" b="1" dirty="0">
                <a:ln/>
                <a:solidFill>
                  <a:schemeClr val="tx1"/>
                </a:solidFill>
              </a:rPr>
              <a:t>Riduce le complicanze cardiovascolari, anche fatali.</a:t>
            </a:r>
          </a:p>
        </p:txBody>
      </p:sp>
      <p:pic>
        <p:nvPicPr>
          <p:cNvPr id="11" name="Elemento grafico 11" descr="Medico">
            <a:extLst>
              <a:ext uri="{FF2B5EF4-FFF2-40B4-BE49-F238E27FC236}">
                <a16:creationId xmlns:a16="http://schemas.microsoft.com/office/drawing/2014/main" id="{9401D31C-585F-8545-A04D-63CCF4EA2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8609" y="3355400"/>
            <a:ext cx="3370435" cy="3370435"/>
          </a:xfrm>
          <a:prstGeom prst="rect">
            <a:avLst/>
          </a:prstGeom>
        </p:spPr>
      </p:pic>
      <p:pic>
        <p:nvPicPr>
          <p:cNvPr id="13" name="Elemento grafico 13" descr="Sala riunioni">
            <a:extLst>
              <a:ext uri="{FF2B5EF4-FFF2-40B4-BE49-F238E27FC236}">
                <a16:creationId xmlns:a16="http://schemas.microsoft.com/office/drawing/2014/main" id="{B59B43E9-9C8D-BC41-AF0C-2F57DDFCC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55329" y="3148462"/>
            <a:ext cx="1633341" cy="1633341"/>
          </a:xfrm>
          <a:prstGeom prst="rect">
            <a:avLst/>
          </a:prstGeom>
        </p:spPr>
      </p:pic>
      <p:pic>
        <p:nvPicPr>
          <p:cNvPr id="14" name="Elemento grafico 14" descr="Profilo maschile">
            <a:extLst>
              <a:ext uri="{FF2B5EF4-FFF2-40B4-BE49-F238E27FC236}">
                <a16:creationId xmlns:a16="http://schemas.microsoft.com/office/drawing/2014/main" id="{77AE225B-9F25-E046-A736-52398D1169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342154" y="3579094"/>
            <a:ext cx="3223236" cy="32232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16BAB0F-B097-F64E-A085-C18BB1A4A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2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1"/>
    </mc:Choice>
    <mc:Fallback xmlns="">
      <p:transition spd="slow" advTm="8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metto: ovale 5">
            <a:extLst>
              <a:ext uri="{FF2B5EF4-FFF2-40B4-BE49-F238E27FC236}">
                <a16:creationId xmlns:a16="http://schemas.microsoft.com/office/drawing/2014/main" id="{C6A21917-F4E4-1443-A083-4FFCE48A7CE0}"/>
              </a:ext>
            </a:extLst>
          </p:cNvPr>
          <p:cNvSpPr/>
          <p:nvPr/>
        </p:nvSpPr>
        <p:spPr>
          <a:xfrm>
            <a:off x="925287" y="827314"/>
            <a:ext cx="3470460" cy="2451593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tx1"/>
                </a:solidFill>
              </a:rPr>
              <a:t>È sufficiente controllare gli esami ematici una volta all’anno? Perché?</a:t>
            </a:r>
          </a:p>
        </p:txBody>
      </p:sp>
      <p:sp>
        <p:nvSpPr>
          <p:cNvPr id="8" name="Fumetto: ovale 7">
            <a:extLst>
              <a:ext uri="{FF2B5EF4-FFF2-40B4-BE49-F238E27FC236}">
                <a16:creationId xmlns:a16="http://schemas.microsoft.com/office/drawing/2014/main" id="{844B61E1-7055-A34A-B124-675587145BDD}"/>
              </a:ext>
            </a:extLst>
          </p:cNvPr>
          <p:cNvSpPr/>
          <p:nvPr/>
        </p:nvSpPr>
        <p:spPr>
          <a:xfrm flipH="1">
            <a:off x="4878597" y="827314"/>
            <a:ext cx="3253032" cy="2570497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it-IT" b="1" dirty="0">
                <a:ln/>
                <a:solidFill>
                  <a:schemeClr val="tx1"/>
                </a:solidFill>
              </a:rPr>
              <a:t>Sì, se l’assetto lipidico, i valori di glicemia e della funzionalità epatica sono buoni.</a:t>
            </a:r>
          </a:p>
        </p:txBody>
      </p:sp>
      <p:pic>
        <p:nvPicPr>
          <p:cNvPr id="11" name="Elemento grafico 11" descr="Medico">
            <a:extLst>
              <a:ext uri="{FF2B5EF4-FFF2-40B4-BE49-F238E27FC236}">
                <a16:creationId xmlns:a16="http://schemas.microsoft.com/office/drawing/2014/main" id="{9401D31C-585F-8545-A04D-63CCF4EA2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8609" y="3355400"/>
            <a:ext cx="3370435" cy="3370435"/>
          </a:xfrm>
          <a:prstGeom prst="rect">
            <a:avLst/>
          </a:prstGeom>
        </p:spPr>
      </p:pic>
      <p:pic>
        <p:nvPicPr>
          <p:cNvPr id="13" name="Elemento grafico 13" descr="Sala riunioni">
            <a:extLst>
              <a:ext uri="{FF2B5EF4-FFF2-40B4-BE49-F238E27FC236}">
                <a16:creationId xmlns:a16="http://schemas.microsoft.com/office/drawing/2014/main" id="{B59B43E9-9C8D-BC41-AF0C-2F57DDFCC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55329" y="3148462"/>
            <a:ext cx="1633341" cy="1633341"/>
          </a:xfrm>
          <a:prstGeom prst="rect">
            <a:avLst/>
          </a:prstGeom>
        </p:spPr>
      </p:pic>
      <p:pic>
        <p:nvPicPr>
          <p:cNvPr id="14" name="Elemento grafico 14" descr="Profilo maschile">
            <a:extLst>
              <a:ext uri="{FF2B5EF4-FFF2-40B4-BE49-F238E27FC236}">
                <a16:creationId xmlns:a16="http://schemas.microsoft.com/office/drawing/2014/main" id="{77AE225B-9F25-E046-A736-52398D1169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00338" y="3429000"/>
            <a:ext cx="3223236" cy="322323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1950AA-FCBA-3C45-AE58-93A2E14E4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3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32"/>
    </mc:Choice>
    <mc:Fallback xmlns="">
      <p:transition spd="slow" advTm="12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metto: ovale 5">
            <a:extLst>
              <a:ext uri="{FF2B5EF4-FFF2-40B4-BE49-F238E27FC236}">
                <a16:creationId xmlns:a16="http://schemas.microsoft.com/office/drawing/2014/main" id="{C6A21917-F4E4-1443-A083-4FFCE48A7CE0}"/>
              </a:ext>
            </a:extLst>
          </p:cNvPr>
          <p:cNvSpPr/>
          <p:nvPr/>
        </p:nvSpPr>
        <p:spPr>
          <a:xfrm>
            <a:off x="918215" y="522514"/>
            <a:ext cx="3453212" cy="2906486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tx1"/>
                </a:solidFill>
              </a:rPr>
              <a:t>I farmaci possono incidere sull’attività sessuale?</a:t>
            </a:r>
          </a:p>
        </p:txBody>
      </p:sp>
      <p:sp>
        <p:nvSpPr>
          <p:cNvPr id="8" name="Fumetto: ovale 7">
            <a:extLst>
              <a:ext uri="{FF2B5EF4-FFF2-40B4-BE49-F238E27FC236}">
                <a16:creationId xmlns:a16="http://schemas.microsoft.com/office/drawing/2014/main" id="{844B61E1-7055-A34A-B124-675587145BDD}"/>
              </a:ext>
            </a:extLst>
          </p:cNvPr>
          <p:cNvSpPr/>
          <p:nvPr/>
        </p:nvSpPr>
        <p:spPr>
          <a:xfrm flipH="1">
            <a:off x="4535488" y="119743"/>
            <a:ext cx="4470455" cy="360509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it-IT" b="1" dirty="0">
                <a:ln/>
                <a:solidFill>
                  <a:schemeClr val="tx1"/>
                </a:solidFill>
              </a:rPr>
              <a:t>Generalmente proteggono il cuore durante lo sforzo, ma possono avere effetto sulla disfunzionalità sessuale nei soggetti che già presentavano il problema ed anche nei pazienti diabetici con alterazione del microcircolo.</a:t>
            </a:r>
          </a:p>
        </p:txBody>
      </p:sp>
      <p:pic>
        <p:nvPicPr>
          <p:cNvPr id="11" name="Elemento grafico 11" descr="Medico">
            <a:extLst>
              <a:ext uri="{FF2B5EF4-FFF2-40B4-BE49-F238E27FC236}">
                <a16:creationId xmlns:a16="http://schemas.microsoft.com/office/drawing/2014/main" id="{9401D31C-585F-8545-A04D-63CCF4EA2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22514" y="3577634"/>
            <a:ext cx="3370435" cy="3370435"/>
          </a:xfrm>
          <a:prstGeom prst="rect">
            <a:avLst/>
          </a:prstGeom>
        </p:spPr>
      </p:pic>
      <p:pic>
        <p:nvPicPr>
          <p:cNvPr id="13" name="Elemento grafico 13" descr="Sala riunioni">
            <a:extLst>
              <a:ext uri="{FF2B5EF4-FFF2-40B4-BE49-F238E27FC236}">
                <a16:creationId xmlns:a16="http://schemas.microsoft.com/office/drawing/2014/main" id="{B59B43E9-9C8D-BC41-AF0C-2F57DDFCC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55329" y="3148462"/>
            <a:ext cx="1633341" cy="1633341"/>
          </a:xfrm>
          <a:prstGeom prst="rect">
            <a:avLst/>
          </a:prstGeom>
        </p:spPr>
      </p:pic>
      <p:pic>
        <p:nvPicPr>
          <p:cNvPr id="14" name="Elemento grafico 14" descr="Profilo maschile">
            <a:extLst>
              <a:ext uri="{FF2B5EF4-FFF2-40B4-BE49-F238E27FC236}">
                <a16:creationId xmlns:a16="http://schemas.microsoft.com/office/drawing/2014/main" id="{77AE225B-9F25-E046-A736-52398D1169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398249" y="3724833"/>
            <a:ext cx="3223236" cy="322323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3A4719-3A23-8242-9888-C4D0C9E51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4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18"/>
    </mc:Choice>
    <mc:Fallback xmlns="">
      <p:transition spd="slow" advTm="21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metto: ovale 5">
            <a:extLst>
              <a:ext uri="{FF2B5EF4-FFF2-40B4-BE49-F238E27FC236}">
                <a16:creationId xmlns:a16="http://schemas.microsoft.com/office/drawing/2014/main" id="{C6A21917-F4E4-1443-A083-4FFCE48A7CE0}"/>
              </a:ext>
            </a:extLst>
          </p:cNvPr>
          <p:cNvSpPr/>
          <p:nvPr/>
        </p:nvSpPr>
        <p:spPr>
          <a:xfrm>
            <a:off x="340154" y="903514"/>
            <a:ext cx="3223235" cy="2490283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tx1"/>
                </a:solidFill>
              </a:rPr>
              <a:t>Come il sovrappeso e il grasso addominale incidono sulla mia problematica al cuore?</a:t>
            </a:r>
          </a:p>
        </p:txBody>
      </p:sp>
      <p:sp>
        <p:nvSpPr>
          <p:cNvPr id="8" name="Fumetto: ovale 7">
            <a:extLst>
              <a:ext uri="{FF2B5EF4-FFF2-40B4-BE49-F238E27FC236}">
                <a16:creationId xmlns:a16="http://schemas.microsoft.com/office/drawing/2014/main" id="{844B61E1-7055-A34A-B124-675587145BDD}"/>
              </a:ext>
            </a:extLst>
          </p:cNvPr>
          <p:cNvSpPr/>
          <p:nvPr/>
        </p:nvSpPr>
        <p:spPr>
          <a:xfrm flipH="1">
            <a:off x="4811486" y="631371"/>
            <a:ext cx="3800420" cy="2762426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it-IT" b="1" dirty="0">
                <a:ln/>
                <a:solidFill>
                  <a:schemeClr val="tx1"/>
                </a:solidFill>
              </a:rPr>
              <a:t>Aumenta il rischio di eventi cardiovascolari tromboembolici (sia a livello venoso sia arterioso), ti predispone anche all’ictus celebrale</a:t>
            </a:r>
          </a:p>
        </p:txBody>
      </p:sp>
      <p:pic>
        <p:nvPicPr>
          <p:cNvPr id="11" name="Elemento grafico 11" descr="Medico">
            <a:extLst>
              <a:ext uri="{FF2B5EF4-FFF2-40B4-BE49-F238E27FC236}">
                <a16:creationId xmlns:a16="http://schemas.microsoft.com/office/drawing/2014/main" id="{9401D31C-585F-8545-A04D-63CCF4EA2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3347" y="3487565"/>
            <a:ext cx="3370435" cy="3370435"/>
          </a:xfrm>
          <a:prstGeom prst="rect">
            <a:avLst/>
          </a:prstGeom>
        </p:spPr>
      </p:pic>
      <p:pic>
        <p:nvPicPr>
          <p:cNvPr id="13" name="Elemento grafico 13" descr="Sala riunioni">
            <a:extLst>
              <a:ext uri="{FF2B5EF4-FFF2-40B4-BE49-F238E27FC236}">
                <a16:creationId xmlns:a16="http://schemas.microsoft.com/office/drawing/2014/main" id="{B59B43E9-9C8D-BC41-AF0C-2F57DDFCC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55329" y="3148462"/>
            <a:ext cx="1633341" cy="1633341"/>
          </a:xfrm>
          <a:prstGeom prst="rect">
            <a:avLst/>
          </a:prstGeom>
        </p:spPr>
      </p:pic>
      <p:pic>
        <p:nvPicPr>
          <p:cNvPr id="14" name="Elemento grafico 14" descr="Profilo maschile">
            <a:extLst>
              <a:ext uri="{FF2B5EF4-FFF2-40B4-BE49-F238E27FC236}">
                <a16:creationId xmlns:a16="http://schemas.microsoft.com/office/drawing/2014/main" id="{77AE225B-9F25-E046-A736-52398D1169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532093" y="3639133"/>
            <a:ext cx="3223236" cy="322323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FAFD67-033C-9445-ACED-4CBE38721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3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51"/>
    </mc:Choice>
    <mc:Fallback xmlns="">
      <p:transition spd="slow" advTm="18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metto: ovale 5">
            <a:extLst>
              <a:ext uri="{FF2B5EF4-FFF2-40B4-BE49-F238E27FC236}">
                <a16:creationId xmlns:a16="http://schemas.microsoft.com/office/drawing/2014/main" id="{C6A21917-F4E4-1443-A083-4FFCE48A7CE0}"/>
              </a:ext>
            </a:extLst>
          </p:cNvPr>
          <p:cNvSpPr/>
          <p:nvPr/>
        </p:nvSpPr>
        <p:spPr>
          <a:xfrm>
            <a:off x="707571" y="566057"/>
            <a:ext cx="3688176" cy="2712851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tx1"/>
                </a:solidFill>
              </a:rPr>
              <a:t>Quali sono i farmaci che devo assumere per sempre?</a:t>
            </a:r>
          </a:p>
        </p:txBody>
      </p:sp>
      <p:sp>
        <p:nvSpPr>
          <p:cNvPr id="8" name="Fumetto: ovale 7">
            <a:extLst>
              <a:ext uri="{FF2B5EF4-FFF2-40B4-BE49-F238E27FC236}">
                <a16:creationId xmlns:a16="http://schemas.microsoft.com/office/drawing/2014/main" id="{844B61E1-7055-A34A-B124-675587145BDD}"/>
              </a:ext>
            </a:extLst>
          </p:cNvPr>
          <p:cNvSpPr/>
          <p:nvPr/>
        </p:nvSpPr>
        <p:spPr>
          <a:xfrm flipH="1">
            <a:off x="4748255" y="566057"/>
            <a:ext cx="3960088" cy="2712851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b="1" dirty="0">
                <a:ln/>
                <a:solidFill>
                  <a:schemeClr val="tx1"/>
                </a:solidFill>
              </a:rPr>
              <a:t>Gli antiaggreganti piastrinici, i farmaci per il colesterolo, i farmaci che riducono il lavoro del cuore.</a:t>
            </a:r>
          </a:p>
        </p:txBody>
      </p:sp>
      <p:pic>
        <p:nvPicPr>
          <p:cNvPr id="11" name="Elemento grafico 11" descr="Medico">
            <a:extLst>
              <a:ext uri="{FF2B5EF4-FFF2-40B4-BE49-F238E27FC236}">
                <a16:creationId xmlns:a16="http://schemas.microsoft.com/office/drawing/2014/main" id="{9401D31C-585F-8545-A04D-63CCF4EA2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8609" y="3355400"/>
            <a:ext cx="3370435" cy="3370435"/>
          </a:xfrm>
          <a:prstGeom prst="rect">
            <a:avLst/>
          </a:prstGeom>
        </p:spPr>
      </p:pic>
      <p:pic>
        <p:nvPicPr>
          <p:cNvPr id="13" name="Elemento grafico 13" descr="Sala riunioni">
            <a:extLst>
              <a:ext uri="{FF2B5EF4-FFF2-40B4-BE49-F238E27FC236}">
                <a16:creationId xmlns:a16="http://schemas.microsoft.com/office/drawing/2014/main" id="{B59B43E9-9C8D-BC41-AF0C-2F57DDFCC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55329" y="3148462"/>
            <a:ext cx="1633341" cy="1633341"/>
          </a:xfrm>
          <a:prstGeom prst="rect">
            <a:avLst/>
          </a:prstGeom>
        </p:spPr>
      </p:pic>
      <p:pic>
        <p:nvPicPr>
          <p:cNvPr id="14" name="Elemento grafico 14" descr="Profilo maschile">
            <a:extLst>
              <a:ext uri="{FF2B5EF4-FFF2-40B4-BE49-F238E27FC236}">
                <a16:creationId xmlns:a16="http://schemas.microsoft.com/office/drawing/2014/main" id="{77AE225B-9F25-E046-A736-52398D1169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00338" y="3429000"/>
            <a:ext cx="3223236" cy="322323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27D8F9-F1D4-534D-82ED-5536B45BF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7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61"/>
    </mc:Choice>
    <mc:Fallback xmlns="">
      <p:transition spd="slow" advTm="13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metto: ovale 5">
            <a:extLst>
              <a:ext uri="{FF2B5EF4-FFF2-40B4-BE49-F238E27FC236}">
                <a16:creationId xmlns:a16="http://schemas.microsoft.com/office/drawing/2014/main" id="{C6A21917-F4E4-1443-A083-4FFCE48A7CE0}"/>
              </a:ext>
            </a:extLst>
          </p:cNvPr>
          <p:cNvSpPr/>
          <p:nvPr/>
        </p:nvSpPr>
        <p:spPr>
          <a:xfrm>
            <a:off x="696686" y="696687"/>
            <a:ext cx="3058643" cy="2451776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tx1"/>
                </a:solidFill>
              </a:rPr>
              <a:t>Il cardiologo in base a cosa decide quando devo fare i controlli?</a:t>
            </a:r>
          </a:p>
        </p:txBody>
      </p:sp>
      <p:sp>
        <p:nvSpPr>
          <p:cNvPr id="8" name="Fumetto: ovale 7">
            <a:extLst>
              <a:ext uri="{FF2B5EF4-FFF2-40B4-BE49-F238E27FC236}">
                <a16:creationId xmlns:a16="http://schemas.microsoft.com/office/drawing/2014/main" id="{844B61E1-7055-A34A-B124-675587145BDD}"/>
              </a:ext>
            </a:extLst>
          </p:cNvPr>
          <p:cNvSpPr/>
          <p:nvPr/>
        </p:nvSpPr>
        <p:spPr>
          <a:xfrm flipH="1">
            <a:off x="4878594" y="478972"/>
            <a:ext cx="3938834" cy="2918840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it-IT" b="1" dirty="0">
                <a:ln/>
                <a:solidFill>
                  <a:schemeClr val="tx1"/>
                </a:solidFill>
              </a:rPr>
              <a:t>In base alla stabilità della malattia e ai sintomi.</a:t>
            </a:r>
          </a:p>
          <a:p>
            <a:pPr algn="r"/>
            <a:r>
              <a:rPr lang="it-IT" b="1" dirty="0">
                <a:ln/>
                <a:solidFill>
                  <a:schemeClr val="tx1"/>
                </a:solidFill>
              </a:rPr>
              <a:t>Se non vi è un buon controllo dei fattori di rischio, al referto dell’ecografia cardiaca e degli esami ematici.</a:t>
            </a:r>
          </a:p>
        </p:txBody>
      </p:sp>
      <p:pic>
        <p:nvPicPr>
          <p:cNvPr id="11" name="Elemento grafico 11" descr="Medico">
            <a:extLst>
              <a:ext uri="{FF2B5EF4-FFF2-40B4-BE49-F238E27FC236}">
                <a16:creationId xmlns:a16="http://schemas.microsoft.com/office/drawing/2014/main" id="{9401D31C-585F-8545-A04D-63CCF4EA2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8609" y="3355400"/>
            <a:ext cx="3370435" cy="3370435"/>
          </a:xfrm>
          <a:prstGeom prst="rect">
            <a:avLst/>
          </a:prstGeom>
        </p:spPr>
      </p:pic>
      <p:pic>
        <p:nvPicPr>
          <p:cNvPr id="13" name="Elemento grafico 13" descr="Sala riunioni">
            <a:extLst>
              <a:ext uri="{FF2B5EF4-FFF2-40B4-BE49-F238E27FC236}">
                <a16:creationId xmlns:a16="http://schemas.microsoft.com/office/drawing/2014/main" id="{B59B43E9-9C8D-BC41-AF0C-2F57DDFCC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55332" y="3148463"/>
            <a:ext cx="1633341" cy="1633341"/>
          </a:xfrm>
          <a:prstGeom prst="rect">
            <a:avLst/>
          </a:prstGeom>
        </p:spPr>
      </p:pic>
      <p:pic>
        <p:nvPicPr>
          <p:cNvPr id="14" name="Elemento grafico 14" descr="Profilo maschile">
            <a:extLst>
              <a:ext uri="{FF2B5EF4-FFF2-40B4-BE49-F238E27FC236}">
                <a16:creationId xmlns:a16="http://schemas.microsoft.com/office/drawing/2014/main" id="{77AE225B-9F25-E046-A736-52398D1169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437124" y="3502599"/>
            <a:ext cx="3223236" cy="322323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16B620-EB5E-104F-A762-02B8F3D22F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6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34"/>
    </mc:Choice>
    <mc:Fallback xmlns="">
      <p:transition spd="slow" advTm="18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metto: ovale 5">
            <a:extLst>
              <a:ext uri="{FF2B5EF4-FFF2-40B4-BE49-F238E27FC236}">
                <a16:creationId xmlns:a16="http://schemas.microsoft.com/office/drawing/2014/main" id="{C6A21917-F4E4-1443-A083-4FFCE48A7CE0}"/>
              </a:ext>
            </a:extLst>
          </p:cNvPr>
          <p:cNvSpPr/>
          <p:nvPr/>
        </p:nvSpPr>
        <p:spPr>
          <a:xfrm>
            <a:off x="293915" y="364885"/>
            <a:ext cx="4142792" cy="2952519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tx1"/>
                </a:solidFill>
              </a:rPr>
              <a:t>La dieta mediterranea che prevede il consumo di cinque porzioni di frutta e verdura a giorno con ridotto consumo di grassi saturi, è veramente lo stile alimentare corretto?</a:t>
            </a:r>
          </a:p>
        </p:txBody>
      </p:sp>
      <p:sp>
        <p:nvSpPr>
          <p:cNvPr id="8" name="Fumetto: ovale 7">
            <a:extLst>
              <a:ext uri="{FF2B5EF4-FFF2-40B4-BE49-F238E27FC236}">
                <a16:creationId xmlns:a16="http://schemas.microsoft.com/office/drawing/2014/main" id="{844B61E1-7055-A34A-B124-675587145BDD}"/>
              </a:ext>
            </a:extLst>
          </p:cNvPr>
          <p:cNvSpPr/>
          <p:nvPr/>
        </p:nvSpPr>
        <p:spPr>
          <a:xfrm flipH="1">
            <a:off x="4707294" y="364885"/>
            <a:ext cx="3794447" cy="3032926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it-IT" b="1" dirty="0">
                <a:ln/>
                <a:solidFill>
                  <a:schemeClr val="tx1"/>
                </a:solidFill>
              </a:rPr>
              <a:t>Sicuramente ha dei vantaggi “PROVATI” rispetto ad altri tipi di diete.</a:t>
            </a:r>
          </a:p>
        </p:txBody>
      </p:sp>
      <p:pic>
        <p:nvPicPr>
          <p:cNvPr id="11" name="Elemento grafico 11" descr="Medico">
            <a:extLst>
              <a:ext uri="{FF2B5EF4-FFF2-40B4-BE49-F238E27FC236}">
                <a16:creationId xmlns:a16="http://schemas.microsoft.com/office/drawing/2014/main" id="{9401D31C-585F-8545-A04D-63CCF4EA2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9727" y="3375167"/>
            <a:ext cx="3370435" cy="3370435"/>
          </a:xfrm>
          <a:prstGeom prst="rect">
            <a:avLst/>
          </a:prstGeom>
        </p:spPr>
      </p:pic>
      <p:pic>
        <p:nvPicPr>
          <p:cNvPr id="13" name="Elemento grafico 13" descr="Sala riunioni">
            <a:extLst>
              <a:ext uri="{FF2B5EF4-FFF2-40B4-BE49-F238E27FC236}">
                <a16:creationId xmlns:a16="http://schemas.microsoft.com/office/drawing/2014/main" id="{B59B43E9-9C8D-BC41-AF0C-2F57DDFCC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55329" y="3148462"/>
            <a:ext cx="1633341" cy="1633341"/>
          </a:xfrm>
          <a:prstGeom prst="rect">
            <a:avLst/>
          </a:prstGeom>
        </p:spPr>
      </p:pic>
      <p:pic>
        <p:nvPicPr>
          <p:cNvPr id="14" name="Elemento grafico 14" descr="Profilo maschile">
            <a:extLst>
              <a:ext uri="{FF2B5EF4-FFF2-40B4-BE49-F238E27FC236}">
                <a16:creationId xmlns:a16="http://schemas.microsoft.com/office/drawing/2014/main" id="{77AE225B-9F25-E046-A736-52398D1169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532093" y="3522366"/>
            <a:ext cx="3223236" cy="32232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1DAAA4-FE05-0E4C-9881-5FC2AB676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53"/>
    </mc:Choice>
    <mc:Fallback xmlns="">
      <p:transition spd="slow" advTm="19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CustomShape 1"/>
          <p:cNvSpPr/>
          <p:nvPr/>
        </p:nvSpPr>
        <p:spPr>
          <a:xfrm>
            <a:off x="250920" y="1276920"/>
            <a:ext cx="8728200" cy="49486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1760" rIns="0" bIns="0">
            <a:spAutoFit/>
          </a:bodyPr>
          <a:lstStyle/>
          <a:p>
            <a:pPr marL="396720" marR="0" lvl="0" indent="-383760" algn="l" defTabSz="914400" rtl="0" eaLnBrk="1" fontAlgn="auto" latinLnBrk="0" hangingPunct="1">
              <a:lnSpc>
                <a:spcPts val="2710"/>
              </a:lnSpc>
              <a:spcBef>
                <a:spcPts val="329"/>
              </a:spcBef>
              <a:spcAft>
                <a:spcPts val="0"/>
              </a:spcAft>
              <a:buClr>
                <a:srgbClr val="191B0E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La </a:t>
            </a:r>
            <a:r>
              <a:rPr kumimoji="0" lang="it-IT" sz="3529" b="0" i="0" u="none" strike="noStrike" kern="1200" cap="none" spc="29" normalizeH="0" baseline="1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frequenza </a:t>
            </a:r>
            <a:r>
              <a:rPr kumimoji="0" lang="it-IT" sz="3529" b="0" i="0" u="none" strike="noStrike" kern="1200" cap="none" spc="21" normalizeH="0" baseline="1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cardiaca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è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il </a:t>
            </a:r>
            <a:r>
              <a:rPr kumimoji="0" lang="it-IT" sz="2400" b="0" i="0" u="none" strike="noStrike" kern="1200" cap="none" spc="-15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numero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di pulsazioni  (=contrazioni del cuore) in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un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minuto</a:t>
            </a:r>
          </a:p>
          <a:p>
            <a:pPr marL="12960" marR="0" lvl="0" algn="ctr" defTabSz="914400" rtl="0" eaLnBrk="1" fontAlgn="auto" latinLnBrk="0" hangingPunct="1">
              <a:lnSpc>
                <a:spcPts val="2710"/>
              </a:lnSpc>
              <a:spcBef>
                <a:spcPts val="329"/>
              </a:spcBef>
              <a:spcAft>
                <a:spcPts val="0"/>
              </a:spcAft>
              <a:buClr>
                <a:srgbClr val="191B0E"/>
              </a:buClr>
              <a:buSzTx/>
              <a:tabLst/>
              <a:defRPr/>
            </a:pPr>
            <a:r>
              <a:rPr kumimoji="0" lang="it-IT" sz="2600" b="0" i="0" u="none" strike="noStrike" kern="1200" cap="none" spc="-15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Frequenza </a:t>
            </a:r>
            <a:r>
              <a:rPr kumimoji="0" lang="it-IT" sz="26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cardiaca </a:t>
            </a:r>
            <a:r>
              <a:rPr kumimoji="0" lang="it-IT" sz="26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“normale”: </a:t>
            </a:r>
            <a:r>
              <a:rPr kumimoji="0" lang="it-IT" sz="2600" b="0" i="0" u="none" strike="noStrike" kern="1200" cap="none" spc="-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60-100</a:t>
            </a:r>
            <a:r>
              <a:rPr kumimoji="0" lang="it-IT" sz="26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600" b="0" i="0" u="none" strike="noStrike" kern="1200" cap="none" spc="-7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bp</a:t>
            </a:r>
            <a:r>
              <a:rPr kumimoji="0" lang="it-IT" sz="3000" b="0" i="0" u="none" strike="noStrike" kern="1200" cap="none" spc="-7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m</a:t>
            </a:r>
            <a:endParaRPr kumimoji="0" lang="it-IT" sz="3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310760" marR="0" lvl="1" indent="-343080" algn="l" defTabSz="914400" rtl="0" eaLnBrk="1" fontAlgn="auto" latinLnBrk="0" hangingPunct="1">
              <a:lnSpc>
                <a:spcPct val="100000"/>
              </a:lnSpc>
              <a:spcBef>
                <a:spcPts val="1199"/>
              </a:spcBef>
              <a:spcAft>
                <a:spcPts val="0"/>
              </a:spcAft>
              <a:buClr>
                <a:schemeClr val="tx1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FC &lt; 60</a:t>
            </a:r>
            <a:r>
              <a:rPr kumimoji="0" lang="it-IT" sz="2400" b="0" i="0" u="none" strike="noStrike" kern="1200" cap="none" spc="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bpm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:</a:t>
            </a:r>
            <a:r>
              <a:rPr kumimoji="0" lang="it-IT" sz="2400" b="0" i="0" u="none" strike="noStrike" kern="1200" cap="none" spc="-1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BRADICARDIA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1310760" marR="0" lvl="1" indent="-343080" algn="l" defTabSz="914400" rtl="0" eaLnBrk="1" fontAlgn="auto" latinLnBrk="0" hangingPunct="1">
              <a:lnSpc>
                <a:spcPct val="100000"/>
              </a:lnSpc>
              <a:spcBef>
                <a:spcPts val="1726"/>
              </a:spcBef>
              <a:spcAft>
                <a:spcPts val="0"/>
              </a:spcAft>
              <a:buClr>
                <a:schemeClr val="tx1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FC &gt; </a:t>
            </a:r>
            <a:r>
              <a:rPr kumimoji="0" lang="it-IT" sz="2400" b="0" i="0" u="none" strike="noStrike" kern="1200" cap="none" spc="-2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100 </a:t>
            </a:r>
            <a:r>
              <a:rPr kumimoji="0" lang="it-IT" sz="2400" b="0" i="0" u="none" strike="noStrike" kern="1200" cap="none" spc="-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bpm:</a:t>
            </a:r>
            <a:r>
              <a:rPr kumimoji="0" lang="it-IT" sz="2400" b="0" i="0" u="none" strike="noStrike" kern="1200" cap="none" spc="-26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TACHICARDIA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52440" marR="0" lvl="1" indent="-342720" algn="l" defTabSz="914400" rtl="0" eaLnBrk="1" fontAlgn="auto" latinLnBrk="0" hangingPunct="1">
              <a:lnSpc>
                <a:spcPct val="100000"/>
              </a:lnSpc>
              <a:spcBef>
                <a:spcPts val="1726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400" b="0" i="0" u="none" strike="noStrike" kern="1200" cap="none" spc="-2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La </a:t>
            </a:r>
            <a:r>
              <a:rPr kumimoji="0" lang="it-IT" sz="2400" b="0" i="0" u="none" strike="noStrike" kern="1200" cap="none" spc="-26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ritmicità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72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52440" marR="0" lvl="1" indent="-342720" algn="l" defTabSz="914400" rtl="0" eaLnBrk="1" fontAlgn="auto" latinLnBrk="0" hangingPunct="1">
              <a:lnSpc>
                <a:spcPct val="100000"/>
              </a:lnSpc>
              <a:spcBef>
                <a:spcPts val="1726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"/>
              <a:tabLst/>
              <a:defRPr/>
            </a:pPr>
            <a:endParaRPr kumimoji="0" lang="it-IT" sz="2400" b="0" i="0" u="none" strike="noStrike" kern="1200" cap="none" spc="-26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</a:endParaRPr>
          </a:p>
          <a:p>
            <a:pPr marL="352440" marR="0" lvl="1" indent="-342720" algn="l" defTabSz="914400" rtl="0" eaLnBrk="1" fontAlgn="auto" latinLnBrk="0" hangingPunct="1">
              <a:lnSpc>
                <a:spcPct val="100000"/>
              </a:lnSpc>
              <a:spcBef>
                <a:spcPts val="1726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400" b="0" i="0" u="none" strike="noStrike" kern="1200" cap="none" spc="-26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Diario</a:t>
            </a:r>
            <a:r>
              <a:rPr lang="it-IT" sz="2400" spc="-1" noProof="0" dirty="0">
                <a:solidFill>
                  <a:prstClr val="black"/>
                </a:solidFill>
                <a:latin typeface="Arial"/>
              </a:rPr>
              <a:t>: l</a:t>
            </a:r>
            <a:r>
              <a:rPr kumimoji="0" lang="it-IT" sz="2400" b="0" i="0" u="none" strike="noStrike" kern="1200" cap="none" spc="-2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 misurazione va registrata sul diario assieme alla pressione arteriosa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87" name="CustomShape 2"/>
          <p:cNvSpPr/>
          <p:nvPr/>
        </p:nvSpPr>
        <p:spPr>
          <a:xfrm>
            <a:off x="3805802" y="4030423"/>
            <a:ext cx="1944000" cy="114732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8" name="CustomShape 3"/>
          <p:cNvSpPr/>
          <p:nvPr/>
        </p:nvSpPr>
        <p:spPr>
          <a:xfrm>
            <a:off x="1234200" y="4131703"/>
            <a:ext cx="2160000" cy="96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298440" marR="0" lvl="0" indent="-285480" algn="l" defTabSz="914400" rtl="0" eaLnBrk="1" fontAlgn="auto" latinLnBrk="0" hangingPunct="1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>
                <a:schemeClr val="tx1"/>
              </a:buClr>
              <a:buSzTx/>
              <a:buFont typeface="Wingdings" charset="2"/>
              <a:buChar char=""/>
              <a:tabLst/>
              <a:defRPr/>
            </a:pPr>
            <a:r>
              <a:rPr lang="it-IT" sz="2400" spc="-12" dirty="0">
                <a:solidFill>
                  <a:srgbClr val="000000"/>
                </a:solidFill>
                <a:latin typeface="Arial"/>
              </a:rPr>
              <a:t>r</a:t>
            </a:r>
            <a:r>
              <a:rPr kumimoji="0" lang="it-IT" sz="2400" b="0" i="0" u="none" strike="noStrike" kern="1200" cap="none" spc="-12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egolare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98440" marR="0" lvl="0" indent="-285480" algn="l" defTabSz="914400" rtl="0" eaLnBrk="1" fontAlgn="auto" latinLnBrk="0" hangingPunct="1">
              <a:lnSpc>
                <a:spcPct val="100000"/>
              </a:lnSpc>
              <a:spcBef>
                <a:spcPts val="1701"/>
              </a:spcBef>
              <a:spcAft>
                <a:spcPts val="0"/>
              </a:spcAft>
              <a:buClr>
                <a:schemeClr val="tx1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irregolare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89" name="CustomShape 4"/>
          <p:cNvSpPr/>
          <p:nvPr/>
        </p:nvSpPr>
        <p:spPr>
          <a:xfrm>
            <a:off x="244800" y="171000"/>
            <a:ext cx="8642160" cy="1079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IL POLSO: COSA VALUTO</a:t>
            </a:r>
            <a:endParaRPr kumimoji="0" lang="it-IT" sz="3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06519E-DCF2-6C43-A0AF-4C317048F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18"/>
    </mc:Choice>
    <mc:Fallback xmlns="">
      <p:transition spd="slow" advTm="31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metto: ovale 5">
            <a:extLst>
              <a:ext uri="{FF2B5EF4-FFF2-40B4-BE49-F238E27FC236}">
                <a16:creationId xmlns:a16="http://schemas.microsoft.com/office/drawing/2014/main" id="{C6A21917-F4E4-1443-A083-4FFCE48A7CE0}"/>
              </a:ext>
            </a:extLst>
          </p:cNvPr>
          <p:cNvSpPr/>
          <p:nvPr/>
        </p:nvSpPr>
        <p:spPr>
          <a:xfrm>
            <a:off x="816429" y="631372"/>
            <a:ext cx="3579317" cy="2647536"/>
          </a:xfrm>
          <a:prstGeom prst="wedgeEllipseCallou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tx1"/>
                </a:solidFill>
              </a:rPr>
              <a:t>Mangiare con poco sale, massimo 5 grammi, è importante solo per ridurre la pressione arteriosa?</a:t>
            </a:r>
          </a:p>
        </p:txBody>
      </p:sp>
      <p:sp>
        <p:nvSpPr>
          <p:cNvPr id="8" name="Fumetto: ovale 7">
            <a:extLst>
              <a:ext uri="{FF2B5EF4-FFF2-40B4-BE49-F238E27FC236}">
                <a16:creationId xmlns:a16="http://schemas.microsoft.com/office/drawing/2014/main" id="{844B61E1-7055-A34A-B124-675587145BDD}"/>
              </a:ext>
            </a:extLst>
          </p:cNvPr>
          <p:cNvSpPr/>
          <p:nvPr/>
        </p:nvSpPr>
        <p:spPr>
          <a:xfrm flipH="1">
            <a:off x="4878596" y="631372"/>
            <a:ext cx="3579317" cy="2766439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it-IT" b="1" dirty="0">
                <a:ln/>
                <a:solidFill>
                  <a:schemeClr val="tx1"/>
                </a:solidFill>
              </a:rPr>
              <a:t>Sì, inoltre previene anche l’ictus celebrale.</a:t>
            </a:r>
          </a:p>
        </p:txBody>
      </p:sp>
      <p:pic>
        <p:nvPicPr>
          <p:cNvPr id="11" name="Elemento grafico 11" descr="Medico">
            <a:extLst>
              <a:ext uri="{FF2B5EF4-FFF2-40B4-BE49-F238E27FC236}">
                <a16:creationId xmlns:a16="http://schemas.microsoft.com/office/drawing/2014/main" id="{9401D31C-585F-8545-A04D-63CCF4EA2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8609" y="3355400"/>
            <a:ext cx="3370435" cy="3370435"/>
          </a:xfrm>
          <a:prstGeom prst="rect">
            <a:avLst/>
          </a:prstGeom>
        </p:spPr>
      </p:pic>
      <p:pic>
        <p:nvPicPr>
          <p:cNvPr id="13" name="Elemento grafico 13" descr="Sala riunioni">
            <a:extLst>
              <a:ext uri="{FF2B5EF4-FFF2-40B4-BE49-F238E27FC236}">
                <a16:creationId xmlns:a16="http://schemas.microsoft.com/office/drawing/2014/main" id="{B59B43E9-9C8D-BC41-AF0C-2F57DDFCC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55329" y="3148462"/>
            <a:ext cx="1633341" cy="1633341"/>
          </a:xfrm>
          <a:prstGeom prst="rect">
            <a:avLst/>
          </a:prstGeom>
        </p:spPr>
      </p:pic>
      <p:pic>
        <p:nvPicPr>
          <p:cNvPr id="14" name="Elemento grafico 14" descr="Profilo maschile">
            <a:extLst>
              <a:ext uri="{FF2B5EF4-FFF2-40B4-BE49-F238E27FC236}">
                <a16:creationId xmlns:a16="http://schemas.microsoft.com/office/drawing/2014/main" id="{77AE225B-9F25-E046-A736-52398D1169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00338" y="3429000"/>
            <a:ext cx="3223236" cy="322323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C90AAC4-D579-4C43-8CA2-748B143CD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8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9"/>
    </mc:Choice>
    <mc:Fallback xmlns="">
      <p:transition spd="slow" advTm="12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TextShape 1"/>
          <p:cNvSpPr txBox="1"/>
          <p:nvPr/>
        </p:nvSpPr>
        <p:spPr>
          <a:xfrm>
            <a:off x="250920" y="141480"/>
            <a:ext cx="8642160" cy="1162440"/>
          </a:xfrm>
          <a:prstGeom prst="rect">
            <a:avLst/>
          </a:prstGeom>
          <a:noFill/>
          <a:ln w="9360">
            <a:noFill/>
          </a:ln>
        </p:spPr>
        <p:txBody>
          <a:bodyPr lIns="0" tIns="17280" rIns="0" bIns="0" anchor="ctr">
            <a:noAutofit/>
          </a:bodyPr>
          <a:lstStyle/>
          <a:p>
            <a:pPr marL="17280" marR="0" lvl="0" indent="0" algn="ctr" defTabSz="914400" rtl="0" eaLnBrk="1" fontAlgn="auto" latinLnBrk="0" hangingPunct="1">
              <a:lnSpc>
                <a:spcPct val="100000"/>
              </a:lnSpc>
              <a:spcBef>
                <a:spcPts val="1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49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LA PRESSIONE</a:t>
            </a:r>
            <a:r>
              <a:rPr kumimoji="0" lang="it-IT" sz="3600" b="1" i="0" u="none" strike="noStrike" kern="1200" cap="none" spc="-3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3600" b="1" i="0" u="none" strike="noStrike" kern="1200" cap="none" spc="43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ARTERIOSA: </a:t>
            </a:r>
            <a:r>
              <a:rPr kumimoji="0" lang="it-IT" sz="3600" b="1" i="0" u="none" strike="noStrike" kern="1200" cap="none" spc="49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CHE </a:t>
            </a:r>
            <a:r>
              <a:rPr kumimoji="0" lang="it-IT" sz="3600" b="1" i="0" u="none" strike="noStrike" kern="1200" cap="none" spc="43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COSA</a:t>
            </a:r>
            <a:r>
              <a:rPr kumimoji="0" lang="it-IT" sz="3600" b="1" i="0" u="none" strike="noStrike" kern="1200" cap="none" spc="-75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3600" b="1" i="0" u="none" strike="noStrike" kern="1200" cap="none" spc="43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È?</a:t>
            </a:r>
            <a:endParaRPr kumimoji="0" lang="it-IT" sz="3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91" name="CustomShape 2"/>
          <p:cNvSpPr/>
          <p:nvPr/>
        </p:nvSpPr>
        <p:spPr>
          <a:xfrm>
            <a:off x="250920" y="1285560"/>
            <a:ext cx="8642160" cy="546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8920" rIns="0" bIns="0">
            <a:spAutoFit/>
          </a:bodyPr>
          <a:lstStyle/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È la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pressione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presente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nelle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arterie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412920" marR="0" lvl="0" indent="0" algn="l" defTabSz="914400" rtl="0" eaLnBrk="1" fontAlgn="auto" latinLnBrk="0" hangingPunct="1">
              <a:lnSpc>
                <a:spcPct val="94000"/>
              </a:lnSpc>
              <a:spcBef>
                <a:spcPts val="74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</a:rPr>
              <a:t>Quando </a:t>
            </a:r>
            <a:r>
              <a:rPr kumimoji="0" lang="it-IT" sz="2000" b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</a:rPr>
              <a:t>il </a:t>
            </a:r>
            <a:r>
              <a:rPr kumimoji="0" lang="it-IT" sz="2000" b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</a:rPr>
              <a:t>cuore </a:t>
            </a:r>
            <a:r>
              <a:rPr kumimoji="0" lang="it-IT" sz="2000" b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</a:rPr>
              <a:t>si </a:t>
            </a:r>
            <a:r>
              <a:rPr kumimoji="0" lang="it-IT" sz="2000" b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</a:rPr>
              <a:t>contrae </a:t>
            </a:r>
            <a:r>
              <a:rPr kumimoji="0" lang="it-IT" sz="2000" b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</a:rPr>
              <a:t>pompa </a:t>
            </a:r>
            <a:r>
              <a:rPr kumimoji="0" lang="it-IT" sz="2000" b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</a:rPr>
              <a:t>sangue </a:t>
            </a:r>
            <a:r>
              <a:rPr kumimoji="0" lang="it-IT" sz="2000" b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</a:rPr>
              <a:t>nelle arterie, creando </a:t>
            </a:r>
            <a:r>
              <a:rPr kumimoji="0" lang="it-IT" sz="2000" b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</a:rPr>
              <a:t>al  </a:t>
            </a:r>
            <a:r>
              <a:rPr kumimoji="0" lang="it-IT" sz="2000" b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</a:rPr>
              <a:t>loro interno </a:t>
            </a:r>
            <a:r>
              <a:rPr kumimoji="0" lang="it-IT" sz="2000" b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</a:rPr>
              <a:t>una </a:t>
            </a:r>
            <a:r>
              <a:rPr kumimoji="0" lang="it-IT" sz="2000" b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</a:rPr>
              <a:t>pressione, </a:t>
            </a:r>
            <a:r>
              <a:rPr kumimoji="0" lang="it-IT" sz="2000" b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</a:rPr>
              <a:t>che </a:t>
            </a:r>
            <a:r>
              <a:rPr kumimoji="0" lang="it-IT" sz="2000" b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</a:rPr>
              <a:t>rende possibile </a:t>
            </a:r>
            <a:r>
              <a:rPr kumimoji="0" lang="it-IT" sz="2000" b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</a:rPr>
              <a:t>lo </a:t>
            </a:r>
            <a:r>
              <a:rPr kumimoji="0" lang="it-IT" sz="2000" b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</a:rPr>
              <a:t>scorrimento </a:t>
            </a:r>
            <a:r>
              <a:rPr kumimoji="0" lang="it-IT" sz="2000" b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</a:rPr>
              <a:t>del  </a:t>
            </a:r>
            <a:r>
              <a:rPr kumimoji="0" lang="it-IT" sz="2000" b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</a:rPr>
              <a:t>sangue in </a:t>
            </a:r>
            <a:r>
              <a:rPr kumimoji="0" lang="it-IT" sz="2000" b="0" u="none" strike="noStrike" kern="1200" cap="none" spc="-15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</a:rPr>
              <a:t>tutto </a:t>
            </a:r>
            <a:r>
              <a:rPr kumimoji="0" lang="it-IT" sz="2000" b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</a:rPr>
              <a:t>il </a:t>
            </a:r>
            <a:r>
              <a:rPr kumimoji="0" lang="it-IT" sz="2000" b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</a:rPr>
              <a:t>corpo.</a:t>
            </a:r>
            <a:endParaRPr kumimoji="0" lang="it-IT" sz="2000" b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981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È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determinata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da vari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fattori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tra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</a:t>
            </a:r>
            <a:r>
              <a:rPr kumimoji="0" lang="it-IT" sz="2400" b="0" i="0" u="none" strike="noStrike" kern="1200" cap="none" spc="38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quali: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814680" marR="0" lvl="1" indent="-379440" algn="l" defTabSz="914400" rtl="0" eaLnBrk="1" fontAlgn="auto" latinLnBrk="0" hangingPunct="1">
              <a:lnSpc>
                <a:spcPct val="100000"/>
              </a:lnSpc>
              <a:spcBef>
                <a:spcPts val="1106"/>
              </a:spcBef>
              <a:spcAft>
                <a:spcPts val="0"/>
              </a:spcAft>
              <a:buClr>
                <a:schemeClr val="tx1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la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forza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di</a:t>
            </a:r>
            <a:r>
              <a:rPr kumimoji="0" lang="it-IT" sz="2400" b="0" i="0" u="none" strike="noStrike" kern="1200" cap="none" spc="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contrazione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814680" marR="0" lvl="1" indent="-379440" algn="l" defTabSz="914400" rtl="0" eaLnBrk="1" fontAlgn="auto" latinLnBrk="0" hangingPunct="1">
              <a:lnSpc>
                <a:spcPct val="100000"/>
              </a:lnSpc>
              <a:spcBef>
                <a:spcPts val="1009"/>
              </a:spcBef>
              <a:spcAft>
                <a:spcPts val="0"/>
              </a:spcAft>
              <a:buClr>
                <a:schemeClr val="tx1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la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quantità di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sangue</a:t>
            </a:r>
            <a:r>
              <a:rPr kumimoji="0" lang="it-IT" sz="2400" b="0" i="0" u="none" strike="noStrike" kern="1200" cap="none" spc="9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5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pompato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814680" marR="0" lvl="1" indent="-379440" algn="l" defTabSz="9144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la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viscosità del</a:t>
            </a:r>
            <a:r>
              <a:rPr kumimoji="0" lang="it-IT" sz="2400" b="0" i="0" u="none" strike="noStrike" kern="1200" cap="none" spc="-55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sangue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814680" marR="0" lvl="1" indent="-379440" algn="l" defTabSz="914400" rtl="0" eaLnBrk="1" fontAlgn="auto" latinLnBrk="0" hangingPunct="1">
              <a:lnSpc>
                <a:spcPct val="100000"/>
              </a:lnSpc>
              <a:spcBef>
                <a:spcPts val="890"/>
              </a:spcBef>
              <a:spcAft>
                <a:spcPts val="0"/>
              </a:spcAft>
              <a:buClr>
                <a:schemeClr val="tx1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it-IT" sz="2400" b="0" i="0" u="none" strike="noStrike" kern="1200" cap="none" spc="-15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l'elasticità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delle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arterie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9360" marR="0" lvl="0" indent="-9000" algn="ctr" defTabSz="914400" rtl="0" eaLnBrk="1" fontAlgn="auto" latinLnBrk="0" hangingPunct="1">
              <a:lnSpc>
                <a:spcPct val="110000"/>
              </a:lnSpc>
              <a:spcBef>
                <a:spcPts val="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1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La pressione arteriosa </a:t>
            </a:r>
            <a:r>
              <a:rPr kumimoji="0" lang="it-IT" sz="2400" b="0" i="0" u="none" strike="noStrike" kern="1200" cap="none" spc="1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varia nel </a:t>
            </a:r>
            <a:r>
              <a:rPr kumimoji="0" lang="it-IT" sz="2400" b="0" i="0" u="none" strike="noStrike" kern="1200" cap="none" spc="1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corso </a:t>
            </a:r>
            <a:r>
              <a:rPr kumimoji="0" lang="it-IT" sz="2400" b="0" i="0" u="none" strike="noStrike" kern="1200" cap="none" spc="1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della </a:t>
            </a:r>
            <a:r>
              <a:rPr kumimoji="0" lang="it-IT" sz="2400" b="0" i="0" u="none" strike="noStrike" kern="1200" cap="none" spc="1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giornata </a:t>
            </a:r>
            <a:r>
              <a:rPr kumimoji="0" lang="it-IT" sz="2400" b="0" i="0" u="none" strike="noStrike" kern="1200" cap="none" spc="1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in </a:t>
            </a:r>
            <a:r>
              <a:rPr kumimoji="0" lang="it-IT" sz="2400" b="0" i="0" u="none" strike="noStrike" kern="1200" cap="none" spc="18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relazione </a:t>
            </a:r>
            <a:r>
              <a:rPr kumimoji="0" lang="it-IT" sz="2400" b="0" i="0" u="none" strike="noStrike" kern="1200" cap="none" spc="12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alla  </a:t>
            </a:r>
            <a:r>
              <a:rPr kumimoji="0" lang="it-IT" sz="2400" b="0" i="0" u="none" strike="noStrike" kern="1200" cap="none" spc="2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posizione </a:t>
            </a:r>
            <a:r>
              <a:rPr kumimoji="0" lang="it-IT" sz="2400" b="0" i="0" u="none" strike="noStrike" kern="1200" cap="none" spc="2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del </a:t>
            </a:r>
            <a:r>
              <a:rPr kumimoji="0" lang="it-IT" sz="2400" b="0" i="0" u="none" strike="noStrike" kern="1200" cap="none" spc="2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corpo</a:t>
            </a:r>
            <a:r>
              <a:rPr kumimoji="0" lang="it-IT" sz="2400" b="0" i="0" u="none" strike="noStrike" kern="1200" cap="none" spc="29" normalizeH="0" baseline="1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, </a:t>
            </a:r>
            <a:r>
              <a:rPr kumimoji="0" lang="it-IT" sz="2400" b="0" i="0" u="none" strike="noStrike" kern="1200" cap="none" spc="2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all'attività fisica, al </a:t>
            </a:r>
            <a:r>
              <a:rPr kumimoji="0" lang="it-IT" sz="2400" b="0" i="0" u="none" strike="noStrike" kern="1200" cap="none" spc="29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ritmo</a:t>
            </a:r>
            <a:r>
              <a:rPr kumimoji="0" lang="it-IT" sz="2400" b="0" i="0" u="none" strike="noStrike" kern="1200" cap="none" spc="-24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2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sonno-veglia.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F47FC4-D612-1A4A-BCE8-5B42ADADA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2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63"/>
    </mc:Choice>
    <mc:Fallback xmlns="">
      <p:transition spd="slow" advTm="36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CustomShape 1"/>
          <p:cNvSpPr/>
          <p:nvPr/>
        </p:nvSpPr>
        <p:spPr>
          <a:xfrm>
            <a:off x="216000" y="430560"/>
            <a:ext cx="8642160" cy="56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7280" rIns="0" bIns="0">
            <a:spAutoFit/>
          </a:bodyPr>
          <a:lstStyle/>
          <a:p>
            <a:pPr marL="17280" marR="0" lvl="0" indent="0" algn="ctr" defTabSz="914400" rtl="0" eaLnBrk="1" fontAlgn="auto" latinLnBrk="0" hangingPunct="1">
              <a:lnSpc>
                <a:spcPct val="100000"/>
              </a:lnSpc>
              <a:spcBef>
                <a:spcPts val="1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49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LA PRESSIONE</a:t>
            </a:r>
            <a:r>
              <a:rPr kumimoji="0" lang="it-IT" sz="3600" b="1" i="0" u="none" strike="noStrike" kern="1200" cap="none" spc="-3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3600" b="1" i="0" u="none" strike="noStrike" kern="1200" cap="none" spc="43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ARTERIOSA</a:t>
            </a:r>
            <a:endParaRPr kumimoji="0" lang="it-IT" sz="3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93" name="CustomShape 2"/>
          <p:cNvSpPr/>
          <p:nvPr/>
        </p:nvSpPr>
        <p:spPr>
          <a:xfrm>
            <a:off x="5200920" y="1315080"/>
            <a:ext cx="3234240" cy="321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-5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PA </a:t>
            </a:r>
            <a:r>
              <a:rPr kumimoji="0" lang="it-IT" sz="2400" b="1" i="0" u="none" strike="noStrike" kern="1200" cap="none" spc="-2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SISTOLICA</a:t>
            </a:r>
            <a:r>
              <a:rPr kumimoji="0" lang="it-IT" sz="2400" b="1" i="0" u="none" strike="noStrike" kern="1200" cap="none" spc="2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1" i="0" u="none" strike="noStrike" kern="1200" cap="none" spc="-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(MASSIMA)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-7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120</a:t>
            </a:r>
            <a:r>
              <a:rPr kumimoji="0" lang="it-IT" sz="32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/70</a:t>
            </a:r>
            <a:endParaRPr kumimoji="0" lang="it-IT" sz="3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231120" marR="0" lvl="0" indent="-108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Pressione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durante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la  contrazione del</a:t>
            </a:r>
            <a:r>
              <a:rPr kumimoji="0" lang="it-IT" sz="2400" b="0" i="0" u="none" strike="noStrike" kern="1200" cap="none" spc="-66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cuore 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(sistole)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94" name="CustomShape 3"/>
          <p:cNvSpPr/>
          <p:nvPr/>
        </p:nvSpPr>
        <p:spPr>
          <a:xfrm>
            <a:off x="1069560" y="1315080"/>
            <a:ext cx="3187800" cy="321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-5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PA </a:t>
            </a:r>
            <a:r>
              <a:rPr kumimoji="0" lang="it-IT" sz="2400" b="1" i="0" u="none" strike="noStrike" kern="120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DIASTOLICA</a:t>
            </a:r>
            <a:r>
              <a:rPr kumimoji="0" lang="it-IT" sz="2400" b="1" i="0" u="none" strike="noStrike" kern="1200" cap="none" spc="-3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(MINIMA)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120/</a:t>
            </a:r>
            <a:r>
              <a:rPr kumimoji="0" lang="it-IT" sz="3200" b="0" i="0" u="none" strike="noStrike" kern="1200" cap="none" spc="-7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70</a:t>
            </a:r>
            <a:endParaRPr kumimoji="0" lang="it-IT" sz="3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9144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Pressione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durante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il  rilasciamento del</a:t>
            </a:r>
            <a:r>
              <a:rPr kumimoji="0" lang="it-IT" sz="2400" b="0" i="0" u="none" strike="noStrike" kern="1200" cap="none" spc="-9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cuore 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(diastole)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95" name="CustomShape 4"/>
          <p:cNvSpPr/>
          <p:nvPr/>
        </p:nvSpPr>
        <p:spPr>
          <a:xfrm>
            <a:off x="6337440" y="4755240"/>
            <a:ext cx="1323360" cy="192852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6" name="CustomShape 5"/>
          <p:cNvSpPr/>
          <p:nvPr/>
        </p:nvSpPr>
        <p:spPr>
          <a:xfrm>
            <a:off x="2140920" y="4698360"/>
            <a:ext cx="1045440" cy="192852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E9E01F0-C5FD-6B4B-872D-5D2D2F5F5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5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40"/>
    </mc:Choice>
    <mc:Fallback xmlns="">
      <p:transition spd="slow" advTm="25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7" name="CustomShape 1"/>
          <p:cNvSpPr/>
          <p:nvPr/>
        </p:nvSpPr>
        <p:spPr>
          <a:xfrm>
            <a:off x="250920" y="1700640"/>
            <a:ext cx="8642160" cy="406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5640" rIns="0" bIns="0">
            <a:spAutoFit/>
          </a:bodyPr>
          <a:lstStyle/>
          <a:p>
            <a:pPr marL="355680" marR="0" lvl="0" indent="-342720" algn="l" defTabSz="914400" rtl="0" eaLnBrk="1" fontAlgn="auto" latinLnBrk="0" hangingPunct="1">
              <a:lnSpc>
                <a:spcPct val="93000"/>
              </a:lnSpc>
              <a:spcBef>
                <a:spcPts val="281"/>
              </a:spcBef>
              <a:spcAft>
                <a:spcPts val="0"/>
              </a:spcAft>
              <a:buClr>
                <a:srgbClr val="C00000"/>
              </a:buClr>
              <a:buSzPct val="96000"/>
              <a:buFont typeface="Wingdings" charset="2"/>
              <a:buChar char=""/>
              <a:tabLst/>
              <a:defRPr/>
            </a:pPr>
            <a:r>
              <a:rPr kumimoji="0" lang="it-IT" sz="2400" b="0" i="0" u="none" strike="noStrike" kern="1200" cap="none" spc="-15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L’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ipertensione arteriosa è uno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dei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fattori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di rischio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cardiovascolare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infatti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lungo andare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può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danneggiare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vari 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organi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interni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(cuore, reni,</a:t>
            </a:r>
            <a:r>
              <a:rPr kumimoji="0" lang="it-IT" sz="2400" b="0" i="0" u="none" strike="noStrike" kern="1200" cap="none" spc="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arterie..).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55680" marR="0" lvl="0" indent="-342720" algn="l" defTabSz="914400" rtl="0" eaLnBrk="1" fontAlgn="auto" latinLnBrk="0" hangingPunct="1">
              <a:lnSpc>
                <a:spcPct val="93000"/>
              </a:lnSpc>
              <a:spcBef>
                <a:spcPts val="1596"/>
              </a:spcBef>
              <a:spcAft>
                <a:spcPts val="0"/>
              </a:spcAft>
              <a:buClr>
                <a:srgbClr val="C00000"/>
              </a:buClr>
              <a:buSzPct val="96000"/>
              <a:buFont typeface="Wingdings" charset="2"/>
              <a:buChar char=""/>
              <a:tabLst/>
              <a:defRPr/>
            </a:pP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La maggior </a:t>
            </a:r>
            <a:r>
              <a:rPr kumimoji="0" lang="it-IT" sz="2400" b="0" i="0" u="none" strike="noStrike" kern="1200" cap="none" spc="4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parte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degli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ipertesi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non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avverte </a:t>
            </a:r>
            <a:r>
              <a:rPr kumimoji="0" lang="it-IT" sz="2400" b="0" i="0" u="none" strike="noStrike" kern="1200" cap="none" spc="4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particolari 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sintomi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anche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per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anni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finchè </a:t>
            </a:r>
            <a:r>
              <a:rPr kumimoji="0" lang="it-IT" sz="2400" b="0" i="0" u="none" strike="noStrike" kern="1200" cap="none" spc="-2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provoca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danni seri (es.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infarto 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cardiaco,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ictus)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tanto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da essere chiamata “killer</a:t>
            </a:r>
            <a:r>
              <a:rPr kumimoji="0" lang="it-IT" sz="2400" b="0" i="0" u="none" strike="noStrike" kern="1200" cap="none" spc="58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silenzioso”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55680" marR="0" lvl="0" indent="-342720" algn="l" defTabSz="914400" rtl="0" eaLnBrk="1" fontAlgn="auto" latinLnBrk="0" hangingPunct="1">
              <a:lnSpc>
                <a:spcPts val="2690"/>
              </a:lnSpc>
              <a:spcBef>
                <a:spcPts val="1689"/>
              </a:spcBef>
              <a:spcAft>
                <a:spcPts val="0"/>
              </a:spcAft>
              <a:buClr>
                <a:srgbClr val="C00000"/>
              </a:buClr>
              <a:buSzPct val="96000"/>
              <a:buFont typeface="Wingdings" charset="2"/>
              <a:buChar char=""/>
              <a:tabLst/>
              <a:defRPr/>
            </a:pP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Il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solo modo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per sapere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se si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è ipertesi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consiste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nel 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sottoporsi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periodicamente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dei</a:t>
            </a:r>
            <a:r>
              <a:rPr kumimoji="0" lang="it-IT" sz="2400" b="0" i="0" u="none" strike="noStrike" kern="1200" cap="none" spc="4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controlli.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55680" marR="0" lvl="0" indent="-342720" algn="l" defTabSz="914400" rtl="0" eaLnBrk="1" fontAlgn="auto" latinLnBrk="0" hangingPunct="1">
              <a:lnSpc>
                <a:spcPts val="2710"/>
              </a:lnSpc>
              <a:spcBef>
                <a:spcPts val="1590"/>
              </a:spcBef>
              <a:spcAft>
                <a:spcPts val="0"/>
              </a:spcAft>
              <a:buClr>
                <a:srgbClr val="C00000"/>
              </a:buClr>
              <a:buSzPct val="96000"/>
              <a:buFont typeface="Wingdings" charset="2"/>
              <a:buChar char=""/>
              <a:tabLst/>
              <a:defRPr/>
            </a:pP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E' importante </a:t>
            </a:r>
            <a:r>
              <a:rPr kumimoji="0" lang="it-IT" sz="2400" b="0" i="0" u="none" strike="noStrike" kern="1200" cap="none" spc="-1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per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verificare </a:t>
            </a:r>
            <a:r>
              <a:rPr kumimoji="0" lang="it-IT" sz="2400" b="0" i="0" u="none" strike="noStrike" kern="1200" cap="none" spc="4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l'efficacia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della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terapia 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antipertensiva (“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buon </a:t>
            </a:r>
            <a:r>
              <a:rPr kumimoji="0" lang="it-IT" sz="2400" b="0" i="0" u="none" strike="noStrike" kern="1200" cap="none" spc="-1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controllo</a:t>
            </a:r>
            <a:r>
              <a:rPr kumimoji="0" lang="it-IT" sz="2400" b="0" i="0" u="none" strike="noStrike" kern="1200" cap="none" spc="18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pressorio</a:t>
            </a:r>
            <a:r>
              <a:rPr kumimoji="0" lang="it-IT" sz="2400" b="0" i="0" u="none" strike="noStrike" kern="1200" cap="none" spc="-7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”).</a:t>
            </a:r>
            <a:endParaRPr kumimoji="0" lang="it-IT" sz="2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98" name="TextShape 2"/>
          <p:cNvSpPr txBox="1"/>
          <p:nvPr/>
        </p:nvSpPr>
        <p:spPr>
          <a:xfrm>
            <a:off x="250920" y="147600"/>
            <a:ext cx="8642160" cy="1162440"/>
          </a:xfrm>
          <a:prstGeom prst="rect">
            <a:avLst/>
          </a:prstGeom>
          <a:noFill/>
          <a:ln w="9360">
            <a:noFill/>
          </a:ln>
        </p:spPr>
        <p:txBody>
          <a:bodyPr lIns="0" tIns="17280" rIns="0" bIns="0" anchor="ctr">
            <a:noAutofit/>
          </a:bodyPr>
          <a:lstStyle/>
          <a:p>
            <a:pPr marL="12600" marR="0" lvl="0" indent="0" algn="ctr" defTabSz="914400" rtl="0" eaLnBrk="1" fontAlgn="auto" latinLnBrk="0" hangingPunct="1">
              <a:lnSpc>
                <a:spcPct val="100000"/>
              </a:lnSpc>
              <a:spcBef>
                <a:spcPts val="1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43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PERCHÈ </a:t>
            </a:r>
            <a:r>
              <a:rPr kumimoji="0" lang="it-IT" sz="3600" b="1" i="0" u="none" strike="noStrike" kern="1200" cap="none" spc="5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MISURARE </a:t>
            </a:r>
            <a:r>
              <a:rPr kumimoji="0" lang="it-IT" sz="3600" b="1" i="0" u="none" strike="noStrike" kern="1200" cap="none" spc="49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LA</a:t>
            </a:r>
            <a:r>
              <a:rPr kumimoji="0" lang="it-IT" sz="3600" b="1" i="0" u="none" strike="noStrike" kern="1200" cap="none" spc="-66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3600" b="1" i="0" u="none" strike="noStrike" kern="1200" cap="none" spc="49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PRESSIONE?</a:t>
            </a:r>
            <a:endParaRPr kumimoji="0" lang="it-IT" sz="3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220866-DA37-424D-A76D-ED157B080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5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04"/>
    </mc:Choice>
    <mc:Fallback xmlns="">
      <p:transition spd="slow" advTm="53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TextShape 1"/>
          <p:cNvSpPr txBox="1"/>
          <p:nvPr/>
        </p:nvSpPr>
        <p:spPr>
          <a:xfrm>
            <a:off x="250920" y="121680"/>
            <a:ext cx="8642160" cy="1157760"/>
          </a:xfrm>
          <a:prstGeom prst="rect">
            <a:avLst/>
          </a:prstGeom>
          <a:noFill/>
          <a:ln w="9360">
            <a:noFill/>
          </a:ln>
        </p:spPr>
        <p:txBody>
          <a:bodyPr lIns="0" tIns="12600" rIns="0" bIns="0" anchor="ctr">
            <a:noAutofit/>
          </a:bodyPr>
          <a:lstStyle/>
          <a:p>
            <a:pPr marL="12600" marR="0" lvl="0" indent="0" algn="ctr" defTabSz="914400" rtl="0" eaLnBrk="1" fontAlgn="auto" latinLnBrk="0" hangingPunct="1">
              <a:lnSpc>
                <a:spcPct val="100000"/>
              </a:lnSpc>
              <a:spcBef>
                <a:spcPts val="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7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COME </a:t>
            </a:r>
            <a:r>
              <a:rPr kumimoji="0" lang="it-IT" sz="3600" b="1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SI</a:t>
            </a:r>
            <a:r>
              <a:rPr kumimoji="0" lang="it-IT" sz="3600" b="1" i="0" u="none" strike="noStrike" kern="1200" cap="none" spc="1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3600" b="1" i="0" u="none" strike="noStrike" kern="1200" cap="none" spc="-7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MISURA</a:t>
            </a:r>
            <a:r>
              <a:rPr kumimoji="0" lang="it-IT" sz="3600" b="1" i="0" u="none" strike="noStrike" kern="1200" cap="none" spc="-1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3600" b="1" i="0" u="none" strike="noStrike" kern="1200" cap="none" spc="-7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LA PRESSIONE</a:t>
            </a:r>
            <a:r>
              <a:rPr kumimoji="0" lang="it-IT" sz="3600" b="1" i="0" u="none" strike="noStrike" kern="1200" cap="none" spc="-5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3600" b="1" i="0" u="none" strike="noStrike" kern="1200" cap="none" spc="-7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ARTERIOSA?</a:t>
            </a:r>
            <a:endParaRPr kumimoji="0" lang="it-IT" sz="3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00" name="CustomShape 2"/>
          <p:cNvSpPr/>
          <p:nvPr/>
        </p:nvSpPr>
        <p:spPr>
          <a:xfrm>
            <a:off x="250920" y="1497600"/>
            <a:ext cx="8642160" cy="51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219600" rIns="0" bIns="0">
            <a:spAutoFit/>
          </a:bodyPr>
          <a:lstStyle/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1729"/>
              </a:spcBef>
              <a:spcAft>
                <a:spcPts val="0"/>
              </a:spcAft>
              <a:buClr>
                <a:srgbClr val="C00000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al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mattino,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dopo </a:t>
            </a:r>
            <a:r>
              <a:rPr kumimoji="0" lang="it-IT" sz="2400" b="0" i="0" u="none" strike="noStrike" kern="1200" cap="none" spc="-2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aver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urinato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riposo da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5</a:t>
            </a:r>
            <a:r>
              <a:rPr kumimoji="0" lang="it-IT" sz="2400" b="0" i="0" u="none" strike="noStrike" kern="1200" cap="none" spc="5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minuti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100000"/>
              </a:lnSpc>
              <a:spcBef>
                <a:spcPts val="163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in posizione seduta con il braccio appoggiato su 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una </a:t>
            </a:r>
            <a:r>
              <a:rPr kumimoji="0" lang="it-IT" sz="2400" b="0" i="0" u="none" strike="noStrike" kern="1200" cap="none" spc="4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superficie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e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all'altezza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del cuore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96720" marR="0" lvl="0" indent="-383760" algn="l" defTabSz="914400" rtl="0" eaLnBrk="1" fontAlgn="auto" latinLnBrk="0" hangingPunct="1">
              <a:lnSpc>
                <a:spcPct val="98000"/>
              </a:lnSpc>
              <a:spcBef>
                <a:spcPts val="167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charset="2"/>
              <a:buChar char=""/>
              <a:tabLst/>
              <a:defRPr/>
            </a:pP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attendere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almeno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1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ora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dopo </a:t>
            </a:r>
            <a:r>
              <a:rPr kumimoji="0" lang="it-IT" sz="2400" b="0" i="0" u="none" strike="noStrike" kern="1200" cap="none" spc="-26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aver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assunto 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sostanze eccitanti </a:t>
            </a:r>
            <a:r>
              <a:rPr kumimoji="0" lang="it-IT" sz="2400" b="0" i="0" u="none" strike="noStrike" kern="1200" cap="none" spc="9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(caffè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o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tè) cibi,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dopo uno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sforzo 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fisico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moderato-intenso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o dopo </a:t>
            </a:r>
            <a:r>
              <a:rPr kumimoji="0" lang="it-IT" sz="2400" b="0" i="0" u="none" strike="noStrike" kern="1200" cap="none" spc="-26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aver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Arial"/>
              </a:rPr>
              <a:t>fumato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460440" marR="0" lvl="1" indent="-342720" algn="l" defTabSz="914400" rtl="0" eaLnBrk="1" fontAlgn="auto" latinLnBrk="0" hangingPunct="1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Prima di acquistare </a:t>
            </a:r>
            <a:r>
              <a:rPr kumimoji="0" lang="it-IT" sz="2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uno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sfigmomanometro, misurare la  </a:t>
            </a:r>
            <a:r>
              <a:rPr kumimoji="0" lang="it-IT" sz="2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circonferenza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del</a:t>
            </a:r>
            <a:r>
              <a:rPr kumimoji="0" lang="it-IT" sz="2400" b="0" i="0" u="none" strike="noStrike" kern="1200" cap="none" spc="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braccio.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460440" marR="0" lvl="1" indent="-342720" algn="l" defTabSz="914400" rtl="0" eaLnBrk="1" fontAlgn="auto" latinLnBrk="0" hangingPunct="1">
              <a:lnSpc>
                <a:spcPct val="100000"/>
              </a:lnSpc>
              <a:spcBef>
                <a:spcPts val="1414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Un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bracciale non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adeguato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darà come </a:t>
            </a:r>
            <a:r>
              <a:rPr kumimoji="0" lang="it-IT" sz="24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risultato valori</a:t>
            </a:r>
            <a:r>
              <a:rPr kumimoji="0" lang="it-IT" sz="2400" b="0" i="0" u="none" strike="noStrike" kern="1200" cap="none" spc="9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24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errati.</a:t>
            </a:r>
            <a:endParaRPr kumimoji="0" lang="it-IT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01" name="CustomShape 3"/>
          <p:cNvSpPr/>
          <p:nvPr/>
        </p:nvSpPr>
        <p:spPr>
          <a:xfrm>
            <a:off x="7861200" y="1733947"/>
            <a:ext cx="1117400" cy="1274383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0DAC16-C38B-B84C-9CD3-8FDDBA733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4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67"/>
    </mc:Choice>
    <mc:Fallback xmlns="">
      <p:transition spd="slow" advTm="43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TextShape 1"/>
          <p:cNvSpPr txBox="1"/>
          <p:nvPr/>
        </p:nvSpPr>
        <p:spPr>
          <a:xfrm>
            <a:off x="250920" y="183240"/>
            <a:ext cx="8642160" cy="1162440"/>
          </a:xfrm>
          <a:prstGeom prst="rect">
            <a:avLst/>
          </a:prstGeom>
          <a:noFill/>
          <a:ln w="9360">
            <a:noFill/>
          </a:ln>
        </p:spPr>
        <p:txBody>
          <a:bodyPr lIns="0" tIns="17280" rIns="0" bIns="0" anchor="ctr">
            <a:noAutofit/>
          </a:bodyPr>
          <a:lstStyle/>
          <a:p>
            <a:pPr marL="12600" marR="0" lvl="0" indent="0" algn="ctr" defTabSz="914400" rtl="0" eaLnBrk="1" fontAlgn="auto" latinLnBrk="0" hangingPunct="1">
              <a:lnSpc>
                <a:spcPct val="100000"/>
              </a:lnSpc>
              <a:spcBef>
                <a:spcPts val="13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18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MISURATORI</a:t>
            </a:r>
            <a:r>
              <a:rPr kumimoji="0" lang="it-IT" sz="3600" b="1" i="0" u="none" strike="noStrike" kern="1200" cap="none" spc="-32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it-IT" sz="3600" b="1" i="0" u="none" strike="noStrike" kern="1200" cap="none" spc="9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</a:rPr>
              <a:t>AUTOMATICI</a:t>
            </a:r>
            <a:endParaRPr kumimoji="0" lang="it-IT" sz="36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03" name="CustomShape 2"/>
          <p:cNvSpPr/>
          <p:nvPr/>
        </p:nvSpPr>
        <p:spPr>
          <a:xfrm>
            <a:off x="2988000" y="1105560"/>
            <a:ext cx="1223640" cy="14630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4" name="CustomShape 3"/>
          <p:cNvSpPr/>
          <p:nvPr/>
        </p:nvSpPr>
        <p:spPr>
          <a:xfrm>
            <a:off x="4433400" y="1160280"/>
            <a:ext cx="1476360" cy="147636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5" name="CustomShape 4"/>
          <p:cNvSpPr/>
          <p:nvPr/>
        </p:nvSpPr>
        <p:spPr>
          <a:xfrm>
            <a:off x="250920" y="2937960"/>
            <a:ext cx="8642160" cy="3525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4160" rIns="0" bIns="0">
            <a:spAutoFit/>
          </a:bodyPr>
          <a:lstStyle/>
          <a:p>
            <a:pPr marL="355680" marR="0" lvl="0" indent="-342720" defTabSz="9144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charset="2"/>
              <a:buChar char=""/>
              <a:tabLst/>
              <a:defRPr/>
            </a:pPr>
            <a:r>
              <a:rPr lang="it-IT" sz="2000" spc="-15" dirty="0">
                <a:solidFill>
                  <a:srgbClr val="000000"/>
                </a:solidFill>
              </a:rPr>
              <a:t>R</a:t>
            </a:r>
            <a:r>
              <a:rPr kumimoji="0" lang="it-IT" sz="2000" b="0" i="0" u="none" strike="noStrike" kern="1200" cap="none" spc="-15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imuovere</a:t>
            </a:r>
            <a:r>
              <a:rPr kumimoji="0" lang="it-IT" sz="20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tutti gli indumenti che costringono il</a:t>
            </a:r>
            <a:r>
              <a:rPr kumimoji="0" lang="it-IT" sz="2000" b="0" i="0" u="none" strike="noStrike" kern="1200" cap="none" spc="1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braccio;</a:t>
            </a:r>
            <a:endParaRPr kumimoji="0" lang="it-IT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55680" marR="0" lvl="0" indent="-342720" defTabSz="914400" rtl="0" eaLnBrk="1" fontAlgn="auto" latinLnBrk="0" hangingPunct="1">
              <a:lnSpc>
                <a:spcPct val="100000"/>
              </a:lnSpc>
              <a:spcBef>
                <a:spcPts val="916"/>
              </a:spcBef>
              <a:spcAft>
                <a:spcPts val="0"/>
              </a:spcAft>
              <a:buClr>
                <a:srgbClr val="C00000"/>
              </a:buClr>
              <a:buSzTx/>
              <a:buFont typeface="Wingdings" charset="2"/>
              <a:buChar char=""/>
              <a:tabLst/>
              <a:defRPr/>
            </a:pPr>
            <a:r>
              <a:rPr lang="it-IT" sz="2000" spc="-7" dirty="0">
                <a:solidFill>
                  <a:srgbClr val="000000"/>
                </a:solidFill>
              </a:rPr>
              <a:t>P</a:t>
            </a:r>
            <a:r>
              <a:rPr kumimoji="0" lang="it-IT" sz="2000" b="0" i="0" u="none" strike="noStrike" kern="1200" cap="none" spc="-7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osizionare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correttamente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il bracciale (2 cm sopra la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piega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del  </a:t>
            </a:r>
            <a:r>
              <a:rPr kumimoji="0" lang="it-IT" sz="20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gomito);</a:t>
            </a:r>
            <a:endParaRPr kumimoji="0" lang="it-IT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55680" marR="0" lvl="0" indent="-342720" defTabSz="914400" rtl="0" eaLnBrk="1" fontAlgn="auto" latinLnBrk="0" hangingPunct="1">
              <a:lnSpc>
                <a:spcPts val="2809"/>
              </a:lnSpc>
              <a:spcBef>
                <a:spcPts val="106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Posizionare la camera d’aria lungo il decorso  della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arteria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brachiale </a:t>
            </a:r>
            <a:r>
              <a:rPr kumimoji="0" lang="it-IT" sz="20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(all’interno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del</a:t>
            </a:r>
            <a:r>
              <a:rPr kumimoji="0" lang="it-IT" sz="2000" b="0" i="0" u="none" strike="noStrike" kern="1200" cap="none" spc="2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braccio);</a:t>
            </a:r>
            <a:endParaRPr kumimoji="0" lang="it-IT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55680" marR="0" lvl="0" indent="-342720" defTabSz="914400" rtl="0" eaLnBrk="1" fontAlgn="auto" latinLnBrk="0" hangingPunct="1">
              <a:lnSpc>
                <a:spcPct val="100000"/>
              </a:lnSpc>
              <a:spcBef>
                <a:spcPts val="805"/>
              </a:spcBef>
              <a:spcAft>
                <a:spcPts val="0"/>
              </a:spcAft>
              <a:buClr>
                <a:srgbClr val="C00000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Seguire le istruzione del </a:t>
            </a:r>
            <a:r>
              <a:rPr kumimoji="0" lang="it-IT" sz="20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costruttore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per gonfiare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il bracciale;</a:t>
            </a:r>
          </a:p>
          <a:p>
            <a:pPr marL="314325" marR="0" lvl="0" defTabSz="914400" rtl="0" eaLnBrk="1" fontAlgn="auto" latinLnBrk="0" hangingPunct="1">
              <a:lnSpc>
                <a:spcPct val="100000"/>
              </a:lnSpc>
              <a:spcBef>
                <a:spcPts val="805"/>
              </a:spcBef>
              <a:spcAft>
                <a:spcPts val="0"/>
              </a:spcAft>
              <a:buClr>
                <a:srgbClr val="C00000"/>
              </a:buClr>
              <a:buSzTx/>
              <a:defRPr/>
            </a:pPr>
            <a:r>
              <a:rPr lang="it-IT" sz="2000" spc="-7" dirty="0">
                <a:solidFill>
                  <a:srgbClr val="000000"/>
                </a:solidFill>
              </a:rPr>
              <a:t>L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  misurazione </a:t>
            </a:r>
            <a:r>
              <a:rPr kumimoji="0" lang="it-IT" sz="2000" b="0" i="0" u="none" strike="noStrike" kern="1200" cap="none" spc="-2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deve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essere fatta 2 </a:t>
            </a:r>
            <a:r>
              <a:rPr kumimoji="0" lang="it-IT" sz="2000" b="0" i="0" u="none" strike="noStrike" kern="1200" cap="none" spc="-2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volte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distanza di qualche </a:t>
            </a:r>
            <a:r>
              <a:rPr kumimoji="0" lang="it-IT" sz="20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minuto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 </a:t>
            </a:r>
            <a:r>
              <a:rPr kumimoji="0" lang="it-IT" sz="2000" b="0" i="0" u="none" strike="noStrike" kern="1200" cap="none" spc="-2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deve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essere fatta la media tra le due</a:t>
            </a:r>
            <a:r>
              <a:rPr kumimoji="0" lang="it-IT" sz="2000" b="0" i="0" u="none" strike="noStrike" kern="1200" cap="none" spc="8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misurazioni.</a:t>
            </a:r>
            <a:endParaRPr kumimoji="0" lang="it-IT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55680" marR="0" lvl="0" indent="-342720" defTabSz="914400" rtl="0" eaLnBrk="1" fontAlgn="auto" latinLnBrk="0" hangingPunct="1">
              <a:lnSpc>
                <a:spcPct val="98000"/>
              </a:lnSpc>
              <a:spcBef>
                <a:spcPts val="95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charset="2"/>
              <a:buChar char=""/>
              <a:tabLst/>
              <a:defRPr/>
            </a:pP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È normale che la pressione misurata dagli apparecchi </a:t>
            </a:r>
            <a:r>
              <a:rPr kumimoji="0" lang="it-IT" sz="20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automatici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sia </a:t>
            </a:r>
            <a:r>
              <a:rPr kumimoji="0" lang="it-IT" sz="2000" b="0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leggermente diversa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da misurazione </a:t>
            </a:r>
            <a:r>
              <a:rPr kumimoji="0" lang="it-IT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  </a:t>
            </a:r>
            <a:r>
              <a:rPr kumimoji="0" lang="it-IT" sz="2000" b="0" i="0" u="none" strike="noStrike" kern="1200" cap="none" spc="-7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misurazione.</a:t>
            </a:r>
            <a:endParaRPr kumimoji="0" lang="it-IT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06" name="CustomShape 5"/>
          <p:cNvSpPr/>
          <p:nvPr/>
        </p:nvSpPr>
        <p:spPr>
          <a:xfrm>
            <a:off x="107640" y="2366280"/>
            <a:ext cx="60865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109040" marR="0" lvl="0" indent="0" algn="ctr" defTabSz="914400" rtl="0" eaLnBrk="1" fontAlgn="auto" latinLnBrk="0" hangingPunct="1">
              <a:lnSpc>
                <a:spcPct val="100000"/>
              </a:lnSpc>
              <a:spcBef>
                <a:spcPts val="5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29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</a:rPr>
              <a:t>NON</a:t>
            </a:r>
            <a:r>
              <a:rPr kumimoji="0" lang="it-IT" sz="1600" b="0" i="0" u="none" strike="noStrike" kern="1200" cap="none" spc="4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it-IT" sz="1600" b="0" i="0" u="none" strike="noStrike" kern="1200" cap="none" spc="9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Book"/>
              </a:rPr>
              <a:t>CONSIGLIATO</a:t>
            </a:r>
            <a:endParaRPr kumimoji="0" lang="it-IT" sz="1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BB3E51-9D8F-D048-A7C0-FAF327952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0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82"/>
    </mc:Choice>
    <mc:Fallback xmlns="">
      <p:transition spd="slow" advTm="44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</TotalTime>
  <Words>2163</Words>
  <Application>Microsoft Macintosh PowerPoint</Application>
  <PresentationFormat>Presentazione su schermo (4:3)</PresentationFormat>
  <Paragraphs>275</Paragraphs>
  <Slides>40</Slides>
  <Notes>1</Notes>
  <HiddenSlides>0</HiddenSlides>
  <MMClips>40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40</vt:i4>
      </vt:variant>
    </vt:vector>
  </HeadingPairs>
  <TitlesOfParts>
    <vt:vector size="52" baseType="lpstr">
      <vt:lpstr>Arial</vt:lpstr>
      <vt:lpstr>Calibri</vt:lpstr>
      <vt:lpstr>Franklin Gothic Book</vt:lpstr>
      <vt:lpstr>Lucida Sans Unicode</vt:lpstr>
      <vt:lpstr>StarSymbol</vt:lpstr>
      <vt:lpstr>Symbol</vt:lpstr>
      <vt:lpstr>Tahoma</vt:lpstr>
      <vt:lpstr>Times New Roman</vt:lpstr>
      <vt:lpstr>Wingdings</vt:lpstr>
      <vt:lpstr>Office Theme</vt:lpstr>
      <vt:lpstr>1_Office Theme</vt:lpstr>
      <vt:lpstr>3_Office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Arianna Cacitti</dc:creator>
  <cp:lastModifiedBy>Arianna Cacitti</cp:lastModifiedBy>
  <cp:revision>14</cp:revision>
  <dcterms:created xsi:type="dcterms:W3CDTF">2021-02-23T16:38:57Z</dcterms:created>
  <dcterms:modified xsi:type="dcterms:W3CDTF">2021-05-04T16:38:12Z</dcterms:modified>
</cp:coreProperties>
</file>