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8" r:id="rId3"/>
    <p:sldMasterId id="2147483711" r:id="rId4"/>
  </p:sldMasterIdLst>
  <p:notesMasterIdLst>
    <p:notesMasterId r:id="rId48"/>
  </p:notesMasterIdLst>
  <p:sldIdLst>
    <p:sldId id="256" r:id="rId5"/>
    <p:sldId id="396"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p:restoredTop sz="96327"/>
  </p:normalViewPr>
  <p:slideViewPr>
    <p:cSldViewPr snapToGrid="0" snapToObjects="1" showGuides="1">
      <p:cViewPr varScale="1">
        <p:scale>
          <a:sx n="136" d="100"/>
          <a:sy n="136" d="100"/>
        </p:scale>
        <p:origin x="1696"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FE2F4-F2C9-7748-BD30-C4782418C7A2}" type="datetimeFigureOut">
              <a:rPr lang="it-IT" smtClean="0"/>
              <a:t>02/05/21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E50FD-DD40-6440-9E90-B650B26678BD}" type="slidenum">
              <a:rPr lang="it-IT" smtClean="0"/>
              <a:t>‹N›</a:t>
            </a:fld>
            <a:endParaRPr lang="it-IT"/>
          </a:p>
        </p:txBody>
      </p:sp>
    </p:spTree>
    <p:extLst>
      <p:ext uri="{BB962C8B-B14F-4D97-AF65-F5344CB8AC3E}">
        <p14:creationId xmlns:p14="http://schemas.microsoft.com/office/powerpoint/2010/main" val="3136603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5" name="PlaceHolder 1"/>
          <p:cNvSpPr>
            <a:spLocks noGrp="1" noRot="1" noChangeAspect="1"/>
          </p:cNvSpPr>
          <p:nvPr>
            <p:ph type="sldImg"/>
          </p:nvPr>
        </p:nvSpPr>
        <p:spPr>
          <a:xfrm>
            <a:off x="3263900" y="509588"/>
            <a:ext cx="3398838" cy="2549525"/>
          </a:xfrm>
          <a:prstGeom prst="rect">
            <a:avLst/>
          </a:prstGeom>
        </p:spPr>
      </p:sp>
      <p:sp>
        <p:nvSpPr>
          <p:cNvPr id="2846" name="PlaceHolder 2"/>
          <p:cNvSpPr>
            <a:spLocks noGrp="1"/>
          </p:cNvSpPr>
          <p:nvPr>
            <p:ph type="body"/>
          </p:nvPr>
        </p:nvSpPr>
        <p:spPr>
          <a:xfrm>
            <a:off x="1324080" y="3228840"/>
            <a:ext cx="7278480" cy="3058920"/>
          </a:xfrm>
          <a:prstGeom prst="rect">
            <a:avLst/>
          </a:prstGeom>
        </p:spPr>
        <p:txBody>
          <a:bodyPr anchor="ctr">
            <a:noAutofit/>
          </a:bodyPr>
          <a:lstStyle/>
          <a:p>
            <a:pPr marL="216000" indent="-216000">
              <a:lnSpc>
                <a:spcPct val="100000"/>
              </a:lnSpc>
            </a:pPr>
            <a:r>
              <a:rPr lang="it-IT" sz="2000" b="0" strike="noStrike" spc="-1">
                <a:latin typeface="Times New Roman"/>
              </a:rPr>
              <a:t>Il cuore è essenzialmente composto da una struttura muscolare (miocardio) la cui funzione è quella di contrarsi/rilassarsi in modo alternato per “pompare” il sangue e quindi farlo scorrere nel sistema di vasi composto da vene ed arterie per portare il sangue in circolo nei diversi sistemi-organi-tessuti dell’organismo che in questo modo possono ricevere le sostanze (ossigeno e sostanze nutritive) fondamentali per il loro funzionamento. Le malattie cardiovascolari sono strettamente connesse allo stile di vita, in particolar modo all’uso di tabacco, scorrette abitudini alimentari, sedentarietà e stress psicosociale, tanto che l’OMS ha dichiarato che oltre ¾ della mortalità cardiovascolare globale può essere prevenuta modificando stili di vita potenzialmente dannosi.</a:t>
            </a:r>
            <a:endParaRPr lang="it-IT" sz="2000" b="0" strike="noStrike" spc="-1">
              <a:latin typeface="Arial"/>
            </a:endParaRPr>
          </a:p>
          <a:p>
            <a:pPr marL="216000" indent="-216000">
              <a:lnSpc>
                <a:spcPct val="100000"/>
              </a:lnSpc>
            </a:pPr>
            <a:r>
              <a:rPr lang="it-IT" sz="2000" b="0" strike="noStrike" spc="-1">
                <a:latin typeface="Times New Roman"/>
              </a:rPr>
              <a:t>I comportamenti preventivi devono attuarsi fin dalla nascita e devono perdurare per tutta la vita.</a:t>
            </a:r>
            <a:endParaRPr lang="it-IT" sz="2000" b="0" strike="noStrike" spc="-1">
              <a:latin typeface="Arial"/>
            </a:endParaRPr>
          </a:p>
          <a:p>
            <a:pPr marL="216000" indent="-216000">
              <a:lnSpc>
                <a:spcPct val="100000"/>
              </a:lnSpc>
            </a:pPr>
            <a:r>
              <a:rPr lang="it-IT" sz="2000" b="0" strike="noStrike" spc="-1">
                <a:latin typeface="Times New Roman"/>
              </a:rPr>
              <a:t>Uno stile di vita sedentario rappresenta uno dei fattori di rischio principali nell’insorgenza di malattie cardiovascolari. Fattori interdipendenti.</a:t>
            </a:r>
            <a:endParaRPr lang="it-IT" sz="2000" b="0" strike="noStrike" spc="-1">
              <a:latin typeface="Arial"/>
            </a:endParaRPr>
          </a:p>
          <a:p>
            <a:pPr marL="216000" indent="-216000">
              <a:lnSpc>
                <a:spcPct val="100000"/>
              </a:lnSpc>
            </a:pPr>
            <a:endParaRPr lang="it-IT" sz="2000" b="0" strike="noStrike" spc="-1">
              <a:latin typeface="Arial"/>
            </a:endParaRPr>
          </a:p>
        </p:txBody>
      </p:sp>
    </p:spTree>
    <p:extLst>
      <p:ext uri="{BB962C8B-B14F-4D97-AF65-F5344CB8AC3E}">
        <p14:creationId xmlns:p14="http://schemas.microsoft.com/office/powerpoint/2010/main" val="14880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7" name="PlaceHolder 1"/>
          <p:cNvSpPr>
            <a:spLocks noGrp="1" noRot="1" noChangeAspect="1"/>
          </p:cNvSpPr>
          <p:nvPr>
            <p:ph type="sldImg"/>
          </p:nvPr>
        </p:nvSpPr>
        <p:spPr>
          <a:xfrm>
            <a:off x="3263900" y="509588"/>
            <a:ext cx="3398838" cy="2549525"/>
          </a:xfrm>
          <a:prstGeom prst="rect">
            <a:avLst/>
          </a:prstGeom>
        </p:spPr>
      </p:sp>
      <p:sp>
        <p:nvSpPr>
          <p:cNvPr id="2848" name="PlaceHolder 2"/>
          <p:cNvSpPr>
            <a:spLocks noGrp="1"/>
          </p:cNvSpPr>
          <p:nvPr>
            <p:ph type="body"/>
          </p:nvPr>
        </p:nvSpPr>
        <p:spPr>
          <a:xfrm>
            <a:off x="1324080" y="3228840"/>
            <a:ext cx="7278480" cy="3058920"/>
          </a:xfrm>
          <a:prstGeom prst="rect">
            <a:avLst/>
          </a:prstGeom>
        </p:spPr>
        <p:txBody>
          <a:bodyPr anchor="ctr">
            <a:noAutofit/>
          </a:bodyPr>
          <a:lstStyle/>
          <a:p>
            <a:pPr marL="216000" indent="-216000">
              <a:lnSpc>
                <a:spcPct val="100000"/>
              </a:lnSpc>
            </a:pPr>
            <a:r>
              <a:rPr lang="it-IT" sz="2000" b="0" strike="noStrike" spc="-1">
                <a:latin typeface="Times New Roman"/>
              </a:rPr>
              <a:t>Vantaggi dell’attività fisica: più bassa hz cardiaca a riposo e sotto sforzo, riduce i livelli di colesterolo LDL e innalza i livelli di colesterolo HDl</a:t>
            </a:r>
            <a:endParaRPr lang="it-IT" sz="2000" b="0" strike="noStrike" spc="-1">
              <a:latin typeface="Arial"/>
            </a:endParaRPr>
          </a:p>
        </p:txBody>
      </p:sp>
    </p:spTree>
    <p:extLst>
      <p:ext uri="{BB962C8B-B14F-4D97-AF65-F5344CB8AC3E}">
        <p14:creationId xmlns:p14="http://schemas.microsoft.com/office/powerpoint/2010/main" val="112123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 name="PlaceHolder 1"/>
          <p:cNvSpPr>
            <a:spLocks noGrp="1" noRot="1" noChangeAspect="1"/>
          </p:cNvSpPr>
          <p:nvPr>
            <p:ph type="sldImg"/>
          </p:nvPr>
        </p:nvSpPr>
        <p:spPr>
          <a:xfrm>
            <a:off x="3263900" y="509588"/>
            <a:ext cx="3398838" cy="2549525"/>
          </a:xfrm>
          <a:prstGeom prst="rect">
            <a:avLst/>
          </a:prstGeom>
        </p:spPr>
      </p:sp>
      <p:sp>
        <p:nvSpPr>
          <p:cNvPr id="2850" name="PlaceHolder 2"/>
          <p:cNvSpPr>
            <a:spLocks noGrp="1"/>
          </p:cNvSpPr>
          <p:nvPr>
            <p:ph type="body"/>
          </p:nvPr>
        </p:nvSpPr>
        <p:spPr>
          <a:xfrm>
            <a:off x="1324080" y="3228840"/>
            <a:ext cx="7278480" cy="3058920"/>
          </a:xfrm>
          <a:prstGeom prst="rect">
            <a:avLst/>
          </a:prstGeom>
        </p:spPr>
        <p:txBody>
          <a:bodyPr anchor="ctr">
            <a:noAutofit/>
          </a:bodyPr>
          <a:lstStyle/>
          <a:p>
            <a:pPr marL="216000" indent="-216000">
              <a:lnSpc>
                <a:spcPct val="100000"/>
              </a:lnSpc>
            </a:pPr>
            <a:r>
              <a:rPr lang="it-IT" sz="2000" b="0" strike="noStrike" spc="-1">
                <a:latin typeface="Times New Roman"/>
              </a:rPr>
              <a:t>aritmia</a:t>
            </a:r>
            <a:endParaRPr lang="it-IT" sz="2000" b="0" strike="noStrike" spc="-1">
              <a:latin typeface="Arial"/>
            </a:endParaRPr>
          </a:p>
        </p:txBody>
      </p:sp>
    </p:spTree>
    <p:extLst>
      <p:ext uri="{BB962C8B-B14F-4D97-AF65-F5344CB8AC3E}">
        <p14:creationId xmlns:p14="http://schemas.microsoft.com/office/powerpoint/2010/main" val="206254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4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9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19485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0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01130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0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1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61285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14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1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74855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633342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2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271653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3086529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22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663973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2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22869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7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462568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3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520391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3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114052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742869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273950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378127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082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0"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523878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59641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9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75996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8693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7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970420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37068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48152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0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835025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0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836764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188708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927711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409495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50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457724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08733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144329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3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344731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635603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709889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997697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4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52437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458087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345087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892602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6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59405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27065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927464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7755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228515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9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74653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168" name="Picture 7" descr="logo tolmezzo"/>
          <p:cNvPicPr/>
          <p:nvPr/>
        </p:nvPicPr>
        <p:blipFill>
          <a:blip r:embed="rId15"/>
          <a:stretch/>
        </p:blipFill>
        <p:spPr>
          <a:xfrm>
            <a:off x="8313840" y="6159600"/>
            <a:ext cx="650520" cy="630000"/>
          </a:xfrm>
          <a:prstGeom prst="rect">
            <a:avLst/>
          </a:prstGeom>
          <a:ln>
            <a:noFill/>
          </a:ln>
        </p:spPr>
      </p:pic>
      <p:pic>
        <p:nvPicPr>
          <p:cNvPr id="169" name="Picture 8" descr="logo tolmezzo"/>
          <p:cNvPicPr/>
          <p:nvPr/>
        </p:nvPicPr>
        <p:blipFill>
          <a:blip r:embed="rId15"/>
          <a:stretch/>
        </p:blipFill>
        <p:spPr>
          <a:xfrm>
            <a:off x="8313840" y="6159600"/>
            <a:ext cx="650520" cy="630000"/>
          </a:xfrm>
          <a:prstGeom prst="rect">
            <a:avLst/>
          </a:prstGeom>
          <a:ln>
            <a:noFill/>
          </a:ln>
        </p:spPr>
      </p:pic>
      <p:sp>
        <p:nvSpPr>
          <p:cNvPr id="170" name="PlaceHolder 1"/>
          <p:cNvSpPr>
            <a:spLocks noGrp="1"/>
          </p:cNvSpPr>
          <p:nvPr>
            <p:ph type="dt"/>
          </p:nvPr>
        </p:nvSpPr>
        <p:spPr>
          <a:xfrm>
            <a:off x="457200" y="6245280"/>
            <a:ext cx="2133360" cy="475920"/>
          </a:xfrm>
          <a:prstGeom prst="rect">
            <a:avLst/>
          </a:prstGeom>
        </p:spPr>
        <p:txBody>
          <a:bodyPr>
            <a:noAutofit/>
          </a:bodyPr>
          <a:lstStyle/>
          <a:p>
            <a:pPr>
              <a:lnSpc>
                <a:spcPct val="100000"/>
              </a:lnSpc>
            </a:pPr>
            <a:fld id="{BAA22DF1-C7D4-414C-B72E-55C324D71937}" type="datetime1">
              <a:rPr lang="it-IT" sz="1400" b="0" strike="noStrike" spc="-1">
                <a:solidFill>
                  <a:srgbClr val="000000"/>
                </a:solidFill>
                <a:latin typeface="Arial"/>
              </a:rPr>
              <a:t>02/05/21</a:t>
            </a:fld>
            <a:endParaRPr lang="it-IT" sz="1400" b="0" strike="noStrike" spc="-1">
              <a:latin typeface="Times New Roman"/>
            </a:endParaRPr>
          </a:p>
        </p:txBody>
      </p:sp>
      <p:sp>
        <p:nvSpPr>
          <p:cNvPr id="171" name="PlaceHolder 2"/>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172" name="PlaceHolder 3"/>
          <p:cNvSpPr>
            <a:spLocks noGrp="1"/>
          </p:cNvSpPr>
          <p:nvPr>
            <p:ph type="sldNum"/>
          </p:nvPr>
        </p:nvSpPr>
        <p:spPr>
          <a:xfrm>
            <a:off x="493560" y="6245280"/>
            <a:ext cx="2133360" cy="475920"/>
          </a:xfrm>
          <a:prstGeom prst="rect">
            <a:avLst/>
          </a:prstGeom>
        </p:spPr>
        <p:txBody>
          <a:bodyPr>
            <a:noAutofit/>
          </a:bodyPr>
          <a:lstStyle/>
          <a:p>
            <a:pPr algn="r">
              <a:lnSpc>
                <a:spcPct val="100000"/>
              </a:lnSpc>
            </a:pPr>
            <a:fld id="{C6BA7BBE-74D3-4046-ACA6-734A55261D31}" type="slidenum">
              <a:rPr lang="it-IT" sz="1400" b="0" strike="noStrike" spc="-1">
                <a:solidFill>
                  <a:srgbClr val="000000"/>
                </a:solidFill>
                <a:latin typeface="Arial"/>
              </a:rPr>
              <a:t>‹N›</a:t>
            </a:fld>
            <a:endParaRPr lang="it-IT" sz="1400" b="0" strike="noStrike" spc="-1">
              <a:latin typeface="Times New Roman"/>
            </a:endParaRPr>
          </a:p>
        </p:txBody>
      </p:sp>
      <p:sp>
        <p:nvSpPr>
          <p:cNvPr id="173" name="PlaceHolder 4"/>
          <p:cNvSpPr>
            <a:spLocks noGrp="1"/>
          </p:cNvSpPr>
          <p:nvPr>
            <p:ph type="title"/>
          </p:nvPr>
        </p:nvSpPr>
        <p:spPr>
          <a:xfrm>
            <a:off x="457200" y="273600"/>
            <a:ext cx="8229240" cy="1144800"/>
          </a:xfrm>
          <a:prstGeom prst="rect">
            <a:avLst/>
          </a:prstGeom>
        </p:spPr>
        <p:txBody>
          <a:bodyPr lIns="0" tIns="0" rIns="0" bIns="0" anchor="ctr">
            <a:noAutofit/>
          </a:bodyPr>
          <a:lstStyle/>
          <a:p>
            <a:r>
              <a:rPr lang="it-IT" sz="4000" b="0" strike="noStrike" spc="-1">
                <a:solidFill>
                  <a:srgbClr val="000000"/>
                </a:solidFill>
                <a:latin typeface="Arial"/>
              </a:rPr>
              <a:t>Fai clic per modificare il formato del testo del titolo</a:t>
            </a:r>
          </a:p>
        </p:txBody>
      </p:sp>
      <p:sp>
        <p:nvSpPr>
          <p:cNvPr id="17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30640876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211" name="Picture 7" descr="logo tolmezzo"/>
          <p:cNvPicPr/>
          <p:nvPr/>
        </p:nvPicPr>
        <p:blipFill>
          <a:blip r:embed="rId15"/>
          <a:stretch/>
        </p:blipFill>
        <p:spPr>
          <a:xfrm>
            <a:off x="8313840" y="6159600"/>
            <a:ext cx="650520" cy="630000"/>
          </a:xfrm>
          <a:prstGeom prst="rect">
            <a:avLst/>
          </a:prstGeom>
          <a:ln>
            <a:noFill/>
          </a:ln>
        </p:spPr>
      </p:pic>
      <p:pic>
        <p:nvPicPr>
          <p:cNvPr id="212" name="Picture 8" descr="logo tolmezzo"/>
          <p:cNvPicPr/>
          <p:nvPr/>
        </p:nvPicPr>
        <p:blipFill>
          <a:blip r:embed="rId15"/>
          <a:stretch/>
        </p:blipFill>
        <p:spPr>
          <a:xfrm>
            <a:off x="8313840" y="6159600"/>
            <a:ext cx="650520" cy="630000"/>
          </a:xfrm>
          <a:prstGeom prst="rect">
            <a:avLst/>
          </a:prstGeom>
          <a:ln>
            <a:noFill/>
          </a:ln>
        </p:spPr>
      </p:pic>
      <p:sp>
        <p:nvSpPr>
          <p:cNvPr id="213" name="PlaceHolder 1"/>
          <p:cNvSpPr>
            <a:spLocks noGrp="1"/>
          </p:cNvSpPr>
          <p:nvPr>
            <p:ph type="title"/>
          </p:nvPr>
        </p:nvSpPr>
        <p:spPr>
          <a:xfrm>
            <a:off x="468360" y="260280"/>
            <a:ext cx="8229240" cy="114264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214" name="PlaceHolder 2"/>
          <p:cNvSpPr>
            <a:spLocks noGrp="1"/>
          </p:cNvSpPr>
          <p:nvPr>
            <p:ph type="dt"/>
          </p:nvPr>
        </p:nvSpPr>
        <p:spPr>
          <a:xfrm>
            <a:off x="457200" y="6245280"/>
            <a:ext cx="2133360" cy="475920"/>
          </a:xfrm>
          <a:prstGeom prst="rect">
            <a:avLst/>
          </a:prstGeom>
        </p:spPr>
        <p:txBody>
          <a:bodyPr>
            <a:noAutofit/>
          </a:bodyPr>
          <a:lstStyle/>
          <a:p>
            <a:pPr>
              <a:lnSpc>
                <a:spcPct val="100000"/>
              </a:lnSpc>
            </a:pPr>
            <a:fld id="{46907EEA-4337-4F80-920B-1B1699A8B232}" type="datetime1">
              <a:rPr lang="it-IT" sz="1400" b="0" strike="noStrike" spc="-1">
                <a:solidFill>
                  <a:srgbClr val="000000"/>
                </a:solidFill>
                <a:latin typeface="Arial"/>
              </a:rPr>
              <a:t>02/05/21</a:t>
            </a:fld>
            <a:endParaRPr lang="it-IT" sz="1400" b="0" strike="noStrike" spc="-1">
              <a:latin typeface="Times New Roman"/>
            </a:endParaRPr>
          </a:p>
        </p:txBody>
      </p:sp>
      <p:sp>
        <p:nvSpPr>
          <p:cNvPr id="215" name="PlaceHolder 3"/>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216" name="PlaceHolder 4"/>
          <p:cNvSpPr>
            <a:spLocks noGrp="1"/>
          </p:cNvSpPr>
          <p:nvPr>
            <p:ph type="sldNum"/>
          </p:nvPr>
        </p:nvSpPr>
        <p:spPr>
          <a:xfrm>
            <a:off x="493560" y="6245280"/>
            <a:ext cx="2133360" cy="475920"/>
          </a:xfrm>
          <a:prstGeom prst="rect">
            <a:avLst/>
          </a:prstGeom>
        </p:spPr>
        <p:txBody>
          <a:bodyPr>
            <a:noAutofit/>
          </a:bodyPr>
          <a:lstStyle/>
          <a:p>
            <a:pPr algn="r">
              <a:lnSpc>
                <a:spcPct val="100000"/>
              </a:lnSpc>
            </a:pPr>
            <a:fld id="{29B24BB7-3AE5-4273-9FB2-E1992D03EFF6}" type="slidenum">
              <a:rPr lang="it-IT" sz="1400" b="0" strike="noStrike" spc="-1">
                <a:solidFill>
                  <a:srgbClr val="000000"/>
                </a:solidFill>
                <a:latin typeface="Arial"/>
              </a:rPr>
              <a:t>‹N›</a:t>
            </a:fld>
            <a:endParaRPr lang="it-IT" sz="1400" b="0" strike="noStrike" spc="-1">
              <a:latin typeface="Times New Roman"/>
            </a:endParaRPr>
          </a:p>
        </p:txBody>
      </p:sp>
      <p:sp>
        <p:nvSpPr>
          <p:cNvPr id="21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14051567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82" name="Picture 7" descr="logo tolmezzo"/>
          <p:cNvPicPr/>
          <p:nvPr/>
        </p:nvPicPr>
        <p:blipFill>
          <a:blip r:embed="rId15"/>
          <a:stretch/>
        </p:blipFill>
        <p:spPr>
          <a:xfrm>
            <a:off x="8313840" y="6159600"/>
            <a:ext cx="650520" cy="630000"/>
          </a:xfrm>
          <a:prstGeom prst="rect">
            <a:avLst/>
          </a:prstGeom>
          <a:ln>
            <a:noFill/>
          </a:ln>
        </p:spPr>
      </p:pic>
      <p:pic>
        <p:nvPicPr>
          <p:cNvPr id="83" name="Picture 8" descr="logo tolmezzo"/>
          <p:cNvPicPr/>
          <p:nvPr/>
        </p:nvPicPr>
        <p:blipFill>
          <a:blip r:embed="rId15"/>
          <a:stretch/>
        </p:blipFill>
        <p:spPr>
          <a:xfrm>
            <a:off x="8313840" y="6159600"/>
            <a:ext cx="650520" cy="630000"/>
          </a:xfrm>
          <a:prstGeom prst="rect">
            <a:avLst/>
          </a:prstGeom>
          <a:ln>
            <a:noFill/>
          </a:ln>
        </p:spPr>
      </p:pic>
      <p:sp>
        <p:nvSpPr>
          <p:cNvPr id="84" name="PlaceHolder 1"/>
          <p:cNvSpPr>
            <a:spLocks noGrp="1"/>
          </p:cNvSpPr>
          <p:nvPr>
            <p:ph type="title"/>
          </p:nvPr>
        </p:nvSpPr>
        <p:spPr>
          <a:xfrm>
            <a:off x="468360" y="260280"/>
            <a:ext cx="8229240" cy="114264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85"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Symbol" charset="2"/>
              <a:buChar char=""/>
            </a:pPr>
            <a:r>
              <a:rPr lang="it-IT" sz="3200" b="0" strike="noStrike" spc="-1">
                <a:solidFill>
                  <a:srgbClr val="000000"/>
                </a:solidFill>
                <a:latin typeface="Arial"/>
              </a:rPr>
              <a:t>Fare clic per modificare stili del testo dello schema</a:t>
            </a:r>
          </a:p>
          <a:p>
            <a:pPr marL="743040" lvl="1" indent="-285480">
              <a:lnSpc>
                <a:spcPct val="100000"/>
              </a:lnSpc>
              <a:spcBef>
                <a:spcPts val="561"/>
              </a:spcBef>
              <a:buClr>
                <a:srgbClr val="000000"/>
              </a:buClr>
              <a:buFont typeface="Symbol" charset="2"/>
              <a:buChar char=""/>
            </a:pPr>
            <a:r>
              <a:rPr lang="it-IT" sz="2800" b="0" strike="noStrike" spc="-1">
                <a:solidFill>
                  <a:srgbClr val="000000"/>
                </a:solidFill>
                <a:latin typeface="Arial"/>
              </a:rPr>
              <a:t>Secondo livello</a:t>
            </a:r>
          </a:p>
          <a:p>
            <a:pPr marL="1143000" lvl="2" indent="-228240">
              <a:lnSpc>
                <a:spcPct val="100000"/>
              </a:lnSpc>
              <a:spcBef>
                <a:spcPts val="479"/>
              </a:spcBef>
              <a:buClr>
                <a:srgbClr val="000000"/>
              </a:buClr>
              <a:buFont typeface="Symbol" charset="2"/>
              <a:buChar char=""/>
            </a:pPr>
            <a:r>
              <a:rPr lang="it-IT" sz="2400" b="0" strike="noStrike" spc="-1">
                <a:solidFill>
                  <a:srgbClr val="000000"/>
                </a:solidFill>
                <a:latin typeface="Arial"/>
              </a:rPr>
              <a:t>Terzo livello</a:t>
            </a:r>
          </a:p>
          <a:p>
            <a:pPr marL="1600200" lvl="3" indent="-228240">
              <a:lnSpc>
                <a:spcPct val="100000"/>
              </a:lnSpc>
              <a:spcBef>
                <a:spcPts val="400"/>
              </a:spcBef>
              <a:buClr>
                <a:srgbClr val="000000"/>
              </a:buClr>
              <a:buFont typeface="Symbol" charset="2"/>
              <a:buChar char=""/>
            </a:pPr>
            <a:r>
              <a:rPr lang="it-IT" sz="2000" b="0" strike="noStrike" spc="-1">
                <a:solidFill>
                  <a:srgbClr val="000000"/>
                </a:solidFill>
                <a:latin typeface="Arial"/>
              </a:rPr>
              <a:t>Quarto livello</a:t>
            </a:r>
          </a:p>
          <a:p>
            <a:pPr marL="2057400" lvl="4" indent="-228240">
              <a:lnSpc>
                <a:spcPct val="100000"/>
              </a:lnSpc>
              <a:spcBef>
                <a:spcPts val="400"/>
              </a:spcBef>
              <a:buClr>
                <a:srgbClr val="000000"/>
              </a:buClr>
              <a:buFont typeface="StarSymbol"/>
              <a:buChar char="»"/>
            </a:pPr>
            <a:r>
              <a:rPr lang="it-IT" sz="2000" b="0" strike="noStrike" spc="-1">
                <a:solidFill>
                  <a:srgbClr val="000000"/>
                </a:solidFill>
                <a:latin typeface="Arial"/>
              </a:rPr>
              <a:t>Quinto livello</a:t>
            </a:r>
          </a:p>
        </p:txBody>
      </p:sp>
      <p:sp>
        <p:nvSpPr>
          <p:cNvPr id="86" name="PlaceHolder 3"/>
          <p:cNvSpPr>
            <a:spLocks noGrp="1"/>
          </p:cNvSpPr>
          <p:nvPr>
            <p:ph type="dt"/>
          </p:nvPr>
        </p:nvSpPr>
        <p:spPr>
          <a:xfrm>
            <a:off x="457200" y="6245280"/>
            <a:ext cx="2133360" cy="475920"/>
          </a:xfrm>
          <a:prstGeom prst="rect">
            <a:avLst/>
          </a:prstGeom>
        </p:spPr>
        <p:txBody>
          <a:bodyPr>
            <a:noAutofit/>
          </a:bodyPr>
          <a:lstStyle/>
          <a:p>
            <a:pPr>
              <a:lnSpc>
                <a:spcPct val="100000"/>
              </a:lnSpc>
            </a:pPr>
            <a:fld id="{B70C8CDC-E411-4D3C-B278-0D3F84C6464C}" type="datetime1">
              <a:rPr lang="it-IT" sz="1400" b="0" strike="noStrike" spc="-1">
                <a:solidFill>
                  <a:srgbClr val="000000"/>
                </a:solidFill>
                <a:latin typeface="Arial"/>
              </a:rPr>
              <a:t>02/05/21</a:t>
            </a:fld>
            <a:endParaRPr lang="it-IT" sz="1400" b="0" strike="noStrike" spc="-1">
              <a:latin typeface="Times New Roman"/>
            </a:endParaRPr>
          </a:p>
        </p:txBody>
      </p:sp>
      <p:sp>
        <p:nvSpPr>
          <p:cNvPr id="87" name="PlaceHolder 4"/>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88" name="PlaceHolder 5"/>
          <p:cNvSpPr>
            <a:spLocks noGrp="1"/>
          </p:cNvSpPr>
          <p:nvPr>
            <p:ph type="sldNum"/>
          </p:nvPr>
        </p:nvSpPr>
        <p:spPr>
          <a:xfrm>
            <a:off x="493560" y="6245280"/>
            <a:ext cx="2133360" cy="475920"/>
          </a:xfrm>
          <a:prstGeom prst="rect">
            <a:avLst/>
          </a:prstGeom>
        </p:spPr>
        <p:txBody>
          <a:bodyPr>
            <a:noAutofit/>
          </a:bodyPr>
          <a:lstStyle/>
          <a:p>
            <a:pPr algn="r">
              <a:lnSpc>
                <a:spcPct val="100000"/>
              </a:lnSpc>
            </a:pPr>
            <a:fld id="{31A68F23-6419-4958-A67A-1108DA1DC085}" type="slidenum">
              <a:rPr lang="it-IT" sz="1400" b="0" strike="noStrike" spc="-1">
                <a:solidFill>
                  <a:srgbClr val="000000"/>
                </a:solidFill>
                <a:latin typeface="Arial"/>
              </a:rPr>
              <a:t>‹N›</a:t>
            </a:fld>
            <a:endParaRPr lang="it-IT" sz="1400" b="0" strike="noStrike" spc="-1">
              <a:latin typeface="Times New Roman"/>
            </a:endParaRPr>
          </a:p>
        </p:txBody>
      </p:sp>
    </p:spTree>
    <p:extLst>
      <p:ext uri="{BB962C8B-B14F-4D97-AF65-F5344CB8AC3E}">
        <p14:creationId xmlns:p14="http://schemas.microsoft.com/office/powerpoint/2010/main" val="42884239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125" name="Picture 7" descr="logo tolmezzo"/>
          <p:cNvPicPr/>
          <p:nvPr/>
        </p:nvPicPr>
        <p:blipFill>
          <a:blip r:embed="rId15"/>
          <a:stretch/>
        </p:blipFill>
        <p:spPr>
          <a:xfrm>
            <a:off x="8313840" y="6159600"/>
            <a:ext cx="650520" cy="630000"/>
          </a:xfrm>
          <a:prstGeom prst="rect">
            <a:avLst/>
          </a:prstGeom>
          <a:ln>
            <a:noFill/>
          </a:ln>
        </p:spPr>
      </p:pic>
      <p:pic>
        <p:nvPicPr>
          <p:cNvPr id="126" name="Picture 8" descr="logo tolmezzo"/>
          <p:cNvPicPr/>
          <p:nvPr/>
        </p:nvPicPr>
        <p:blipFill>
          <a:blip r:embed="rId15"/>
          <a:stretch/>
        </p:blipFill>
        <p:spPr>
          <a:xfrm>
            <a:off x="8313840" y="6159600"/>
            <a:ext cx="650520" cy="630000"/>
          </a:xfrm>
          <a:prstGeom prst="rect">
            <a:avLst/>
          </a:prstGeom>
          <a:ln>
            <a:noFill/>
          </a:ln>
        </p:spPr>
      </p:pic>
      <p:sp>
        <p:nvSpPr>
          <p:cNvPr id="127"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128" name="PlaceHolder 2"/>
          <p:cNvSpPr>
            <a:spLocks noGrp="1"/>
          </p:cNvSpPr>
          <p:nvPr>
            <p:ph type="dt"/>
          </p:nvPr>
        </p:nvSpPr>
        <p:spPr>
          <a:xfrm>
            <a:off x="457200" y="6245280"/>
            <a:ext cx="2133360" cy="475920"/>
          </a:xfrm>
          <a:prstGeom prst="rect">
            <a:avLst/>
          </a:prstGeom>
        </p:spPr>
        <p:txBody>
          <a:bodyPr>
            <a:noAutofit/>
          </a:bodyPr>
          <a:lstStyle/>
          <a:p>
            <a:pPr>
              <a:lnSpc>
                <a:spcPct val="100000"/>
              </a:lnSpc>
            </a:pPr>
            <a:fld id="{AEA940D6-0E03-4E2E-A962-C0C5E33618FB}" type="datetime1">
              <a:rPr lang="it-IT" sz="1400" b="0" strike="noStrike" spc="-1">
                <a:solidFill>
                  <a:srgbClr val="000000"/>
                </a:solidFill>
                <a:latin typeface="Arial"/>
              </a:rPr>
              <a:t>02/05/21</a:t>
            </a:fld>
            <a:endParaRPr lang="it-IT" sz="1400" b="0" strike="noStrike" spc="-1">
              <a:latin typeface="Times New Roman"/>
            </a:endParaRPr>
          </a:p>
        </p:txBody>
      </p:sp>
      <p:sp>
        <p:nvSpPr>
          <p:cNvPr id="129" name="PlaceHolder 3"/>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130" name="PlaceHolder 4"/>
          <p:cNvSpPr>
            <a:spLocks noGrp="1"/>
          </p:cNvSpPr>
          <p:nvPr>
            <p:ph type="sldNum"/>
          </p:nvPr>
        </p:nvSpPr>
        <p:spPr>
          <a:xfrm>
            <a:off x="493560" y="6245280"/>
            <a:ext cx="2133360" cy="475920"/>
          </a:xfrm>
          <a:prstGeom prst="rect">
            <a:avLst/>
          </a:prstGeom>
        </p:spPr>
        <p:txBody>
          <a:bodyPr>
            <a:noAutofit/>
          </a:bodyPr>
          <a:lstStyle/>
          <a:p>
            <a:pPr algn="r">
              <a:lnSpc>
                <a:spcPct val="100000"/>
              </a:lnSpc>
            </a:pPr>
            <a:fld id="{A06B8C2A-F028-455A-8646-E9BC4B60DF34}" type="slidenum">
              <a:rPr lang="it-IT" sz="1400" b="0" strike="noStrike" spc="-1">
                <a:solidFill>
                  <a:srgbClr val="000000"/>
                </a:solidFill>
                <a:latin typeface="Arial"/>
              </a:rPr>
              <a:t>‹N›</a:t>
            </a:fld>
            <a:endParaRPr lang="it-IT" sz="1400" b="0" strike="noStrike" spc="-1">
              <a:latin typeface="Times New Roman"/>
            </a:endParaRPr>
          </a:p>
        </p:txBody>
      </p:sp>
      <p:sp>
        <p:nvSpPr>
          <p:cNvPr id="131"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29031926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image" Target="../media/image2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4a"/><Relationship Id="rId7" Type="http://schemas.openxmlformats.org/officeDocument/2006/relationships/image" Target="../media/image44.png"/><Relationship Id="rId2" Type="http://schemas.microsoft.com/office/2007/relationships/media" Target="../media/media35.m4a"/><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5.png"/><Relationship Id="rId2" Type="http://schemas.microsoft.com/office/2007/relationships/media" Target="../media/media38.m4a"/><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5.png"/><Relationship Id="rId2" Type="http://schemas.microsoft.com/office/2007/relationships/media" Target="../media/media41.m4a"/><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6" name="Picture 2" descr="DECRETO DEL DIRETTORE GENERALE DEL 01/06/2020"/>
          <p:cNvPicPr/>
          <p:nvPr/>
        </p:nvPicPr>
        <p:blipFill>
          <a:blip r:embed="rId4"/>
          <a:stretch/>
        </p:blipFill>
        <p:spPr>
          <a:xfrm>
            <a:off x="7020360" y="5733360"/>
            <a:ext cx="1450800" cy="621720"/>
          </a:xfrm>
          <a:prstGeom prst="rect">
            <a:avLst/>
          </a:prstGeom>
          <a:ln>
            <a:noFill/>
          </a:ln>
        </p:spPr>
      </p:pic>
      <p:sp>
        <p:nvSpPr>
          <p:cNvPr id="437" name="CustomShape 1"/>
          <p:cNvSpPr/>
          <p:nvPr/>
        </p:nvSpPr>
        <p:spPr>
          <a:xfrm>
            <a:off x="488520" y="1994760"/>
            <a:ext cx="8208720" cy="10792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it-IT" sz="6000" b="1" strike="noStrike" spc="-1">
                <a:solidFill>
                  <a:srgbClr val="C00000"/>
                </a:solidFill>
                <a:latin typeface="Arial"/>
              </a:rPr>
              <a:t>RIABILITAZIONE CARDIOLOGICA</a:t>
            </a:r>
            <a:endParaRPr lang="it-IT" sz="6000" b="0" strike="noStrike" spc="-1">
              <a:latin typeface="Arial"/>
            </a:endParaRPr>
          </a:p>
        </p:txBody>
      </p:sp>
      <p:sp>
        <p:nvSpPr>
          <p:cNvPr id="438" name="CustomShape 2"/>
          <p:cNvSpPr/>
          <p:nvPr/>
        </p:nvSpPr>
        <p:spPr>
          <a:xfrm>
            <a:off x="459360" y="533520"/>
            <a:ext cx="8208720" cy="82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it-IT" sz="2000" b="1" strike="noStrike" spc="-1">
                <a:solidFill>
                  <a:srgbClr val="000000"/>
                </a:solidFill>
                <a:latin typeface="Arial"/>
              </a:rPr>
              <a:t>Cardiologia e Riabilitazione Cardiologica</a:t>
            </a:r>
            <a:endParaRPr lang="it-IT" sz="2000" b="0" strike="noStrike" spc="-1">
              <a:latin typeface="Arial"/>
            </a:endParaRPr>
          </a:p>
          <a:p>
            <a:pPr algn="ctr">
              <a:lnSpc>
                <a:spcPct val="100000"/>
              </a:lnSpc>
              <a:spcBef>
                <a:spcPts val="1001"/>
              </a:spcBef>
            </a:pPr>
            <a:r>
              <a:rPr lang="it-IT" sz="2000" b="1" strike="noStrike" spc="-1">
                <a:solidFill>
                  <a:srgbClr val="000000"/>
                </a:solidFill>
                <a:latin typeface="Arial"/>
              </a:rPr>
              <a:t>Presidio Ospedaliero Tolmezzo – San Daniele</a:t>
            </a:r>
            <a:endParaRPr lang="it-IT" sz="2000" b="0" strike="noStrike" spc="-1">
              <a:latin typeface="Arial"/>
            </a:endParaRPr>
          </a:p>
        </p:txBody>
      </p:sp>
      <p:pic>
        <p:nvPicPr>
          <p:cNvPr id="439" name="Elemento grafico 10" descr="Cuore con pulsazioni"/>
          <p:cNvPicPr/>
          <p:nvPr/>
        </p:nvPicPr>
        <p:blipFill>
          <a:blip r:embed="rId5"/>
          <a:stretch/>
        </p:blipFill>
        <p:spPr>
          <a:xfrm>
            <a:off x="3479400" y="3246120"/>
            <a:ext cx="2185200" cy="2185200"/>
          </a:xfrm>
          <a:prstGeom prst="rect">
            <a:avLst/>
          </a:prstGeom>
          <a:ln>
            <a:noFill/>
          </a:ln>
        </p:spPr>
      </p:pic>
      <p:sp>
        <p:nvSpPr>
          <p:cNvPr id="440" name="CustomShape 3"/>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
        <p:nvSpPr>
          <p:cNvPr id="2" name="Rettangolo 1">
            <a:extLst>
              <a:ext uri="{FF2B5EF4-FFF2-40B4-BE49-F238E27FC236}">
                <a16:creationId xmlns:a16="http://schemas.microsoft.com/office/drawing/2014/main" id="{8B88552F-BF22-6543-A41B-905CB240D15B}"/>
              </a:ext>
            </a:extLst>
          </p:cNvPr>
          <p:cNvSpPr/>
          <p:nvPr/>
        </p:nvSpPr>
        <p:spPr>
          <a:xfrm>
            <a:off x="672840" y="5089626"/>
            <a:ext cx="6800574" cy="1287468"/>
          </a:xfrm>
          <a:prstGeom prst="rect">
            <a:avLst/>
          </a:prstGeom>
        </p:spPr>
        <p:txBody>
          <a:bodyPr wrap="square">
            <a:spAutoFit/>
          </a:bodyPr>
          <a:lstStyle/>
          <a:p>
            <a:pPr marL="457560" indent="-457200">
              <a:lnSpc>
                <a:spcPct val="150000"/>
              </a:lnSpc>
              <a:buClr>
                <a:srgbClr val="C00000"/>
              </a:buClr>
              <a:buFont typeface="Wingdings" pitchFamily="2" charset="2"/>
              <a:buChar char="ü"/>
            </a:pPr>
            <a:r>
              <a:rPr lang="it-IT" b="1" spc="-1" dirty="0">
                <a:solidFill>
                  <a:srgbClr val="000000"/>
                </a:solidFill>
              </a:rPr>
              <a:t>UNA CORRETTA ALIMENTAZIONE</a:t>
            </a:r>
            <a:endParaRPr lang="it-IT" b="1" spc="-1" dirty="0"/>
          </a:p>
          <a:p>
            <a:pPr marL="457560" indent="-457200">
              <a:lnSpc>
                <a:spcPct val="150000"/>
              </a:lnSpc>
              <a:buClr>
                <a:srgbClr val="C00000"/>
              </a:buClr>
              <a:buFont typeface="Wingdings" pitchFamily="2" charset="2"/>
              <a:buChar char="ü"/>
            </a:pPr>
            <a:r>
              <a:rPr lang="it-IT" b="1" spc="-1" dirty="0">
                <a:solidFill>
                  <a:srgbClr val="000000"/>
                </a:solidFill>
              </a:rPr>
              <a:t>UNA CORRETTA ATTIVITÀ FISICA</a:t>
            </a:r>
            <a:endParaRPr lang="it-IT" b="1" spc="-1" dirty="0"/>
          </a:p>
          <a:p>
            <a:pPr marL="457560" indent="-457200">
              <a:lnSpc>
                <a:spcPct val="150000"/>
              </a:lnSpc>
              <a:buClr>
                <a:srgbClr val="C00000"/>
              </a:buClr>
              <a:buFont typeface="Wingdings" pitchFamily="2" charset="2"/>
              <a:buChar char="ü"/>
            </a:pPr>
            <a:r>
              <a:rPr lang="it-IT" b="1" spc="-1" dirty="0">
                <a:solidFill>
                  <a:srgbClr val="000000"/>
                </a:solidFill>
              </a:rPr>
              <a:t>ASPETTO PSICOLOGICO DELLA MALATTIA</a:t>
            </a:r>
            <a:endParaRPr lang="it-IT" b="1" spc="-1" dirty="0"/>
          </a:p>
        </p:txBody>
      </p:sp>
      <p:pic>
        <p:nvPicPr>
          <p:cNvPr id="4" name="Audio 3">
            <a:hlinkClick r:id="" action="ppaction://media"/>
            <a:extLst>
              <a:ext uri="{FF2B5EF4-FFF2-40B4-BE49-F238E27FC236}">
                <a16:creationId xmlns:a16="http://schemas.microsoft.com/office/drawing/2014/main" id="{A198E682-3432-0244-AC53-42607AD4BF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8425346"/>
      </p:ext>
    </p:extLst>
  </p:cSld>
  <p:clrMapOvr>
    <a:masterClrMapping/>
  </p:clrMapOvr>
  <mc:AlternateContent xmlns:mc="http://schemas.openxmlformats.org/markup-compatibility/2006">
    <mc:Choice xmlns:p14="http://schemas.microsoft.com/office/powerpoint/2010/main" Requires="p14">
      <p:transition spd="slow" p14:dur="2000" advTm="13654"/>
    </mc:Choice>
    <mc:Fallback>
      <p:transition spd="slow" advTm="1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0" name="TextShape 1"/>
          <p:cNvSpPr txBox="1"/>
          <p:nvPr/>
        </p:nvSpPr>
        <p:spPr>
          <a:xfrm>
            <a:off x="250920" y="189000"/>
            <a:ext cx="432072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PESCE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11" name="TextShape 2"/>
          <p:cNvSpPr txBox="1"/>
          <p:nvPr/>
        </p:nvSpPr>
        <p:spPr>
          <a:xfrm>
            <a:off x="250920" y="1412640"/>
            <a:ext cx="4320720" cy="5256000"/>
          </a:xfrm>
          <a:prstGeom prst="rect">
            <a:avLst/>
          </a:prstGeom>
          <a:noFill/>
          <a:ln>
            <a:noFill/>
          </a:ln>
        </p:spPr>
        <p:txBody>
          <a:bodyPr>
            <a:noAutofit/>
          </a:bodyPr>
          <a:lstStyle/>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Il pesce può sostituire la carne senza perdere niente nell’apporto di proteine; </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Contiene anche </a:t>
            </a:r>
            <a:r>
              <a:rPr kumimoji="0" lang="it-IT" sz="2000" b="0" i="0" u="none" strike="noStrike" kern="1200" cap="none" spc="-1" normalizeH="0" baseline="0" noProof="0" dirty="0">
                <a:ln>
                  <a:noFill/>
                </a:ln>
                <a:solidFill>
                  <a:srgbClr val="C00000"/>
                </a:solidFill>
                <a:effectLst/>
                <a:uLnTx/>
                <a:uFillTx/>
                <a:latin typeface="Arial"/>
              </a:rPr>
              <a:t>pochi grassi </a:t>
            </a:r>
            <a:r>
              <a:rPr kumimoji="0" lang="it-IT" sz="2000" b="0" i="0" u="none" strike="noStrike" kern="1200" cap="none" spc="-1" normalizeH="0" baseline="0" noProof="0" dirty="0">
                <a:ln>
                  <a:noFill/>
                </a:ln>
                <a:solidFill>
                  <a:srgbClr val="000000"/>
                </a:solidFill>
                <a:effectLst/>
                <a:uLnTx/>
                <a:uFillTx/>
                <a:latin typeface="Arial"/>
              </a:rPr>
              <a:t>(per la maggior parte grassi “polinsaturi essenziali”)</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è ricco di minerali importanti, come lo iodio, il fosforo, il calcio, e di vitamine (</a:t>
            </a:r>
            <a:r>
              <a:rPr kumimoji="0" lang="it-IT" sz="2000" b="0" i="0" u="none" strike="noStrike" kern="1200" cap="none" spc="-1" normalizeH="0" baseline="0" noProof="0" dirty="0" err="1">
                <a:ln>
                  <a:noFill/>
                </a:ln>
                <a:solidFill>
                  <a:srgbClr val="000000"/>
                </a:solidFill>
                <a:effectLst/>
                <a:uLnTx/>
                <a:uFillTx/>
                <a:latin typeface="Arial"/>
              </a:rPr>
              <a:t>vit</a:t>
            </a:r>
            <a:r>
              <a:rPr kumimoji="0" lang="it-IT" sz="2000" b="0" i="0" u="none" strike="noStrike" kern="1200" cap="none" spc="-1" normalizeH="0" baseline="0" noProof="0" dirty="0">
                <a:ln>
                  <a:noFill/>
                </a:ln>
                <a:solidFill>
                  <a:srgbClr val="000000"/>
                </a:solidFill>
                <a:effectLst/>
                <a:uLnTx/>
                <a:uFillTx/>
                <a:latin typeface="Arial"/>
              </a:rPr>
              <a:t>. B1, B2, B12, PR, D). </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La cottura migliore è quella senza acqua o aggiunta di condimenti che lascia intatte le caratteristiche dell’alimento. Aggiungendo eventualmente poco olio extra-vergine d’oliva a tavola si otterrà un piatto saporito e salutare. </a:t>
            </a:r>
          </a:p>
        </p:txBody>
      </p:sp>
      <p:sp>
        <p:nvSpPr>
          <p:cNvPr id="2612" name="CustomShape 3"/>
          <p:cNvSpPr/>
          <p:nvPr/>
        </p:nvSpPr>
        <p:spPr>
          <a:xfrm>
            <a:off x="4596120" y="189000"/>
            <a:ext cx="4320720" cy="107928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UOVO</a:t>
            </a:r>
            <a:endParaRPr kumimoji="0" lang="it-IT" sz="3600" b="0" i="0" u="none" strike="noStrike" kern="1200" cap="none" spc="-1" normalizeH="0" baseline="0" noProof="0">
              <a:ln>
                <a:noFill/>
              </a:ln>
              <a:solidFill>
                <a:prstClr val="black"/>
              </a:solidFill>
              <a:effectLst/>
              <a:uLnTx/>
              <a:uFillTx/>
              <a:latin typeface="Arial"/>
            </a:endParaRPr>
          </a:p>
        </p:txBody>
      </p:sp>
      <p:sp>
        <p:nvSpPr>
          <p:cNvPr id="2613" name="CustomShape 4"/>
          <p:cNvSpPr/>
          <p:nvPr/>
        </p:nvSpPr>
        <p:spPr>
          <a:xfrm>
            <a:off x="4596120" y="1340460"/>
            <a:ext cx="4296960" cy="540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9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Albume e tuorlo sono ricchi in quantità e qualità di proteine ad “alto valore biologico”,</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il tuorlo è più ricco di grassi, tra cui il colesterolo (un uovo intero contiene 400 mg di colesterolo per 100 g )</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dirty="0">
                <a:ln>
                  <a:noFill/>
                </a:ln>
                <a:solidFill>
                  <a:srgbClr val="000000"/>
                </a:solidFill>
                <a:effectLst/>
                <a:uLnTx/>
                <a:uFillTx/>
                <a:latin typeface="Arial"/>
              </a:rPr>
              <a:t>MANGIARE non più di 1-2 volte per settimana</a:t>
            </a:r>
            <a:endParaRPr kumimoji="0" lang="it-IT" sz="2000" b="0" i="0" u="none" strike="noStrike" kern="1200" cap="none" spc="-1" normalizeH="0" baseline="0" noProof="0" dirty="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809217A3-902E-FA46-93F6-272766F07C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79462730"/>
      </p:ext>
    </p:extLst>
  </p:cSld>
  <p:clrMapOvr>
    <a:masterClrMapping/>
  </p:clrMapOvr>
  <mc:AlternateContent xmlns:mc="http://schemas.openxmlformats.org/markup-compatibility/2006" xmlns:p14="http://schemas.microsoft.com/office/powerpoint/2010/main">
    <mc:Choice Requires="p14">
      <p:transition spd="slow" p14:dur="2000" advTm="66811"/>
    </mc:Choice>
    <mc:Fallback xmlns="">
      <p:transition spd="slow" advTm="6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4" name="TextShape 1"/>
          <p:cNvSpPr txBox="1"/>
          <p:nvPr/>
        </p:nvSpPr>
        <p:spPr>
          <a:xfrm>
            <a:off x="250920" y="189000"/>
            <a:ext cx="432072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CEREALI e PATATE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15" name="TextShape 2"/>
          <p:cNvSpPr txBox="1"/>
          <p:nvPr/>
        </p:nvSpPr>
        <p:spPr>
          <a:xfrm>
            <a:off x="250920" y="1472400"/>
            <a:ext cx="4320720" cy="5184360"/>
          </a:xfrm>
          <a:prstGeom prst="rect">
            <a:avLst/>
          </a:prstGeom>
          <a:noFill/>
          <a:ln>
            <a:noFill/>
          </a:ln>
        </p:spPr>
        <p:txBody>
          <a:bodyPr>
            <a:noAutofit/>
          </a:bodyPr>
          <a:lstStyle/>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a:ln>
                  <a:noFill/>
                </a:ln>
                <a:solidFill>
                  <a:srgbClr val="000000"/>
                </a:solidFill>
                <a:effectLst/>
                <a:uLnTx/>
                <a:uFillTx/>
                <a:latin typeface="Arial"/>
              </a:rPr>
              <a:t>Patate e cereali (riso, orzo, grano, mais, segale, ecc.) fanno parte della stessa “squadra” perché contengono zuccheri complessi (amidi). </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a:ln>
                  <a:noFill/>
                </a:ln>
                <a:solidFill>
                  <a:srgbClr val="000000"/>
                </a:solidFill>
                <a:effectLst/>
                <a:uLnTx/>
                <a:uFillTx/>
                <a:latin typeface="Arial"/>
              </a:rPr>
              <a:t>I cereali non contengono grassi, ma forniscono calorie;  sono una buona fonte di vitamine del gruppo B, vitamina PP, fosforo, magnesio, selenio. </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a:ln>
                  <a:noFill/>
                </a:ln>
                <a:solidFill>
                  <a:srgbClr val="000000"/>
                </a:solidFill>
                <a:effectLst/>
                <a:uLnTx/>
                <a:uFillTx/>
                <a:latin typeface="Arial"/>
              </a:rPr>
              <a:t>Contengono anche la fibra alimentare che trovi soprattutto nei derivati dei cereali “integrali”, quelli cioè che non hanno subito il processo di raffinazione che toglie la parte più esterna del chicco; </a:t>
            </a:r>
          </a:p>
          <a:p>
            <a:pPr marL="343080" marR="0" lvl="0" indent="-342720" algn="l" defTabSz="914400" rtl="0" eaLnBrk="1" fontAlgn="auto" latinLnBrk="0" hangingPunct="1">
              <a:lnSpc>
                <a:spcPct val="8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a:ln>
                  <a:noFill/>
                </a:ln>
                <a:solidFill>
                  <a:srgbClr val="000000"/>
                </a:solidFill>
                <a:effectLst/>
                <a:uLnTx/>
                <a:uFillTx/>
                <a:latin typeface="Arial"/>
              </a:rPr>
              <a:t>DA CEREALI E PATATE: circa il 50% delle calorie giornaliere</a:t>
            </a:r>
          </a:p>
        </p:txBody>
      </p:sp>
      <p:sp>
        <p:nvSpPr>
          <p:cNvPr id="2616" name="CustomShape 3"/>
          <p:cNvSpPr/>
          <p:nvPr/>
        </p:nvSpPr>
        <p:spPr>
          <a:xfrm>
            <a:off x="4572000" y="1364760"/>
            <a:ext cx="4320720" cy="540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100000"/>
              </a:lnSpc>
              <a:spcBef>
                <a:spcPts val="400"/>
              </a:spcBef>
              <a:spcAft>
                <a:spcPts val="0"/>
              </a:spcAft>
              <a:buClr>
                <a:srgbClr val="000000"/>
              </a:buClr>
              <a:buSzTx/>
              <a:buFont typeface="Symbol" charset="2"/>
              <a:buChar char=""/>
              <a:tabLst/>
              <a:defRPr/>
            </a:pPr>
            <a:r>
              <a:rPr kumimoji="0" lang="it-IT" sz="2000" b="0" i="0" u="none" strike="noStrike" kern="1200" cap="none" spc="-1" normalizeH="0" baseline="0" noProof="0">
                <a:ln>
                  <a:noFill/>
                </a:ln>
                <a:solidFill>
                  <a:srgbClr val="000000"/>
                </a:solidFill>
                <a:effectLst/>
                <a:uLnTx/>
                <a:uFillTx/>
                <a:latin typeface="Arial"/>
              </a:rPr>
              <a:t>A differenza delle altre verdure, i legumi hanno una maggiore quantità di proteine</a:t>
            </a:r>
            <a:endParaRPr kumimoji="0" lang="it-IT" sz="2000" b="0" i="0" u="none" strike="noStrike" kern="1200" cap="none" spc="-1" normalizeH="0" baseline="0" noProof="0">
              <a:ln>
                <a:noFill/>
              </a:ln>
              <a:solidFill>
                <a:prstClr val="black"/>
              </a:solidFill>
              <a:effectLst/>
              <a:uLnTx/>
              <a:uFillTx/>
              <a:latin typeface="Arial"/>
            </a:endParaRPr>
          </a:p>
        </p:txBody>
      </p:sp>
      <p:sp>
        <p:nvSpPr>
          <p:cNvPr id="2617" name="CustomShape 4"/>
          <p:cNvSpPr/>
          <p:nvPr/>
        </p:nvSpPr>
        <p:spPr>
          <a:xfrm>
            <a:off x="4572000" y="189000"/>
            <a:ext cx="4320720" cy="107928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LEGUMI</a:t>
            </a:r>
            <a:endParaRPr kumimoji="0" lang="it-IT" sz="3600" b="0" i="0" u="none" strike="noStrike" kern="1200" cap="none" spc="-1" normalizeH="0" baseline="0" noProof="0">
              <a:ln>
                <a:noFill/>
              </a:ln>
              <a:solidFill>
                <a:prstClr val="black"/>
              </a:solidFill>
              <a:effectLst/>
              <a:uLnTx/>
              <a:uFillTx/>
              <a:latin typeface="Arial"/>
            </a:endParaRPr>
          </a:p>
        </p:txBody>
      </p:sp>
      <p:pic>
        <p:nvPicPr>
          <p:cNvPr id="6" name="Audio 5">
            <a:hlinkClick r:id="" action="ppaction://media"/>
            <a:extLst>
              <a:ext uri="{FF2B5EF4-FFF2-40B4-BE49-F238E27FC236}">
                <a16:creationId xmlns:a16="http://schemas.microsoft.com/office/drawing/2014/main" id="{85E92F98-6FA9-A244-8E03-02BBDA77BF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0168088"/>
      </p:ext>
    </p:extLst>
  </p:cSld>
  <p:clrMapOvr>
    <a:masterClrMapping/>
  </p:clrMapOvr>
  <mc:AlternateContent xmlns:mc="http://schemas.openxmlformats.org/markup-compatibility/2006" xmlns:p14="http://schemas.microsoft.com/office/powerpoint/2010/main">
    <mc:Choice Requires="p14">
      <p:transition spd="slow" p14:dur="2000" advTm="39170"/>
    </mc:Choice>
    <mc:Fallback xmlns="">
      <p:transition spd="slow" advTm="3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18" name="TextShape 1"/>
          <p:cNvSpPr txBox="1"/>
          <p:nvPr/>
        </p:nvSpPr>
        <p:spPr>
          <a:xfrm>
            <a:off x="250920" y="189000"/>
            <a:ext cx="432072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VERDURE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19" name="TextShape 2"/>
          <p:cNvSpPr txBox="1"/>
          <p:nvPr/>
        </p:nvSpPr>
        <p:spPr>
          <a:xfrm>
            <a:off x="250920" y="1628640"/>
            <a:ext cx="4320720" cy="485748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Le verdure hanno un basso valore energetico perché contengono molta acqua, minerali e vitamine (che sono privi di valore calorico), e di fibra alimentare. </a:t>
            </a:r>
          </a:p>
        </p:txBody>
      </p:sp>
      <p:sp>
        <p:nvSpPr>
          <p:cNvPr id="2620" name="CustomShape 3"/>
          <p:cNvSpPr/>
          <p:nvPr/>
        </p:nvSpPr>
        <p:spPr>
          <a:xfrm>
            <a:off x="4572000" y="207000"/>
            <a:ext cx="4320720" cy="107928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FRUTTA</a:t>
            </a:r>
            <a:endParaRPr kumimoji="0" lang="it-IT" sz="3600" b="0" i="0" u="none" strike="noStrike" kern="1200" cap="none" spc="-1" normalizeH="0" baseline="0" noProof="0">
              <a:ln>
                <a:noFill/>
              </a:ln>
              <a:solidFill>
                <a:prstClr val="black"/>
              </a:solidFill>
              <a:effectLst/>
              <a:uLnTx/>
              <a:uFillTx/>
              <a:latin typeface="Arial"/>
            </a:endParaRPr>
          </a:p>
        </p:txBody>
      </p:sp>
      <p:sp>
        <p:nvSpPr>
          <p:cNvPr id="2621" name="CustomShape 4"/>
          <p:cNvSpPr/>
          <p:nvPr/>
        </p:nvSpPr>
        <p:spPr>
          <a:xfrm>
            <a:off x="4572000" y="1677240"/>
            <a:ext cx="4320720" cy="49917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Tutta la frutta è ricca di zuccheri semplici, sali minerali, fibra e vitamine, A e C in particolare. </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DA USARE IN BUONA QUANTITA’; attenzione agli zuccheri semplici e calorie</a:t>
            </a:r>
            <a:endParaRPr kumimoji="0" lang="it-IT" sz="2400" b="0" i="0" u="none" strike="noStrike" kern="1200" cap="none" spc="-1" normalizeH="0" baseline="0" noProof="0">
              <a:ln>
                <a:noFill/>
              </a:ln>
              <a:solidFill>
                <a:prstClr val="black"/>
              </a:solidFill>
              <a:effectLst/>
              <a:uLnTx/>
              <a:uFillTx/>
              <a:latin typeface="Arial"/>
            </a:endParaRPr>
          </a:p>
        </p:txBody>
      </p:sp>
      <p:pic>
        <p:nvPicPr>
          <p:cNvPr id="4" name="Audio 3">
            <a:hlinkClick r:id="" action="ppaction://media"/>
            <a:extLst>
              <a:ext uri="{FF2B5EF4-FFF2-40B4-BE49-F238E27FC236}">
                <a16:creationId xmlns:a16="http://schemas.microsoft.com/office/drawing/2014/main" id="{CE42DC9B-505E-6243-8E11-5EE2F69A8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0849210"/>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2" name="TextShape 1"/>
          <p:cNvSpPr txBox="1"/>
          <p:nvPr/>
        </p:nvSpPr>
        <p:spPr>
          <a:xfrm>
            <a:off x="250920" y="189000"/>
            <a:ext cx="432072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DOLCI</a:t>
            </a:r>
            <a:endParaRPr kumimoji="0" lang="it-IT" sz="3600" b="0" i="0" u="none" strike="noStrike" kern="1200" cap="none" spc="-1" normalizeH="0" baseline="0" noProof="0">
              <a:ln>
                <a:noFill/>
              </a:ln>
              <a:solidFill>
                <a:srgbClr val="000000"/>
              </a:solidFill>
              <a:effectLst/>
              <a:uLnTx/>
              <a:uFillTx/>
              <a:latin typeface="Arial"/>
            </a:endParaRPr>
          </a:p>
        </p:txBody>
      </p:sp>
      <p:sp>
        <p:nvSpPr>
          <p:cNvPr id="2623" name="TextShape 2"/>
          <p:cNvSpPr txBox="1"/>
          <p:nvPr/>
        </p:nvSpPr>
        <p:spPr>
          <a:xfrm>
            <a:off x="250920" y="1268280"/>
            <a:ext cx="4320720" cy="5400360"/>
          </a:xfrm>
          <a:prstGeom prst="rect">
            <a:avLst/>
          </a:prstGeom>
          <a:noFill/>
          <a:ln>
            <a:noFill/>
          </a:ln>
        </p:spPr>
        <p:txBody>
          <a:bodyPr>
            <a:noAutofit/>
          </a:bodyPr>
          <a:lstStyle/>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 dolci sono fatti con farina, uovo, burro e zuccheri semplici. </a:t>
            </a:r>
          </a:p>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Sia le torte che i budini forniscono proteine, zuccheri e grassi, ma anche una grande quantità di calorie che spesso sono responsabili dell’aumento di peso.</a:t>
            </a:r>
          </a:p>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E’ un gruppo di alimenti da limitare!</a:t>
            </a:r>
          </a:p>
        </p:txBody>
      </p:sp>
      <p:sp>
        <p:nvSpPr>
          <p:cNvPr id="2624" name="CustomShape 3"/>
          <p:cNvSpPr/>
          <p:nvPr/>
        </p:nvSpPr>
        <p:spPr>
          <a:xfrm>
            <a:off x="4556160" y="1268280"/>
            <a:ext cx="4258800" cy="45255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In moltissime acque minerali oligominerali il contenuto di sodio è inferiore a 10 mg per litro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se l'acqua usata non contiene sodio, il risparmio rispetto alla quantità di sodio introdotta giornalmente è insignificante</a:t>
            </a:r>
            <a:endParaRPr kumimoji="0" lang="it-IT" sz="2400" b="0" i="0" u="none" strike="noStrike" kern="1200" cap="none" spc="-1" normalizeH="0" baseline="0" noProof="0">
              <a:ln>
                <a:noFill/>
              </a:ln>
              <a:solidFill>
                <a:prstClr val="black"/>
              </a:solidFill>
              <a:effectLst/>
              <a:uLnTx/>
              <a:uFillTx/>
              <a:latin typeface="Arial"/>
            </a:endParaRPr>
          </a:p>
        </p:txBody>
      </p:sp>
      <p:sp>
        <p:nvSpPr>
          <p:cNvPr id="2625" name="CustomShape 4"/>
          <p:cNvSpPr/>
          <p:nvPr/>
        </p:nvSpPr>
        <p:spPr>
          <a:xfrm>
            <a:off x="4584960" y="189000"/>
            <a:ext cx="4320720" cy="107928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ACQUA</a:t>
            </a:r>
            <a:endParaRPr kumimoji="0" lang="it-IT" sz="3600" b="0" i="0" u="none" strike="noStrike" kern="1200" cap="none" spc="-1" normalizeH="0" baseline="0" noProof="0">
              <a:ln>
                <a:noFill/>
              </a:ln>
              <a:solidFill>
                <a:prstClr val="black"/>
              </a:solidFill>
              <a:effectLst/>
              <a:uLnTx/>
              <a:uFillTx/>
              <a:latin typeface="Arial"/>
            </a:endParaRPr>
          </a:p>
        </p:txBody>
      </p:sp>
      <p:pic>
        <p:nvPicPr>
          <p:cNvPr id="3" name="Audio 2">
            <a:hlinkClick r:id="" action="ppaction://media"/>
            <a:extLst>
              <a:ext uri="{FF2B5EF4-FFF2-40B4-BE49-F238E27FC236}">
                <a16:creationId xmlns:a16="http://schemas.microsoft.com/office/drawing/2014/main" id="{27D26C8C-1AD2-AF48-A2DA-1EAD7CF9D3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01846033"/>
      </p:ext>
    </p:extLst>
  </p:cSld>
  <p:clrMapOvr>
    <a:masterClrMapping/>
  </p:clrMapOvr>
  <mc:AlternateContent xmlns:mc="http://schemas.openxmlformats.org/markup-compatibility/2006" xmlns:p14="http://schemas.microsoft.com/office/powerpoint/2010/main">
    <mc:Choice Requires="p14">
      <p:transition spd="slow" p14:dur="2000" advTm="43346"/>
    </mc:Choice>
    <mc:Fallback xmlns="">
      <p:transition spd="slow" advTm="4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6" name="CustomShape 1"/>
          <p:cNvSpPr/>
          <p:nvPr/>
        </p:nvSpPr>
        <p:spPr>
          <a:xfrm>
            <a:off x="250920" y="1593720"/>
            <a:ext cx="8642160" cy="3527640"/>
          </a:xfrm>
          <a:prstGeom prst="roundRect">
            <a:avLst>
              <a:gd name="adj" fmla="val 16667"/>
            </a:avLst>
          </a:prstGeom>
          <a:solidFill>
            <a:srgbClr val="C00000"/>
          </a:solidFill>
          <a:ln w="28440">
            <a:solidFill>
              <a:schemeClr val="bg1"/>
            </a:solidFill>
            <a:round/>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4201"/>
              </a:spcAft>
              <a:buClrTx/>
              <a:buSzTx/>
              <a:buFontTx/>
              <a:buNone/>
              <a:tabLst/>
              <a:defRPr/>
            </a:pPr>
            <a:r>
              <a:rPr kumimoji="0" lang="it-IT" sz="2800" b="1" i="0" u="none" strike="noStrike" kern="1200" cap="none" spc="-1" normalizeH="0" baseline="0" noProof="0">
                <a:ln>
                  <a:noFill/>
                </a:ln>
                <a:solidFill>
                  <a:srgbClr val="FFFFFF"/>
                </a:solidFill>
                <a:effectLst/>
                <a:uLnTx/>
                <a:uFillTx/>
                <a:latin typeface="Arial"/>
              </a:rPr>
              <a:t>È importante leggere le TABELLE NUTRIZIONALI e la LISTA DEGLI INGREDIENTI presenti sulle confezioni degli alimenti. </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1" normalizeH="0" baseline="0" noProof="0">
                <a:ln>
                  <a:noFill/>
                </a:ln>
                <a:solidFill>
                  <a:srgbClr val="FFFFFF"/>
                </a:solidFill>
                <a:effectLst/>
                <a:uLnTx/>
                <a:uFillTx/>
                <a:latin typeface="Arial"/>
              </a:rPr>
              <a:t>L’indicazione </a:t>
            </a:r>
            <a:r>
              <a:rPr kumimoji="0" lang="it-IT" sz="2800" b="1" i="0" u="none" strike="noStrike" kern="1200" cap="none" spc="-1" normalizeH="0" baseline="0" noProof="0">
                <a:ln>
                  <a:noFill/>
                </a:ln>
                <a:solidFill>
                  <a:srgbClr val="FFFFFF"/>
                </a:solidFill>
                <a:effectLst/>
                <a:uLnTx/>
                <a:uFillTx/>
                <a:latin typeface="Arial"/>
              </a:rPr>
              <a:t>“a basso contenuto di colesterolo”</a:t>
            </a:r>
            <a:r>
              <a:rPr kumimoji="0" lang="it-IT" sz="2800" b="0" i="0" u="none" strike="noStrike" kern="1200" cap="none" spc="-1" normalizeH="0" baseline="0" noProof="0">
                <a:ln>
                  <a:noFill/>
                </a:ln>
                <a:solidFill>
                  <a:srgbClr val="FFFFFF"/>
                </a:solidFill>
                <a:effectLst/>
                <a:uLnTx/>
                <a:uFillTx/>
                <a:latin typeface="Arial"/>
              </a:rPr>
              <a:t> o </a:t>
            </a:r>
            <a:r>
              <a:rPr kumimoji="0" lang="it-IT" sz="2800" b="1" i="0" u="none" strike="noStrike" kern="1200" cap="none" spc="-1" normalizeH="0" baseline="0" noProof="0">
                <a:ln>
                  <a:noFill/>
                </a:ln>
                <a:solidFill>
                  <a:srgbClr val="FFFFFF"/>
                </a:solidFill>
                <a:effectLst/>
                <a:uLnTx/>
                <a:uFillTx/>
                <a:latin typeface="Arial"/>
              </a:rPr>
              <a:t>“senza grassi”</a:t>
            </a:r>
            <a:r>
              <a:rPr kumimoji="0" lang="it-IT" sz="2800" b="0" i="0" u="none" strike="noStrike" kern="1200" cap="none" spc="-1" normalizeH="0" baseline="0" noProof="0">
                <a:ln>
                  <a:noFill/>
                </a:ln>
                <a:solidFill>
                  <a:srgbClr val="FFFFFF"/>
                </a:solidFill>
                <a:effectLst/>
                <a:uLnTx/>
                <a:uFillTx/>
                <a:latin typeface="Arial"/>
              </a:rPr>
              <a:t> non vuol dire a basso contenuto di grassi saturi.</a:t>
            </a:r>
            <a:endParaRPr kumimoji="0" lang="it-IT" sz="2800" b="0" i="0" u="none" strike="noStrike" kern="1200" cap="none" spc="-1" normalizeH="0" baseline="0" noProof="0">
              <a:ln>
                <a:noFill/>
              </a:ln>
              <a:solidFill>
                <a:prstClr val="black"/>
              </a:solidFill>
              <a:effectLst/>
              <a:uLnTx/>
              <a:uFillTx/>
              <a:latin typeface="Arial"/>
            </a:endParaRPr>
          </a:p>
        </p:txBody>
      </p:sp>
      <p:pic>
        <p:nvPicPr>
          <p:cNvPr id="10" name="Audio 9">
            <a:hlinkClick r:id="" action="ppaction://media"/>
            <a:extLst>
              <a:ext uri="{FF2B5EF4-FFF2-40B4-BE49-F238E27FC236}">
                <a16:creationId xmlns:a16="http://schemas.microsoft.com/office/drawing/2014/main" id="{F14A8CE4-6933-B144-AC3A-371FB0B982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6900046"/>
      </p:ext>
    </p:extLst>
  </p:cSld>
  <p:clrMapOvr>
    <a:masterClrMapping/>
  </p:clrMapOvr>
  <mc:AlternateContent xmlns:mc="http://schemas.openxmlformats.org/markup-compatibility/2006" xmlns:p14="http://schemas.microsoft.com/office/powerpoint/2010/main">
    <mc:Choice Requires="p14">
      <p:transition spd="slow" p14:dur="2000" advTm="19372"/>
    </mc:Choice>
    <mc:Fallback xmlns="">
      <p:transition spd="slow" advTm="1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7"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CONTROLLA L'ETICHETTA PRIMA DI COMPRARE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28" name="TextShape 2"/>
          <p:cNvSpPr txBox="1"/>
          <p:nvPr/>
        </p:nvSpPr>
        <p:spPr>
          <a:xfrm>
            <a:off x="250920" y="1556640"/>
            <a:ext cx="4387320" cy="4968360"/>
          </a:xfrm>
          <a:prstGeom prst="rect">
            <a:avLst/>
          </a:prstGeom>
          <a:noFill/>
          <a:ln>
            <a:noFill/>
          </a:ln>
        </p:spPr>
        <p:txBody>
          <a:bodyPr>
            <a:noAutofit/>
          </a:bodyPr>
          <a:lstStyle/>
          <a:p>
            <a:pPr marL="9360" marR="0" lvl="0" indent="-9000" algn="ctr"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Le etichette riportate sugli alimenti sono destinate ad aiutarci a compiere una scelta informata su ciò che mangiamo</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Le etichette sugli alimenti hanno diverse parti:</a:t>
            </a:r>
          </a:p>
          <a:p>
            <a:pPr marL="343080" marR="0" lvl="0" indent="-342720" algn="l"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la dicitura sul davanti, </a:t>
            </a:r>
          </a:p>
          <a:p>
            <a:pPr marL="343080" marR="0" lvl="0" indent="-342720" algn="l"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le Informazioni Nutrizionali, e </a:t>
            </a:r>
          </a:p>
          <a:p>
            <a:pPr marL="343080" marR="0" lvl="0" indent="-342720" algn="l"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gli ingredienti.</a:t>
            </a:r>
          </a:p>
        </p:txBody>
      </p:sp>
      <p:pic>
        <p:nvPicPr>
          <p:cNvPr id="2629" name="Picture 4"/>
          <p:cNvPicPr/>
          <p:nvPr/>
        </p:nvPicPr>
        <p:blipFill>
          <a:blip r:embed="rId4"/>
          <a:stretch/>
        </p:blipFill>
        <p:spPr>
          <a:xfrm>
            <a:off x="7020000" y="2708280"/>
            <a:ext cx="1428480" cy="1942920"/>
          </a:xfrm>
          <a:prstGeom prst="rect">
            <a:avLst/>
          </a:prstGeom>
          <a:ln>
            <a:noFill/>
          </a:ln>
        </p:spPr>
      </p:pic>
      <p:pic>
        <p:nvPicPr>
          <p:cNvPr id="2630" name="Picture 93"/>
          <p:cNvPicPr/>
          <p:nvPr/>
        </p:nvPicPr>
        <p:blipFill>
          <a:blip r:embed="rId5"/>
          <a:stretch/>
        </p:blipFill>
        <p:spPr>
          <a:xfrm>
            <a:off x="4716000" y="1556640"/>
            <a:ext cx="4076280" cy="4392360"/>
          </a:xfrm>
          <a:prstGeom prst="rect">
            <a:avLst/>
          </a:prstGeom>
          <a:ln>
            <a:noFill/>
          </a:ln>
        </p:spPr>
      </p:pic>
      <p:pic>
        <p:nvPicPr>
          <p:cNvPr id="2" name="Audio 1">
            <a:hlinkClick r:id="" action="ppaction://media"/>
            <a:extLst>
              <a:ext uri="{FF2B5EF4-FFF2-40B4-BE49-F238E27FC236}">
                <a16:creationId xmlns:a16="http://schemas.microsoft.com/office/drawing/2014/main" id="{B34FD6CC-5005-7E44-8F41-AF4DE0013C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76426126"/>
      </p:ext>
    </p:extLst>
  </p:cSld>
  <p:clrMapOvr>
    <a:masterClrMapping/>
  </p:clrMapOvr>
  <mc:AlternateContent xmlns:mc="http://schemas.openxmlformats.org/markup-compatibility/2006" xmlns:p14="http://schemas.microsoft.com/office/powerpoint/2010/main">
    <mc:Choice Requires="p14">
      <p:transition spd="slow" p14:dur="2000" advTm="15353"/>
    </mc:Choice>
    <mc:Fallback xmlns="">
      <p:transition spd="slow" advTm="1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1" name="CustomShape 1"/>
          <p:cNvSpPr/>
          <p:nvPr/>
        </p:nvSpPr>
        <p:spPr>
          <a:xfrm>
            <a:off x="250920" y="189000"/>
            <a:ext cx="864216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QUANDO CONTROLLI UN’ETICHETTA, </a:t>
            </a:r>
            <a:endParaRPr kumimoji="0" lang="it-IT" sz="36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PRESTA ATTENZIONE A QUESTI TERMINI:</a:t>
            </a:r>
            <a:endParaRPr kumimoji="0" lang="it-IT" sz="3600" b="0" i="0" u="none" strike="noStrike" kern="1200" cap="none" spc="-1" normalizeH="0" baseline="0" noProof="0">
              <a:ln>
                <a:noFill/>
              </a:ln>
              <a:solidFill>
                <a:prstClr val="black"/>
              </a:solidFill>
              <a:effectLst/>
              <a:uLnTx/>
              <a:uFillTx/>
              <a:latin typeface="Arial"/>
            </a:endParaRPr>
          </a:p>
        </p:txBody>
      </p:sp>
      <p:sp>
        <p:nvSpPr>
          <p:cNvPr id="2632" name="CustomShape 2"/>
          <p:cNvSpPr/>
          <p:nvPr/>
        </p:nvSpPr>
        <p:spPr>
          <a:xfrm>
            <a:off x="250920" y="1943280"/>
            <a:ext cx="8497440" cy="141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840" marR="0" lvl="0" indent="-285480" algn="l" defTabSz="914400" rtl="0" eaLnBrk="1" fontAlgn="auto" latinLnBrk="0" hangingPunct="1">
              <a:lnSpc>
                <a:spcPct val="110000"/>
              </a:lnSpc>
              <a:spcBef>
                <a:spcPts val="0"/>
              </a:spcBef>
              <a:spcAft>
                <a:spcPts val="0"/>
              </a:spcAft>
              <a:buClr>
                <a:srgbClr val="000000"/>
              </a:buClr>
              <a:buSzTx/>
              <a:buFont typeface="Arial"/>
              <a:buChar char="•"/>
              <a:tabLst/>
              <a:defRPr/>
            </a:pPr>
            <a:r>
              <a:rPr kumimoji="0" lang="it-IT" sz="2000" b="1" i="0" u="none" strike="noStrike" kern="1200" cap="none" spc="-1" normalizeH="0" baseline="0" noProof="0">
                <a:ln>
                  <a:noFill/>
                </a:ln>
                <a:solidFill>
                  <a:srgbClr val="000000"/>
                </a:solidFill>
                <a:effectLst/>
                <a:uLnTx/>
                <a:uFillTx/>
                <a:latin typeface="Arial"/>
              </a:rPr>
              <a:t>“Grassi idrogenati”:</a:t>
            </a:r>
            <a:r>
              <a:rPr kumimoji="0" lang="it-IT" sz="2000" b="0" i="0" u="none" strike="noStrike" kern="1200" cap="none" spc="-1" normalizeH="0" baseline="0" noProof="0">
                <a:ln>
                  <a:noFill/>
                </a:ln>
                <a:solidFill>
                  <a:srgbClr val="000000"/>
                </a:solidFill>
                <a:effectLst/>
                <a:uLnTx/>
                <a:uFillTx/>
                <a:latin typeface="Arial"/>
              </a:rPr>
              <a:t> nel processo di idrogenazione, in cui idrogeno è aggiunto ai grassi vegetali vengono a formarsi i cosiddetti “grassi trans” (termine chimico) o idrogentati, che aumentano </a:t>
            </a:r>
            <a:r>
              <a:rPr kumimoji="0" lang="it-IT" sz="2000" b="1" i="0" u="none" strike="noStrike" kern="1200" cap="none" spc="-1" normalizeH="0" baseline="0" noProof="0">
                <a:ln>
                  <a:noFill/>
                </a:ln>
                <a:solidFill>
                  <a:srgbClr val="000000"/>
                </a:solidFill>
                <a:effectLst/>
                <a:uLnTx/>
                <a:uFillTx/>
                <a:latin typeface="Arial"/>
              </a:rPr>
              <a:t>LDL (colesterolo “cattivo”) ed il colesterolo totale del sangue.</a:t>
            </a:r>
            <a:endParaRPr kumimoji="0" lang="it-IT" sz="2000" b="0" i="0" u="none" strike="noStrike" kern="1200" cap="none" spc="-1" normalizeH="0" baseline="0" noProof="0">
              <a:ln>
                <a:noFill/>
              </a:ln>
              <a:solidFill>
                <a:prstClr val="black"/>
              </a:solidFill>
              <a:effectLst/>
              <a:uLnTx/>
              <a:uFillTx/>
              <a:latin typeface="Arial"/>
            </a:endParaRPr>
          </a:p>
        </p:txBody>
      </p:sp>
      <p:sp>
        <p:nvSpPr>
          <p:cNvPr id="2633" name="CustomShape 3"/>
          <p:cNvSpPr/>
          <p:nvPr/>
        </p:nvSpPr>
        <p:spPr>
          <a:xfrm>
            <a:off x="250920" y="3495240"/>
            <a:ext cx="8642160" cy="29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840" marR="0" lvl="0" indent="-285480" algn="l" defTabSz="914400" rtl="0" eaLnBrk="1" fontAlgn="auto" latinLnBrk="0" hangingPunct="1">
              <a:lnSpc>
                <a:spcPct val="100000"/>
              </a:lnSpc>
              <a:spcBef>
                <a:spcPts val="0"/>
              </a:spcBef>
              <a:spcAft>
                <a:spcPts val="2401"/>
              </a:spcAft>
              <a:buClr>
                <a:srgbClr val="000000"/>
              </a:buClr>
              <a:buSzTx/>
              <a:buFont typeface="Arial"/>
              <a:buChar char="•"/>
              <a:tabLst/>
              <a:defRPr/>
            </a:pPr>
            <a:r>
              <a:rPr kumimoji="0" lang="it-IT" sz="2000" b="1" i="0" u="none" strike="noStrike" kern="1200" cap="none" spc="-1" normalizeH="0" baseline="0" noProof="0">
                <a:ln>
                  <a:noFill/>
                </a:ln>
                <a:solidFill>
                  <a:srgbClr val="000000"/>
                </a:solidFill>
                <a:effectLst/>
                <a:uLnTx/>
                <a:uFillTx/>
                <a:latin typeface="Arial"/>
              </a:rPr>
              <a:t>“Povero di …” </a:t>
            </a:r>
            <a:r>
              <a:rPr kumimoji="0" lang="it-IT" sz="2000" b="0" i="0" u="none" strike="noStrike" kern="1200" cap="none" spc="-1" normalizeH="0" baseline="0" noProof="0">
                <a:ln>
                  <a:noFill/>
                </a:ln>
                <a:solidFill>
                  <a:srgbClr val="000000"/>
                </a:solidFill>
                <a:effectLst/>
                <a:uLnTx/>
                <a:uFillTx/>
                <a:latin typeface="Arial"/>
              </a:rPr>
              <a:t>significa che l’alimento contiene una quota trascurabile del nutriente descritto.</a:t>
            </a:r>
            <a:endParaRPr kumimoji="0" lang="it-IT" sz="20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100000"/>
              </a:lnSpc>
              <a:spcBef>
                <a:spcPts val="0"/>
              </a:spcBef>
              <a:spcAft>
                <a:spcPts val="2401"/>
              </a:spcAft>
              <a:buClr>
                <a:srgbClr val="000000"/>
              </a:buClr>
              <a:buSzTx/>
              <a:buFont typeface="Arial"/>
              <a:buChar char="•"/>
              <a:tabLst/>
              <a:defRPr/>
            </a:pPr>
            <a:r>
              <a:rPr kumimoji="0" lang="it-IT" sz="2000" b="1" i="0" u="none" strike="noStrike" kern="1200" cap="none" spc="-1" normalizeH="0" baseline="0" noProof="0">
                <a:ln>
                  <a:noFill/>
                </a:ln>
                <a:solidFill>
                  <a:srgbClr val="000000"/>
                </a:solidFill>
                <a:effectLst/>
                <a:uLnTx/>
                <a:uFillTx/>
                <a:latin typeface="Arial"/>
              </a:rPr>
              <a:t>“Molto basso” o a “basso contenuto di …” </a:t>
            </a:r>
            <a:r>
              <a:rPr kumimoji="0" lang="it-IT" sz="2000" b="0" i="0" u="none" strike="noStrike" kern="1200" cap="none" spc="-1" normalizeH="0" baseline="0" noProof="0">
                <a:ln>
                  <a:noFill/>
                </a:ln>
                <a:solidFill>
                  <a:srgbClr val="000000"/>
                </a:solidFill>
                <a:effectLst/>
                <a:uLnTx/>
                <a:uFillTx/>
                <a:latin typeface="Arial"/>
              </a:rPr>
              <a:t>significa una piccola quantità (maggiore rispetto alla dicitura precedente) del nutriente descritto.</a:t>
            </a:r>
            <a:endParaRPr kumimoji="0" lang="it-IT" sz="20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it-IT" sz="2000" b="1" i="0" u="none" strike="noStrike" kern="1200" cap="none" spc="-1" normalizeH="0" baseline="0" noProof="0">
                <a:ln>
                  <a:noFill/>
                </a:ln>
                <a:solidFill>
                  <a:srgbClr val="000000"/>
                </a:solidFill>
                <a:effectLst/>
                <a:uLnTx/>
                <a:uFillTx/>
                <a:latin typeface="Arial"/>
              </a:rPr>
              <a:t>“Ridotto contenuto di …” </a:t>
            </a:r>
            <a:r>
              <a:rPr kumimoji="0" lang="it-IT" sz="2000" b="0" i="0" u="none" strike="noStrike" kern="1200" cap="none" spc="-1" normalizeH="0" baseline="0" noProof="0">
                <a:ln>
                  <a:noFill/>
                </a:ln>
                <a:solidFill>
                  <a:srgbClr val="000000"/>
                </a:solidFill>
                <a:effectLst/>
                <a:uLnTx/>
                <a:uFillTx/>
                <a:latin typeface="Arial"/>
              </a:rPr>
              <a:t>significa che l’alimento ha il 25% in meno del nutriente descritto rispetto al cibo originale.</a:t>
            </a:r>
            <a:endParaRPr kumimoji="0" lang="it-IT" sz="2000" b="0" i="0" u="none" strike="noStrike" kern="1200" cap="none" spc="-1" normalizeH="0" baseline="0" noProof="0">
              <a:ln>
                <a:noFill/>
              </a:ln>
              <a:solidFill>
                <a:prstClr val="black"/>
              </a:solidFill>
              <a:effectLst/>
              <a:uLnTx/>
              <a:uFillTx/>
              <a:latin typeface="Arial"/>
            </a:endParaRPr>
          </a:p>
        </p:txBody>
      </p:sp>
      <p:pic>
        <p:nvPicPr>
          <p:cNvPr id="3" name="Audio 2">
            <a:hlinkClick r:id="" action="ppaction://media"/>
            <a:extLst>
              <a:ext uri="{FF2B5EF4-FFF2-40B4-BE49-F238E27FC236}">
                <a16:creationId xmlns:a16="http://schemas.microsoft.com/office/drawing/2014/main" id="{1F2C2DAC-A059-7642-8448-FACAA8EB7F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74656343"/>
      </p:ext>
    </p:extLst>
  </p:cSld>
  <p:clrMapOvr>
    <a:masterClrMapping/>
  </p:clrMapOvr>
  <mc:AlternateContent xmlns:mc="http://schemas.openxmlformats.org/markup-compatibility/2006" xmlns:p14="http://schemas.microsoft.com/office/powerpoint/2010/main">
    <mc:Choice Requires="p14">
      <p:transition spd="slow" p14:dur="2000" advTm="40225"/>
    </mc:Choice>
    <mc:Fallback xmlns="">
      <p:transition spd="slow" advTm="4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4" name="CustomShape 1"/>
          <p:cNvSpPr/>
          <p:nvPr/>
        </p:nvSpPr>
        <p:spPr>
          <a:xfrm>
            <a:off x="250920" y="189000"/>
            <a:ext cx="8642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ALLORA MANGIARE  È  UN PROBLEMA? </a:t>
            </a:r>
            <a:endParaRPr kumimoji="0" lang="it-IT" sz="3600" b="0" i="0" u="none" strike="noStrike" kern="1200" cap="none" spc="-1" normalizeH="0" baseline="0" noProof="0">
              <a:ln>
                <a:noFill/>
              </a:ln>
              <a:solidFill>
                <a:prstClr val="black"/>
              </a:solidFill>
              <a:effectLst/>
              <a:uLnTx/>
              <a:uFillTx/>
              <a:latin typeface="Arial"/>
            </a:endParaRPr>
          </a:p>
        </p:txBody>
      </p:sp>
      <p:sp>
        <p:nvSpPr>
          <p:cNvPr id="2635" name="CustomShape 2"/>
          <p:cNvSpPr/>
          <p:nvPr/>
        </p:nvSpPr>
        <p:spPr>
          <a:xfrm>
            <a:off x="250920" y="1268280"/>
            <a:ext cx="8642160" cy="5184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0000"/>
              </a:lnSpc>
              <a:spcBef>
                <a:spcPts val="0"/>
              </a:spcBef>
              <a:spcAft>
                <a:spcPts val="1199"/>
              </a:spcAft>
              <a:buClrTx/>
              <a:buSzTx/>
              <a:buFontTx/>
              <a:buNone/>
              <a:tabLst/>
              <a:defRPr/>
            </a:pPr>
            <a:r>
              <a:rPr kumimoji="0" lang="it-IT" sz="2000" b="0" i="0" u="none" strike="noStrike" kern="1200" cap="none" spc="-1" normalizeH="0" baseline="0" noProof="0" dirty="0">
                <a:ln>
                  <a:noFill/>
                </a:ln>
                <a:solidFill>
                  <a:srgbClr val="000000"/>
                </a:solidFill>
                <a:effectLst/>
                <a:uLnTx/>
                <a:uFillTx/>
                <a:latin typeface="Arial"/>
              </a:rPr>
              <a:t>La </a:t>
            </a:r>
            <a:r>
              <a:rPr kumimoji="0" lang="it-IT" sz="2000" b="1" i="0" u="none" strike="noStrike" kern="1200" cap="none" spc="-1" normalizeH="0" baseline="0" noProof="0" dirty="0">
                <a:ln>
                  <a:noFill/>
                </a:ln>
                <a:solidFill>
                  <a:srgbClr val="000000"/>
                </a:solidFill>
                <a:effectLst/>
                <a:uLnTx/>
                <a:uFillTx/>
                <a:latin typeface="Arial"/>
              </a:rPr>
              <a:t>dieta mediterranea</a:t>
            </a:r>
            <a:r>
              <a:rPr kumimoji="0" lang="it-IT" sz="2000" b="0" i="0" u="none" strike="noStrike" kern="1200" cap="none" spc="-1" normalizeH="0" baseline="0" noProof="0" dirty="0">
                <a:ln>
                  <a:noFill/>
                </a:ln>
                <a:solidFill>
                  <a:srgbClr val="000000"/>
                </a:solidFill>
                <a:effectLst/>
                <a:uLnTx/>
                <a:uFillTx/>
                <a:latin typeface="Arial"/>
              </a:rPr>
              <a:t> è riconosciuta come la migliore dieta per il cuore e per la prevenzione cardiovascolare.</a:t>
            </a:r>
            <a:endParaRPr kumimoji="0" lang="it-IT"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0000"/>
              </a:lnSpc>
              <a:spcBef>
                <a:spcPts val="0"/>
              </a:spcBef>
              <a:spcAft>
                <a:spcPts val="1199"/>
              </a:spcAft>
              <a:buClrTx/>
              <a:buSzTx/>
              <a:buFontTx/>
              <a:buNone/>
              <a:tabLst/>
              <a:defRPr/>
            </a:pPr>
            <a:endParaRPr kumimoji="0" lang="it-IT"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0000"/>
              </a:lnSpc>
              <a:spcBef>
                <a:spcPts val="0"/>
              </a:spcBef>
              <a:spcAft>
                <a:spcPts val="1199"/>
              </a:spcAft>
              <a:buClrTx/>
              <a:buSzTx/>
              <a:buFontTx/>
              <a:buNone/>
              <a:tabLst/>
              <a:defRPr/>
            </a:pPr>
            <a:endParaRPr kumimoji="0" lang="it-IT"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0000"/>
              </a:lnSpc>
              <a:spcBef>
                <a:spcPts val="0"/>
              </a:spcBef>
              <a:spcAft>
                <a:spcPts val="1199"/>
              </a:spcAft>
              <a:buClrTx/>
              <a:buSzTx/>
              <a:buFontTx/>
              <a:buNone/>
              <a:tabLst/>
              <a:defRPr/>
            </a:pPr>
            <a:r>
              <a:rPr kumimoji="0" lang="it-IT" sz="2000" b="1" i="0" u="none" strike="noStrike" kern="1200" cap="none" spc="-1" normalizeH="0" baseline="0" noProof="0" dirty="0">
                <a:ln>
                  <a:noFill/>
                </a:ln>
                <a:solidFill>
                  <a:srgbClr val="000000"/>
                </a:solidFill>
                <a:effectLst/>
                <a:uLnTx/>
                <a:uFillTx/>
                <a:latin typeface="Arial"/>
              </a:rPr>
              <a:t>Perché?: </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1199"/>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La nostra tradizione prevede un </a:t>
            </a:r>
            <a:r>
              <a:rPr kumimoji="0" lang="it-IT" sz="2000" b="1" i="0" u="none" strike="noStrike" kern="1200" cap="none" spc="-1" normalizeH="0" baseline="0" noProof="0" dirty="0">
                <a:ln>
                  <a:noFill/>
                </a:ln>
                <a:solidFill>
                  <a:srgbClr val="000000"/>
                </a:solidFill>
                <a:effectLst/>
                <a:uLnTx/>
                <a:uFillTx/>
                <a:latin typeface="Arial"/>
              </a:rPr>
              <a:t>buon consumo di farinacei (pasta, pane e riso) e legumi, con un consumo limitato di carni e formaggi ed un discreto consumo di pesce</a:t>
            </a:r>
            <a:r>
              <a:rPr kumimoji="0" lang="it-IT" sz="2000" b="0" i="0" u="none" strike="noStrike" kern="1200" cap="none" spc="-1" normalizeH="0" baseline="0" noProof="0" dirty="0">
                <a:ln>
                  <a:noFill/>
                </a:ln>
                <a:solidFill>
                  <a:srgbClr val="000000"/>
                </a:solidFill>
                <a:effectLst/>
                <a:uLnTx/>
                <a:uFillTx/>
                <a:latin typeface="Arial"/>
              </a:rPr>
              <a:t>. </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1199"/>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La situazione climatica italiana permette una </a:t>
            </a:r>
            <a:r>
              <a:rPr kumimoji="0" lang="it-IT" sz="2000" b="1" i="0" u="none" strike="noStrike" kern="1200" cap="none" spc="-1" normalizeH="0" baseline="0" noProof="0" dirty="0">
                <a:ln>
                  <a:noFill/>
                </a:ln>
                <a:solidFill>
                  <a:srgbClr val="000000"/>
                </a:solidFill>
                <a:effectLst/>
                <a:uLnTx/>
                <a:uFillTx/>
                <a:latin typeface="Arial"/>
              </a:rPr>
              <a:t>costante disponibilità sul mercato di frutta fresca, verdure ed ortaggi.</a:t>
            </a:r>
            <a:r>
              <a:rPr kumimoji="0" lang="it-IT" sz="2000" b="0" i="0" u="none" strike="noStrike" kern="1200" cap="none" spc="-1" normalizeH="0" baseline="0" noProof="0" dirty="0">
                <a:ln>
                  <a:noFill/>
                </a:ln>
                <a:solidFill>
                  <a:srgbClr val="000000"/>
                </a:solidFill>
                <a:effectLst/>
                <a:uLnTx/>
                <a:uFillTx/>
                <a:latin typeface="Arial"/>
              </a:rPr>
              <a:t> </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1199"/>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Inoltre, </a:t>
            </a:r>
            <a:r>
              <a:rPr kumimoji="0" lang="it-IT" sz="2000" b="1" i="0" u="none" strike="noStrike" kern="1200" cap="none" spc="-1" normalizeH="0" baseline="0" noProof="0" dirty="0">
                <a:ln>
                  <a:noFill/>
                </a:ln>
                <a:solidFill>
                  <a:srgbClr val="000000"/>
                </a:solidFill>
                <a:effectLst/>
                <a:uLnTx/>
                <a:uFillTx/>
                <a:latin typeface="Arial"/>
              </a:rPr>
              <a:t>il consumo di olio di oliva</a:t>
            </a:r>
            <a:r>
              <a:rPr kumimoji="0" lang="it-IT" sz="2000" b="0" i="0" u="none" strike="noStrike" kern="1200" cap="none" spc="-1" normalizeH="0" baseline="0" noProof="0" dirty="0">
                <a:ln>
                  <a:noFill/>
                </a:ln>
                <a:solidFill>
                  <a:srgbClr val="000000"/>
                </a:solidFill>
                <a:effectLst/>
                <a:uLnTx/>
                <a:uFillTx/>
                <a:latin typeface="Arial"/>
              </a:rPr>
              <a:t> come grasso prevalente nella preparazione dei cibi, limita l’utilizzazione dei grassi di origine animale.</a:t>
            </a:r>
            <a:endParaRPr kumimoji="0" lang="it-IT" sz="2000" b="0" i="0" u="none" strike="noStrike" kern="1200" cap="none" spc="-1" normalizeH="0" baseline="0" noProof="0" dirty="0">
              <a:ln>
                <a:noFill/>
              </a:ln>
              <a:solidFill>
                <a:prstClr val="black"/>
              </a:solidFill>
              <a:effectLst/>
              <a:uLnTx/>
              <a:uFillTx/>
              <a:latin typeface="Arial"/>
            </a:endParaRPr>
          </a:p>
        </p:txBody>
      </p:sp>
      <p:pic>
        <p:nvPicPr>
          <p:cNvPr id="2636" name="Picture 2" descr="Risultato immagini per dieta mediterranea piatto"/>
          <p:cNvPicPr/>
          <p:nvPr/>
        </p:nvPicPr>
        <p:blipFill>
          <a:blip r:embed="rId4"/>
          <a:stretch/>
        </p:blipFill>
        <p:spPr>
          <a:xfrm>
            <a:off x="3454920" y="1989000"/>
            <a:ext cx="2030400" cy="1597320"/>
          </a:xfrm>
          <a:prstGeom prst="rect">
            <a:avLst/>
          </a:prstGeom>
          <a:ln>
            <a:noFill/>
          </a:ln>
        </p:spPr>
      </p:pic>
      <p:pic>
        <p:nvPicPr>
          <p:cNvPr id="2" name="Audio 1">
            <a:hlinkClick r:id="" action="ppaction://media"/>
            <a:extLst>
              <a:ext uri="{FF2B5EF4-FFF2-40B4-BE49-F238E27FC236}">
                <a16:creationId xmlns:a16="http://schemas.microsoft.com/office/drawing/2014/main" id="{7901FB4D-ECF5-DC4A-A227-66CB701BD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38006875"/>
      </p:ext>
    </p:extLst>
  </p:cSld>
  <p:clrMapOvr>
    <a:masterClrMapping/>
  </p:clrMapOvr>
  <mc:AlternateContent xmlns:mc="http://schemas.openxmlformats.org/markup-compatibility/2006" xmlns:p14="http://schemas.microsoft.com/office/powerpoint/2010/main">
    <mc:Choice Requires="p14">
      <p:transition spd="slow" p14:dur="2000" advTm="42161"/>
    </mc:Choice>
    <mc:Fallback xmlns="">
      <p:transition spd="slow" advTm="4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7" name="TextShape 1"/>
          <p:cNvSpPr txBox="1"/>
          <p:nvPr/>
        </p:nvSpPr>
        <p:spPr>
          <a:xfrm>
            <a:off x="250920" y="189720"/>
            <a:ext cx="864216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32" normalizeH="0" baseline="0" noProof="0">
                <a:ln>
                  <a:noFill/>
                </a:ln>
                <a:solidFill>
                  <a:srgbClr val="C00000"/>
                </a:solidFill>
                <a:effectLst/>
                <a:uLnTx/>
                <a:uFillTx/>
                <a:latin typeface="Arial"/>
              </a:rPr>
              <a:t>IL</a:t>
            </a:r>
            <a:r>
              <a:rPr kumimoji="0" lang="it-IT" sz="3600" b="1" i="0" u="none" strike="noStrike" kern="1200" cap="none" spc="-46"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38" name="CustomShape 2"/>
          <p:cNvSpPr/>
          <p:nvPr/>
        </p:nvSpPr>
        <p:spPr>
          <a:xfrm>
            <a:off x="2470680" y="2878920"/>
            <a:ext cx="586800" cy="50040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it-IT" sz="3200" b="0" i="0" u="none" strike="noStrike" kern="1200" cap="none" spc="-1" normalizeH="0" baseline="0" noProof="0">
                <a:ln>
                  <a:noFill/>
                </a:ln>
                <a:solidFill>
                  <a:srgbClr val="000000"/>
                </a:solidFill>
                <a:effectLst/>
                <a:uLnTx/>
                <a:uFillTx/>
                <a:latin typeface="Arial"/>
              </a:rPr>
              <a:t>=</a:t>
            </a:r>
            <a:endParaRPr kumimoji="0" lang="it-IT" sz="3200" b="0" i="0" u="none" strike="noStrike" kern="1200" cap="none" spc="-1" normalizeH="0" baseline="0" noProof="0">
              <a:ln>
                <a:noFill/>
              </a:ln>
              <a:solidFill>
                <a:prstClr val="black"/>
              </a:solidFill>
              <a:effectLst/>
              <a:uLnTx/>
              <a:uFillTx/>
              <a:latin typeface="Arial"/>
            </a:endParaRPr>
          </a:p>
        </p:txBody>
      </p:sp>
      <p:sp>
        <p:nvSpPr>
          <p:cNvPr id="2639" name="CustomShape 3"/>
          <p:cNvSpPr/>
          <p:nvPr/>
        </p:nvSpPr>
        <p:spPr>
          <a:xfrm>
            <a:off x="641880" y="5076720"/>
            <a:ext cx="8065080" cy="489960"/>
          </a:xfrm>
          <a:prstGeom prst="rect">
            <a:avLst/>
          </a:prstGeom>
          <a:noFill/>
          <a:ln>
            <a:noFill/>
          </a:ln>
        </p:spPr>
        <p:style>
          <a:lnRef idx="0">
            <a:scrgbClr r="0" g="0" b="0"/>
          </a:lnRef>
          <a:fillRef idx="0">
            <a:scrgbClr r="0" g="0" b="0"/>
          </a:fillRef>
          <a:effectRef idx="0">
            <a:scrgbClr r="0" g="0" b="0"/>
          </a:effectRef>
          <a:fontRef idx="minor"/>
        </p:style>
        <p:txBody>
          <a:bodyPr lIns="0" tIns="17280" rIns="0" bIns="0">
            <a:spAutoFit/>
          </a:bodyPr>
          <a:lstStyle/>
          <a:p>
            <a:pPr marL="12600" marR="0" lvl="0" indent="0" algn="l" defTabSz="914400" rtl="0" eaLnBrk="1" fontAlgn="auto" latinLnBrk="0" hangingPunct="1">
              <a:lnSpc>
                <a:spcPct val="100000"/>
              </a:lnSpc>
              <a:spcBef>
                <a:spcPts val="136"/>
              </a:spcBef>
              <a:spcAft>
                <a:spcPts val="0"/>
              </a:spcAft>
              <a:buClrTx/>
              <a:buSzTx/>
              <a:buFontTx/>
              <a:buNone/>
              <a:tabLst/>
              <a:defRPr/>
            </a:pPr>
            <a:r>
              <a:rPr kumimoji="0" lang="it-IT" sz="3100" b="0" i="0" u="none" strike="noStrike" kern="1200" cap="none" spc="52" normalizeH="0" baseline="0" noProof="0">
                <a:ln>
                  <a:noFill/>
                </a:ln>
                <a:solidFill>
                  <a:srgbClr val="000000"/>
                </a:solidFill>
                <a:effectLst/>
                <a:uLnTx/>
                <a:uFillTx/>
                <a:latin typeface="Arial"/>
              </a:rPr>
              <a:t>NB: 1 </a:t>
            </a:r>
            <a:r>
              <a:rPr kumimoji="0" lang="it-IT" sz="3100" b="0" i="0" u="none" strike="noStrike" kern="1200" cap="none" spc="58" normalizeH="0" baseline="0" noProof="0">
                <a:ln>
                  <a:noFill/>
                </a:ln>
                <a:solidFill>
                  <a:srgbClr val="000000"/>
                </a:solidFill>
                <a:effectLst/>
                <a:uLnTx/>
                <a:uFillTx/>
                <a:latin typeface="Arial"/>
              </a:rPr>
              <a:t>grammo </a:t>
            </a:r>
            <a:r>
              <a:rPr kumimoji="0" lang="it-IT" sz="3100" b="0" i="0" u="none" strike="noStrike" kern="1200" cap="none" spc="32" normalizeH="0" baseline="0" noProof="0">
                <a:ln>
                  <a:noFill/>
                </a:ln>
                <a:solidFill>
                  <a:srgbClr val="000000"/>
                </a:solidFill>
                <a:effectLst/>
                <a:uLnTx/>
                <a:uFillTx/>
                <a:latin typeface="Arial"/>
              </a:rPr>
              <a:t>di </a:t>
            </a:r>
            <a:r>
              <a:rPr kumimoji="0" lang="it-IT" sz="3100" b="0" i="0" u="none" strike="noStrike" kern="1200" cap="none" spc="38" normalizeH="0" baseline="0" noProof="0">
                <a:ln>
                  <a:noFill/>
                </a:ln>
                <a:solidFill>
                  <a:srgbClr val="000000"/>
                </a:solidFill>
                <a:effectLst/>
                <a:uLnTx/>
                <a:uFillTx/>
                <a:latin typeface="Arial"/>
              </a:rPr>
              <a:t>sale </a:t>
            </a:r>
            <a:r>
              <a:rPr kumimoji="0" lang="it-IT" sz="3100" b="0" i="0" u="none" strike="noStrike" kern="1200" cap="none" spc="52" normalizeH="0" baseline="0" noProof="0">
                <a:ln>
                  <a:noFill/>
                </a:ln>
                <a:solidFill>
                  <a:srgbClr val="000000"/>
                </a:solidFill>
                <a:effectLst/>
                <a:uLnTx/>
                <a:uFillTx/>
                <a:latin typeface="Arial"/>
              </a:rPr>
              <a:t>= </a:t>
            </a:r>
            <a:r>
              <a:rPr kumimoji="0" lang="it-IT" sz="3100" b="0" i="0" u="none" strike="noStrike" kern="1200" cap="none" spc="43" normalizeH="0" baseline="0" noProof="0">
                <a:ln>
                  <a:noFill/>
                </a:ln>
                <a:solidFill>
                  <a:srgbClr val="000000"/>
                </a:solidFill>
                <a:effectLst/>
                <a:uLnTx/>
                <a:uFillTx/>
                <a:latin typeface="Arial"/>
              </a:rPr>
              <a:t>0,4 </a:t>
            </a:r>
            <a:r>
              <a:rPr kumimoji="0" lang="it-IT" sz="3100" b="0" i="0" u="none" strike="noStrike" kern="1200" cap="none" spc="52" normalizeH="0" baseline="0" noProof="0">
                <a:ln>
                  <a:noFill/>
                </a:ln>
                <a:solidFill>
                  <a:srgbClr val="000000"/>
                </a:solidFill>
                <a:effectLst/>
                <a:uLnTx/>
                <a:uFillTx/>
                <a:latin typeface="Arial"/>
              </a:rPr>
              <a:t>grammi </a:t>
            </a:r>
            <a:r>
              <a:rPr kumimoji="0" lang="it-IT" sz="3100" b="0" i="0" u="none" strike="noStrike" kern="1200" cap="none" spc="32" normalizeH="0" baseline="0" noProof="0">
                <a:ln>
                  <a:noFill/>
                </a:ln>
                <a:solidFill>
                  <a:srgbClr val="000000"/>
                </a:solidFill>
                <a:effectLst/>
                <a:uLnTx/>
                <a:uFillTx/>
                <a:latin typeface="Arial"/>
              </a:rPr>
              <a:t>di</a:t>
            </a:r>
            <a:r>
              <a:rPr kumimoji="0" lang="it-IT" sz="3100" b="0" i="0" u="none" strike="noStrike" kern="1200" cap="none" spc="-185" normalizeH="0" baseline="0" noProof="0">
                <a:ln>
                  <a:noFill/>
                </a:ln>
                <a:solidFill>
                  <a:srgbClr val="000000"/>
                </a:solidFill>
                <a:effectLst/>
                <a:uLnTx/>
                <a:uFillTx/>
                <a:latin typeface="Arial"/>
              </a:rPr>
              <a:t> </a:t>
            </a:r>
            <a:r>
              <a:rPr kumimoji="0" lang="it-IT" sz="3100" b="0" i="0" u="none" strike="noStrike" kern="1200" cap="none" spc="38" normalizeH="0" baseline="0" noProof="0">
                <a:ln>
                  <a:noFill/>
                </a:ln>
                <a:solidFill>
                  <a:srgbClr val="000000"/>
                </a:solidFill>
                <a:effectLst/>
                <a:uLnTx/>
                <a:uFillTx/>
                <a:latin typeface="Arial"/>
              </a:rPr>
              <a:t>sodio</a:t>
            </a:r>
            <a:endParaRPr kumimoji="0" lang="it-IT" sz="3100" b="0" i="0" u="none" strike="noStrike" kern="1200" cap="none" spc="-1" normalizeH="0" baseline="0" noProof="0">
              <a:ln>
                <a:noFill/>
              </a:ln>
              <a:solidFill>
                <a:prstClr val="black"/>
              </a:solidFill>
              <a:effectLst/>
              <a:uLnTx/>
              <a:uFillTx/>
              <a:latin typeface="Arial"/>
            </a:endParaRPr>
          </a:p>
        </p:txBody>
      </p:sp>
      <p:sp>
        <p:nvSpPr>
          <p:cNvPr id="2640" name="CustomShape 4"/>
          <p:cNvSpPr/>
          <p:nvPr/>
        </p:nvSpPr>
        <p:spPr>
          <a:xfrm>
            <a:off x="6357600" y="1650960"/>
            <a:ext cx="2135880" cy="754560"/>
          </a:xfrm>
          <a:prstGeom prst="rect">
            <a:avLst/>
          </a:prstGeom>
          <a:noFill/>
          <a:ln>
            <a:noFill/>
          </a:ln>
        </p:spPr>
        <p:style>
          <a:lnRef idx="0">
            <a:scrgbClr r="0" g="0" b="0"/>
          </a:lnRef>
          <a:fillRef idx="0">
            <a:scrgbClr r="0" g="0" b="0"/>
          </a:fillRef>
          <a:effectRef idx="0">
            <a:scrgbClr r="0" g="0" b="0"/>
          </a:effectRef>
          <a:fontRef idx="minor"/>
        </p:style>
        <p:txBody>
          <a:bodyPr lIns="0" tIns="1800" rIns="0" bIns="0">
            <a:spAutoFit/>
          </a:bodyPr>
          <a:lstStyle/>
          <a:p>
            <a:pPr marL="12600" marR="0" lvl="0" indent="116280" algn="ctr" defTabSz="914400" rtl="0" eaLnBrk="1" fontAlgn="auto" latinLnBrk="0" hangingPunct="1">
              <a:lnSpc>
                <a:spcPct val="103000"/>
              </a:lnSpc>
              <a:spcBef>
                <a:spcPts val="14"/>
              </a:spcBef>
              <a:spcAft>
                <a:spcPts val="0"/>
              </a:spcAft>
              <a:buClrTx/>
              <a:buSzTx/>
              <a:buFontTx/>
              <a:buNone/>
              <a:tabLst/>
              <a:defRPr/>
            </a:pPr>
            <a:r>
              <a:rPr kumimoji="0" lang="it-IT" sz="2400" b="1" i="0" u="none" strike="noStrike" kern="1200" cap="none" spc="29" normalizeH="0" baseline="0" noProof="0">
                <a:ln>
                  <a:noFill/>
                </a:ln>
                <a:solidFill>
                  <a:srgbClr val="C00000"/>
                </a:solidFill>
                <a:effectLst/>
                <a:uLnTx/>
                <a:uFillTx/>
                <a:latin typeface="Arial"/>
              </a:rPr>
              <a:t>MAX </a:t>
            </a:r>
            <a:r>
              <a:rPr kumimoji="0" lang="it-IT" sz="2400" b="1" i="0" u="none" strike="noStrike" kern="1200" cap="none" spc="24" normalizeH="0" baseline="0" noProof="0">
                <a:ln>
                  <a:noFill/>
                </a:ln>
                <a:solidFill>
                  <a:srgbClr val="C00000"/>
                </a:solidFill>
                <a:effectLst/>
                <a:uLnTx/>
                <a:uFillTx/>
                <a:latin typeface="Arial"/>
              </a:rPr>
              <a:t>5 </a:t>
            </a:r>
            <a:r>
              <a:rPr kumimoji="0" lang="it-IT" sz="2400" b="1" i="0" u="none" strike="noStrike" kern="1200" cap="none" spc="18" normalizeH="0" baseline="0" noProof="0">
                <a:ln>
                  <a:noFill/>
                </a:ln>
                <a:solidFill>
                  <a:srgbClr val="C00000"/>
                </a:solidFill>
                <a:effectLst/>
                <a:uLnTx/>
                <a:uFillTx/>
                <a:latin typeface="Arial"/>
              </a:rPr>
              <a:t>g di sale al</a:t>
            </a:r>
            <a:r>
              <a:rPr kumimoji="0" lang="it-IT" sz="2400" b="1" i="0" u="none" strike="noStrike" kern="1200" cap="none" spc="-80" normalizeH="0" baseline="0" noProof="0">
                <a:ln>
                  <a:noFill/>
                </a:ln>
                <a:solidFill>
                  <a:srgbClr val="C00000"/>
                </a:solidFill>
                <a:effectLst/>
                <a:uLnTx/>
                <a:uFillTx/>
                <a:latin typeface="Arial"/>
              </a:rPr>
              <a:t> </a:t>
            </a:r>
            <a:r>
              <a:rPr kumimoji="0" lang="it-IT" sz="2400" b="1" i="0" u="none" strike="noStrike" kern="1200" cap="none" spc="12" normalizeH="0" baseline="0" noProof="0">
                <a:ln>
                  <a:noFill/>
                </a:ln>
                <a:solidFill>
                  <a:srgbClr val="C00000"/>
                </a:solidFill>
                <a:effectLst/>
                <a:uLnTx/>
                <a:uFillTx/>
                <a:latin typeface="Arial"/>
              </a:rPr>
              <a:t>giorno!</a:t>
            </a:r>
            <a:endParaRPr kumimoji="0" lang="it-IT" sz="2400" b="0" i="0" u="none" strike="noStrike" kern="1200" cap="none" spc="-1" normalizeH="0" baseline="0" noProof="0">
              <a:ln>
                <a:noFill/>
              </a:ln>
              <a:solidFill>
                <a:prstClr val="black"/>
              </a:solidFill>
              <a:effectLst/>
              <a:uLnTx/>
              <a:uFillTx/>
              <a:latin typeface="Arial"/>
            </a:endParaRPr>
          </a:p>
        </p:txBody>
      </p:sp>
      <p:sp>
        <p:nvSpPr>
          <p:cNvPr id="2641" name="CustomShape 5"/>
          <p:cNvSpPr/>
          <p:nvPr/>
        </p:nvSpPr>
        <p:spPr>
          <a:xfrm>
            <a:off x="5304960" y="3024000"/>
            <a:ext cx="1052280" cy="400320"/>
          </a:xfrm>
          <a:custGeom>
            <a:avLst/>
            <a:gdLst/>
            <a:ahLst/>
            <a:cxnLst/>
            <a:rect l="l" t="t" r="r" b="b"/>
            <a:pathLst>
              <a:path w="663575" h="495300">
                <a:moveTo>
                  <a:pt x="415493" y="0"/>
                </a:moveTo>
                <a:lnTo>
                  <a:pt x="415493" y="123786"/>
                </a:lnTo>
                <a:lnTo>
                  <a:pt x="0" y="123786"/>
                </a:lnTo>
                <a:lnTo>
                  <a:pt x="0" y="371373"/>
                </a:lnTo>
                <a:lnTo>
                  <a:pt x="415493" y="371373"/>
                </a:lnTo>
                <a:lnTo>
                  <a:pt x="415493" y="495160"/>
                </a:lnTo>
                <a:lnTo>
                  <a:pt x="663079" y="247586"/>
                </a:lnTo>
                <a:lnTo>
                  <a:pt x="415493" y="0"/>
                </a:lnTo>
                <a:close/>
              </a:path>
            </a:pathLst>
          </a:custGeom>
          <a:solidFill>
            <a:srgbClr val="C00000"/>
          </a:solidFill>
          <a:ln>
            <a:noFill/>
          </a:ln>
        </p:spPr>
        <p:style>
          <a:lnRef idx="0">
            <a:scrgbClr r="0" g="0" b="0"/>
          </a:lnRef>
          <a:fillRef idx="0">
            <a:scrgbClr r="0" g="0" b="0"/>
          </a:fillRef>
          <a:effectRef idx="0">
            <a:scrgbClr r="0" g="0" b="0"/>
          </a:effectRef>
          <a:fontRef idx="minor"/>
        </p:style>
      </p:sp>
      <p:sp>
        <p:nvSpPr>
          <p:cNvPr id="2642" name="CustomShape 6"/>
          <p:cNvSpPr/>
          <p:nvPr/>
        </p:nvSpPr>
        <p:spPr>
          <a:xfrm>
            <a:off x="666000" y="1772280"/>
            <a:ext cx="2500920" cy="37872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it-IT" sz="2400" b="1" i="0" u="none" strike="noStrike" kern="1200" cap="none" spc="18" normalizeH="0" baseline="0" noProof="0">
                <a:ln>
                  <a:noFill/>
                </a:ln>
                <a:solidFill>
                  <a:srgbClr val="000000"/>
                </a:solidFill>
                <a:effectLst/>
                <a:uLnTx/>
                <a:uFillTx/>
                <a:latin typeface="Arial"/>
              </a:rPr>
              <a:t>sale </a:t>
            </a:r>
            <a:r>
              <a:rPr kumimoji="0" lang="it-IT" sz="2400" b="1" i="0" u="none" strike="noStrike" kern="1200" cap="none" spc="24" normalizeH="0" baseline="0" noProof="0">
                <a:ln>
                  <a:noFill/>
                </a:ln>
                <a:solidFill>
                  <a:srgbClr val="000000"/>
                </a:solidFill>
                <a:effectLst/>
                <a:uLnTx/>
                <a:uFillTx/>
                <a:latin typeface="Arial"/>
              </a:rPr>
              <a:t>da</a:t>
            </a:r>
            <a:r>
              <a:rPr kumimoji="0" lang="it-IT" sz="2400" b="1" i="0" u="none" strike="noStrike" kern="1200" cap="none" spc="-60" normalizeH="0" baseline="0" noProof="0">
                <a:ln>
                  <a:noFill/>
                </a:ln>
                <a:solidFill>
                  <a:srgbClr val="000000"/>
                </a:solidFill>
                <a:effectLst/>
                <a:uLnTx/>
                <a:uFillTx/>
                <a:latin typeface="Arial"/>
              </a:rPr>
              <a:t> </a:t>
            </a:r>
            <a:r>
              <a:rPr kumimoji="0" lang="it-IT" sz="2400" b="1" i="0" u="none" strike="noStrike" kern="1200" cap="none" spc="18" normalizeH="0" baseline="0" noProof="0">
                <a:ln>
                  <a:noFill/>
                </a:ln>
                <a:solidFill>
                  <a:srgbClr val="000000"/>
                </a:solidFill>
                <a:effectLst/>
                <a:uLnTx/>
                <a:uFillTx/>
                <a:latin typeface="Arial"/>
              </a:rPr>
              <a:t>cucina</a:t>
            </a:r>
            <a:endParaRPr kumimoji="0" lang="it-IT" sz="2400" b="0" i="0" u="none" strike="noStrike" kern="1200" cap="none" spc="-1" normalizeH="0" baseline="0" noProof="0">
              <a:ln>
                <a:noFill/>
              </a:ln>
              <a:solidFill>
                <a:prstClr val="black"/>
              </a:solidFill>
              <a:effectLst/>
              <a:uLnTx/>
              <a:uFillTx/>
              <a:latin typeface="Arial"/>
            </a:endParaRPr>
          </a:p>
        </p:txBody>
      </p:sp>
      <p:sp>
        <p:nvSpPr>
          <p:cNvPr id="2643" name="CustomShape 7"/>
          <p:cNvSpPr/>
          <p:nvPr/>
        </p:nvSpPr>
        <p:spPr>
          <a:xfrm>
            <a:off x="3187800" y="1779840"/>
            <a:ext cx="2296080" cy="37080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marL="12600" marR="0" lvl="0" indent="0" algn="l" defTabSz="914400" rtl="0" eaLnBrk="1" fontAlgn="auto" latinLnBrk="0" hangingPunct="1">
              <a:lnSpc>
                <a:spcPct val="100000"/>
              </a:lnSpc>
              <a:spcBef>
                <a:spcPts val="99"/>
              </a:spcBef>
              <a:spcAft>
                <a:spcPts val="0"/>
              </a:spcAft>
              <a:buClrTx/>
              <a:buSzTx/>
              <a:buFontTx/>
              <a:buNone/>
              <a:tabLst/>
              <a:defRPr/>
            </a:pPr>
            <a:r>
              <a:rPr kumimoji="0" lang="it-IT" sz="2350" b="1" i="0" u="none" strike="noStrike" kern="1200" cap="none" spc="9" normalizeH="0" baseline="0" noProof="0">
                <a:ln>
                  <a:noFill/>
                </a:ln>
                <a:solidFill>
                  <a:srgbClr val="000000"/>
                </a:solidFill>
                <a:effectLst/>
                <a:uLnTx/>
                <a:uFillTx/>
                <a:latin typeface="Arial"/>
              </a:rPr>
              <a:t>cloruro </a:t>
            </a:r>
            <a:r>
              <a:rPr kumimoji="0" lang="it-IT" sz="2350" b="1" i="0" u="none" strike="noStrike" kern="1200" cap="none" spc="18" normalizeH="0" baseline="0" noProof="0">
                <a:ln>
                  <a:noFill/>
                </a:ln>
                <a:solidFill>
                  <a:srgbClr val="000000"/>
                </a:solidFill>
                <a:effectLst/>
                <a:uLnTx/>
                <a:uFillTx/>
                <a:latin typeface="Arial"/>
              </a:rPr>
              <a:t>di</a:t>
            </a:r>
            <a:r>
              <a:rPr kumimoji="0" lang="it-IT" sz="2350" b="1" i="0" u="none" strike="noStrike" kern="1200" cap="none" spc="-46" normalizeH="0" baseline="0" noProof="0">
                <a:ln>
                  <a:noFill/>
                </a:ln>
                <a:solidFill>
                  <a:srgbClr val="000000"/>
                </a:solidFill>
                <a:effectLst/>
                <a:uLnTx/>
                <a:uFillTx/>
                <a:latin typeface="Arial"/>
              </a:rPr>
              <a:t> </a:t>
            </a:r>
            <a:r>
              <a:rPr kumimoji="0" lang="it-IT" sz="2350" b="1" i="0" u="none" strike="noStrike" kern="1200" cap="none" spc="18" normalizeH="0" baseline="0" noProof="0">
                <a:ln>
                  <a:noFill/>
                </a:ln>
                <a:solidFill>
                  <a:srgbClr val="000000"/>
                </a:solidFill>
                <a:effectLst/>
                <a:uLnTx/>
                <a:uFillTx/>
                <a:latin typeface="Arial"/>
              </a:rPr>
              <a:t>sodio</a:t>
            </a:r>
            <a:endParaRPr kumimoji="0" lang="it-IT" sz="2350" b="0" i="0" u="none" strike="noStrike" kern="1200" cap="none" spc="-1" normalizeH="0" baseline="0" noProof="0">
              <a:ln>
                <a:noFill/>
              </a:ln>
              <a:solidFill>
                <a:prstClr val="black"/>
              </a:solidFill>
              <a:effectLst/>
              <a:uLnTx/>
              <a:uFillTx/>
              <a:latin typeface="Arial"/>
            </a:endParaRPr>
          </a:p>
        </p:txBody>
      </p:sp>
      <p:pic>
        <p:nvPicPr>
          <p:cNvPr id="2644" name="Elemento grafico 2" descr="Sale e pepe"/>
          <p:cNvPicPr/>
          <p:nvPr/>
        </p:nvPicPr>
        <p:blipFill>
          <a:blip r:embed="rId4"/>
          <a:srcRect r="48937"/>
          <a:stretch/>
        </p:blipFill>
        <p:spPr>
          <a:xfrm>
            <a:off x="935640" y="2057760"/>
            <a:ext cx="1216800" cy="2383200"/>
          </a:xfrm>
          <a:prstGeom prst="rect">
            <a:avLst/>
          </a:prstGeom>
          <a:ln>
            <a:noFill/>
          </a:ln>
        </p:spPr>
      </p:pic>
      <p:pic>
        <p:nvPicPr>
          <p:cNvPr id="2645" name="Picture 2" descr="Concetti Legame covalente Tipi di legame e ordine di legame - ppt video  online scaricare"/>
          <p:cNvPicPr/>
          <p:nvPr/>
        </p:nvPicPr>
        <p:blipFill>
          <a:blip r:embed="rId5"/>
          <a:srcRect l="44489" t="18495" r="8047" b="6953"/>
          <a:stretch/>
        </p:blipFill>
        <p:spPr>
          <a:xfrm>
            <a:off x="3211920" y="2453040"/>
            <a:ext cx="1511640" cy="1780920"/>
          </a:xfrm>
          <a:prstGeom prst="rect">
            <a:avLst/>
          </a:prstGeom>
          <a:ln>
            <a:noFill/>
          </a:ln>
        </p:spPr>
      </p:pic>
      <p:sp>
        <p:nvSpPr>
          <p:cNvPr id="2646" name="CustomShape 8"/>
          <p:cNvSpPr/>
          <p:nvPr/>
        </p:nvSpPr>
        <p:spPr>
          <a:xfrm>
            <a:off x="6265080" y="3840120"/>
            <a:ext cx="2445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un cucchiaino da caffè</a:t>
            </a:r>
            <a:endParaRPr kumimoji="0" lang="it-IT" sz="1800" b="0" i="0" u="none" strike="noStrike" kern="1200" cap="none" spc="-1" normalizeH="0" baseline="0" noProof="0">
              <a:ln>
                <a:noFill/>
              </a:ln>
              <a:solidFill>
                <a:prstClr val="black"/>
              </a:solidFill>
              <a:effectLst/>
              <a:uLnTx/>
              <a:uFillTx/>
              <a:latin typeface="Arial"/>
            </a:endParaRPr>
          </a:p>
        </p:txBody>
      </p:sp>
      <p:pic>
        <p:nvPicPr>
          <p:cNvPr id="2647" name="Elemento grafico 21" descr="Cucchiaio"/>
          <p:cNvPicPr/>
          <p:nvPr/>
        </p:nvPicPr>
        <p:blipFill>
          <a:blip r:embed="rId6"/>
          <a:stretch/>
        </p:blipFill>
        <p:spPr>
          <a:xfrm>
            <a:off x="6648840" y="2425320"/>
            <a:ext cx="1553400" cy="1553400"/>
          </a:xfrm>
          <a:prstGeom prst="rect">
            <a:avLst/>
          </a:prstGeom>
          <a:ln>
            <a:noFill/>
          </a:ln>
        </p:spPr>
      </p:pic>
      <p:pic>
        <p:nvPicPr>
          <p:cNvPr id="2" name="Audio 1">
            <a:hlinkClick r:id="" action="ppaction://media"/>
            <a:extLst>
              <a:ext uri="{FF2B5EF4-FFF2-40B4-BE49-F238E27FC236}">
                <a16:creationId xmlns:a16="http://schemas.microsoft.com/office/drawing/2014/main" id="{2CCFEA76-5E77-4341-A51B-D754A60A4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50560150"/>
      </p:ext>
    </p:extLst>
  </p:cSld>
  <p:clrMapOvr>
    <a:masterClrMapping/>
  </p:clrMapOvr>
  <mc:AlternateContent xmlns:mc="http://schemas.openxmlformats.org/markup-compatibility/2006" xmlns:p14="http://schemas.microsoft.com/office/powerpoint/2010/main">
    <mc:Choice Requires="p14">
      <p:transition spd="slow" p14:dur="2000" advTm="21602"/>
    </mc:Choice>
    <mc:Fallback xmlns="">
      <p:transition spd="slow" advTm="2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8" name="TextShape 1"/>
          <p:cNvSpPr txBox="1"/>
          <p:nvPr/>
        </p:nvSpPr>
        <p:spPr>
          <a:xfrm>
            <a:off x="252000" y="169560"/>
            <a:ext cx="864108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32" normalizeH="0" baseline="0" noProof="0">
                <a:ln>
                  <a:noFill/>
                </a:ln>
                <a:solidFill>
                  <a:srgbClr val="C00000"/>
                </a:solidFill>
                <a:effectLst/>
                <a:uLnTx/>
                <a:uFillTx/>
                <a:latin typeface="Arial"/>
              </a:rPr>
              <a:t>IL</a:t>
            </a:r>
            <a:r>
              <a:rPr kumimoji="0" lang="it-IT" sz="3600" b="1" i="0" u="none" strike="noStrike" kern="1200" cap="none" spc="-46"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49" name="CustomShape 2"/>
          <p:cNvSpPr/>
          <p:nvPr/>
        </p:nvSpPr>
        <p:spPr>
          <a:xfrm>
            <a:off x="246240" y="1268280"/>
            <a:ext cx="8646840" cy="1804320"/>
          </a:xfrm>
          <a:prstGeom prst="rect">
            <a:avLst/>
          </a:prstGeom>
          <a:noFill/>
          <a:ln>
            <a:noFill/>
          </a:ln>
        </p:spPr>
        <p:style>
          <a:lnRef idx="0">
            <a:scrgbClr r="0" g="0" b="0"/>
          </a:lnRef>
          <a:fillRef idx="0">
            <a:scrgbClr r="0" g="0" b="0"/>
          </a:fillRef>
          <a:effectRef idx="0">
            <a:scrgbClr r="0" g="0" b="0"/>
          </a:effectRef>
          <a:fontRef idx="minor"/>
        </p:style>
        <p:txBody>
          <a:bodyPr lIns="0" tIns="34920" rIns="0" bIns="0">
            <a:spAutoFit/>
          </a:bodyPr>
          <a:lstStyle/>
          <a:p>
            <a:pPr marL="12600" marR="0" lvl="0" indent="0" algn="ctr" defTabSz="914400" rtl="0" eaLnBrk="1" fontAlgn="auto" latinLnBrk="0" hangingPunct="1">
              <a:lnSpc>
                <a:spcPct val="93000"/>
              </a:lnSpc>
              <a:spcBef>
                <a:spcPts val="275"/>
              </a:spcBef>
              <a:spcAft>
                <a:spcPts val="0"/>
              </a:spcAft>
              <a:buClrTx/>
              <a:buSzTx/>
              <a:buFontTx/>
              <a:buNone/>
              <a:tabLst/>
              <a:defRPr/>
            </a:pPr>
            <a:r>
              <a:rPr kumimoji="0" lang="it-IT" sz="2400" b="0" i="0" u="none" strike="noStrike" kern="1200" cap="none" spc="-12" normalizeH="0" baseline="0" noProof="0" dirty="0">
                <a:ln>
                  <a:noFill/>
                </a:ln>
                <a:solidFill>
                  <a:srgbClr val="191B0E"/>
                </a:solidFill>
                <a:effectLst/>
                <a:uLnTx/>
                <a:uFillTx/>
                <a:latin typeface="Arial"/>
              </a:rPr>
              <a:t>Un recente </a:t>
            </a:r>
            <a:r>
              <a:rPr kumimoji="0" lang="it-IT" sz="2400" b="0" i="0" u="none" strike="noStrike" kern="1200" cap="none" spc="-7" normalizeH="0" baseline="0" noProof="0" dirty="0">
                <a:ln>
                  <a:noFill/>
                </a:ln>
                <a:solidFill>
                  <a:srgbClr val="191B0E"/>
                </a:solidFill>
                <a:effectLst/>
                <a:uLnTx/>
                <a:uFillTx/>
                <a:latin typeface="Arial"/>
              </a:rPr>
              <a:t>studio epidemiologico sul consumo di sale nei  maggiori Paesi </a:t>
            </a:r>
            <a:r>
              <a:rPr kumimoji="0" lang="it-IT" sz="2400" b="0" i="0" u="none" strike="noStrike" kern="1200" cap="none" spc="-12" normalizeH="0" baseline="0" noProof="0" dirty="0">
                <a:ln>
                  <a:noFill/>
                </a:ln>
                <a:solidFill>
                  <a:srgbClr val="191B0E"/>
                </a:solidFill>
                <a:effectLst/>
                <a:uLnTx/>
                <a:uFillTx/>
                <a:latin typeface="Arial"/>
              </a:rPr>
              <a:t>europei </a:t>
            </a:r>
            <a:r>
              <a:rPr kumimoji="0" lang="it-IT" sz="2400" b="0" i="0" u="none" strike="noStrike" kern="1200" cap="none" spc="-1" normalizeH="0" baseline="0" noProof="0" dirty="0">
                <a:ln>
                  <a:noFill/>
                </a:ln>
                <a:solidFill>
                  <a:srgbClr val="191B0E"/>
                </a:solidFill>
                <a:effectLst/>
                <a:uLnTx/>
                <a:uFillTx/>
                <a:latin typeface="Arial"/>
              </a:rPr>
              <a:t>e </a:t>
            </a:r>
            <a:r>
              <a:rPr kumimoji="0" lang="it-IT" sz="2400" b="0" i="0" u="none" strike="noStrike" kern="1200" cap="none" spc="-7" normalizeH="0" baseline="0" noProof="0" dirty="0">
                <a:ln>
                  <a:noFill/>
                </a:ln>
                <a:solidFill>
                  <a:srgbClr val="191B0E"/>
                </a:solidFill>
                <a:effectLst/>
                <a:uLnTx/>
                <a:uFillTx/>
                <a:latin typeface="Arial"/>
              </a:rPr>
              <a:t>negli Stati </a:t>
            </a:r>
            <a:r>
              <a:rPr kumimoji="0" lang="it-IT" sz="2400" b="0" i="0" u="none" strike="noStrike" kern="1200" cap="none" spc="-12" normalizeH="0" baseline="0" noProof="0" dirty="0">
                <a:ln>
                  <a:noFill/>
                </a:ln>
                <a:solidFill>
                  <a:srgbClr val="191B0E"/>
                </a:solidFill>
                <a:effectLst/>
                <a:uLnTx/>
                <a:uFillTx/>
                <a:latin typeface="Arial"/>
              </a:rPr>
              <a:t>Uniti </a:t>
            </a:r>
            <a:r>
              <a:rPr kumimoji="0" lang="it-IT" sz="2400" b="0" i="0" u="none" strike="noStrike" kern="1200" cap="none" spc="-7" normalizeH="0" baseline="0" noProof="0" dirty="0">
                <a:ln>
                  <a:noFill/>
                </a:ln>
                <a:solidFill>
                  <a:srgbClr val="191B0E"/>
                </a:solidFill>
                <a:effectLst/>
                <a:uLnTx/>
                <a:uFillTx/>
                <a:latin typeface="Arial"/>
              </a:rPr>
              <a:t>(studio </a:t>
            </a:r>
            <a:r>
              <a:rPr kumimoji="0" lang="it-IT" sz="2400" b="0" i="0" u="none" strike="noStrike" kern="1200" cap="none" spc="-7" normalizeH="0" baseline="0" noProof="0" dirty="0" err="1">
                <a:ln>
                  <a:noFill/>
                </a:ln>
                <a:solidFill>
                  <a:srgbClr val="191B0E"/>
                </a:solidFill>
                <a:effectLst/>
                <a:uLnTx/>
                <a:uFillTx/>
                <a:latin typeface="Arial"/>
              </a:rPr>
              <a:t>Intersalt</a:t>
            </a:r>
            <a:r>
              <a:rPr kumimoji="0" lang="it-IT" sz="2400" b="0" i="0" u="none" strike="noStrike" kern="1200" cap="none" spc="-7" normalizeH="0" baseline="0" noProof="0" dirty="0">
                <a:ln>
                  <a:noFill/>
                </a:ln>
                <a:solidFill>
                  <a:srgbClr val="191B0E"/>
                </a:solidFill>
                <a:effectLst/>
                <a:uLnTx/>
                <a:uFillTx/>
                <a:latin typeface="Arial"/>
              </a:rPr>
              <a:t>)  dimostra che l’Italia </a:t>
            </a:r>
            <a:r>
              <a:rPr kumimoji="0" lang="it-IT" sz="2400" b="0" i="0" u="none" strike="noStrike" kern="1200" cap="none" spc="-1" normalizeH="0" baseline="0" noProof="0" dirty="0">
                <a:ln>
                  <a:noFill/>
                </a:ln>
                <a:solidFill>
                  <a:srgbClr val="191B0E"/>
                </a:solidFill>
                <a:effectLst/>
                <a:uLnTx/>
                <a:uFillTx/>
                <a:latin typeface="Arial"/>
              </a:rPr>
              <a:t>è </a:t>
            </a:r>
            <a:r>
              <a:rPr kumimoji="0" lang="it-IT" sz="2400" b="0" i="0" u="none" strike="noStrike" kern="1200" cap="none" spc="-7" normalizeH="0" baseline="0" noProof="0" dirty="0">
                <a:ln>
                  <a:noFill/>
                </a:ln>
                <a:solidFill>
                  <a:srgbClr val="191B0E"/>
                </a:solidFill>
                <a:effectLst/>
                <a:uLnTx/>
                <a:uFillTx/>
                <a:latin typeface="Arial"/>
              </a:rPr>
              <a:t>uno dei </a:t>
            </a:r>
            <a:r>
              <a:rPr kumimoji="0" lang="it-IT" sz="2400" b="0" i="0" u="none" strike="noStrike" kern="1200" cap="none" spc="-1" normalizeH="0" baseline="0" noProof="0" dirty="0">
                <a:ln>
                  <a:noFill/>
                </a:ln>
                <a:solidFill>
                  <a:srgbClr val="191B0E"/>
                </a:solidFill>
                <a:effectLst/>
                <a:uLnTx/>
                <a:uFillTx/>
                <a:latin typeface="Arial"/>
              </a:rPr>
              <a:t>paesi </a:t>
            </a:r>
            <a:r>
              <a:rPr kumimoji="0" lang="it-IT" sz="2400" b="0" i="0" u="none" strike="noStrike" kern="1200" cap="none" spc="-7" normalizeH="0" baseline="0" noProof="0" dirty="0">
                <a:ln>
                  <a:noFill/>
                </a:ln>
                <a:solidFill>
                  <a:srgbClr val="191B0E"/>
                </a:solidFill>
                <a:effectLst/>
                <a:uLnTx/>
                <a:uFillTx/>
                <a:latin typeface="Arial"/>
              </a:rPr>
              <a:t>che ne </a:t>
            </a:r>
            <a:r>
              <a:rPr kumimoji="0" lang="it-IT" sz="2400" b="0" i="0" u="none" strike="noStrike" kern="1200" cap="none" spc="-12" normalizeH="0" baseline="0" noProof="0" dirty="0">
                <a:ln>
                  <a:noFill/>
                </a:ln>
                <a:solidFill>
                  <a:srgbClr val="191B0E"/>
                </a:solidFill>
                <a:effectLst/>
                <a:uLnTx/>
                <a:uFillTx/>
                <a:latin typeface="Arial"/>
              </a:rPr>
              <a:t>fa </a:t>
            </a:r>
            <a:r>
              <a:rPr kumimoji="0" lang="it-IT" sz="2400" b="0" i="0" u="none" strike="noStrike" kern="1200" cap="none" spc="-7" normalizeH="0" baseline="0" noProof="0" dirty="0">
                <a:ln>
                  <a:noFill/>
                </a:ln>
                <a:solidFill>
                  <a:srgbClr val="191B0E"/>
                </a:solidFill>
                <a:effectLst/>
                <a:uLnTx/>
                <a:uFillTx/>
                <a:latin typeface="Arial"/>
              </a:rPr>
              <a:t>uso maggiore:</a:t>
            </a:r>
            <a:endParaRPr kumimoji="0" lang="it-IT" sz="2400" b="0" i="0" u="none" strike="noStrike" kern="1200" cap="none" spc="-1" normalizeH="0" baseline="0" noProof="0" dirty="0">
              <a:ln>
                <a:noFill/>
              </a:ln>
              <a:solidFill>
                <a:prstClr val="black"/>
              </a:solidFill>
              <a:effectLst/>
              <a:uLnTx/>
              <a:uFillTx/>
              <a:latin typeface="Arial"/>
            </a:endParaRPr>
          </a:p>
          <a:p>
            <a:pPr marL="12600" marR="0" lvl="0" indent="0" algn="l" defTabSz="914400" rtl="0" eaLnBrk="1" fontAlgn="auto" latinLnBrk="0" hangingPunct="1">
              <a:lnSpc>
                <a:spcPct val="93000"/>
              </a:lnSpc>
              <a:spcBef>
                <a:spcPts val="275"/>
              </a:spcBef>
              <a:spcAft>
                <a:spcPts val="0"/>
              </a:spcAft>
              <a:buClrTx/>
              <a:buSzTx/>
              <a:buFontTx/>
              <a:buNone/>
              <a:tabLst/>
              <a:defRPr/>
            </a:pPr>
            <a:endParaRPr kumimoji="0" lang="it-IT" sz="2400" b="0" i="0" u="none" strike="noStrike" kern="1200" cap="none" spc="-1" normalizeH="0" baseline="0" noProof="0" dirty="0">
              <a:ln>
                <a:noFill/>
              </a:ln>
              <a:solidFill>
                <a:prstClr val="black"/>
              </a:solidFill>
              <a:effectLst/>
              <a:uLnTx/>
              <a:uFillTx/>
              <a:latin typeface="Arial"/>
            </a:endParaRPr>
          </a:p>
          <a:p>
            <a:pPr marL="12600" marR="0" lvl="0" indent="0" algn="ctr" defTabSz="914400" rtl="0" eaLnBrk="1" fontAlgn="auto" latinLnBrk="0" hangingPunct="1">
              <a:lnSpc>
                <a:spcPct val="93000"/>
              </a:lnSpc>
              <a:spcBef>
                <a:spcPts val="275"/>
              </a:spcBef>
              <a:spcAft>
                <a:spcPts val="0"/>
              </a:spcAft>
              <a:buClrTx/>
              <a:buSzTx/>
              <a:buFontTx/>
              <a:buNone/>
              <a:tabLst/>
              <a:defRPr/>
            </a:pPr>
            <a:r>
              <a:rPr kumimoji="0" lang="it-IT" sz="2400" b="1" i="0" u="none" strike="noStrike" kern="1200" cap="none" spc="-1" normalizeH="0" baseline="0" noProof="0" dirty="0">
                <a:ln>
                  <a:noFill/>
                </a:ln>
                <a:solidFill>
                  <a:srgbClr val="191B0E"/>
                </a:solidFill>
                <a:effectLst/>
                <a:uLnTx/>
                <a:uFillTx/>
                <a:latin typeface="Arial"/>
              </a:rPr>
              <a:t>10 - 11 </a:t>
            </a:r>
            <a:r>
              <a:rPr kumimoji="0" lang="it-IT" sz="2400" b="1" i="0" u="none" strike="noStrike" kern="1200" cap="none" spc="18" normalizeH="0" baseline="0" noProof="0" dirty="0">
                <a:ln>
                  <a:noFill/>
                </a:ln>
                <a:solidFill>
                  <a:srgbClr val="191B0E"/>
                </a:solidFill>
                <a:effectLst/>
                <a:uLnTx/>
                <a:uFillTx/>
                <a:latin typeface="Arial"/>
              </a:rPr>
              <a:t>grammi </a:t>
            </a:r>
            <a:r>
              <a:rPr kumimoji="0" lang="it-IT" sz="2400" b="1" i="0" u="none" strike="noStrike" kern="1200" cap="none" spc="12" normalizeH="0" baseline="0" noProof="0" dirty="0">
                <a:ln>
                  <a:noFill/>
                </a:ln>
                <a:solidFill>
                  <a:srgbClr val="191B0E"/>
                </a:solidFill>
                <a:effectLst/>
                <a:uLnTx/>
                <a:uFillTx/>
                <a:latin typeface="Arial"/>
              </a:rPr>
              <a:t>in </a:t>
            </a:r>
            <a:r>
              <a:rPr kumimoji="0" lang="it-IT" sz="2400" b="1" i="0" u="none" strike="noStrike" kern="1200" cap="none" spc="24" normalizeH="0" baseline="0" noProof="0" dirty="0">
                <a:ln>
                  <a:noFill/>
                </a:ln>
                <a:solidFill>
                  <a:srgbClr val="191B0E"/>
                </a:solidFill>
                <a:effectLst/>
                <a:uLnTx/>
                <a:uFillTx/>
                <a:latin typeface="Arial"/>
              </a:rPr>
              <a:t>media </a:t>
            </a:r>
            <a:r>
              <a:rPr kumimoji="0" lang="it-IT" sz="2400" b="1" i="0" u="none" strike="noStrike" kern="1200" cap="none" spc="18" normalizeH="0" baseline="0" noProof="0" dirty="0">
                <a:ln>
                  <a:noFill/>
                </a:ln>
                <a:solidFill>
                  <a:srgbClr val="191B0E"/>
                </a:solidFill>
                <a:effectLst/>
                <a:uLnTx/>
                <a:uFillTx/>
                <a:latin typeface="Arial"/>
              </a:rPr>
              <a:t>al</a:t>
            </a:r>
            <a:r>
              <a:rPr kumimoji="0" lang="it-IT" sz="2400" b="1" i="0" u="none" strike="noStrike" kern="1200" cap="none" spc="-12" normalizeH="0" baseline="0" noProof="0" dirty="0">
                <a:ln>
                  <a:noFill/>
                </a:ln>
                <a:solidFill>
                  <a:srgbClr val="191B0E"/>
                </a:solidFill>
                <a:effectLst/>
                <a:uLnTx/>
                <a:uFillTx/>
                <a:latin typeface="Arial"/>
              </a:rPr>
              <a:t> </a:t>
            </a:r>
            <a:r>
              <a:rPr kumimoji="0" lang="it-IT" sz="2400" b="1" i="0" u="none" strike="noStrike" kern="1200" cap="none" spc="12" normalizeH="0" baseline="0" noProof="0" dirty="0">
                <a:ln>
                  <a:noFill/>
                </a:ln>
                <a:solidFill>
                  <a:srgbClr val="191B0E"/>
                </a:solidFill>
                <a:effectLst/>
                <a:uLnTx/>
                <a:uFillTx/>
                <a:latin typeface="Arial"/>
              </a:rPr>
              <a:t>giorno</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650" name="CustomShape 3"/>
          <p:cNvSpPr/>
          <p:nvPr/>
        </p:nvSpPr>
        <p:spPr>
          <a:xfrm>
            <a:off x="3725280" y="4293000"/>
            <a:ext cx="4150800" cy="878040"/>
          </a:xfrm>
          <a:prstGeom prst="rect">
            <a:avLst/>
          </a:prstGeom>
          <a:noFill/>
          <a:ln>
            <a:noFill/>
          </a:ln>
        </p:spPr>
        <p:style>
          <a:lnRef idx="0">
            <a:scrgbClr r="0" g="0" b="0"/>
          </a:lnRef>
          <a:fillRef idx="0">
            <a:scrgbClr r="0" g="0" b="0"/>
          </a:fillRef>
          <a:effectRef idx="0">
            <a:scrgbClr r="0" g="0" b="0"/>
          </a:effectRef>
          <a:fontRef idx="minor"/>
        </p:style>
        <p:txBody>
          <a:bodyPr lIns="0" tIns="12240" rIns="0" bIns="0">
            <a:spAutoFit/>
          </a:bodyPr>
          <a:lstStyle/>
          <a:p>
            <a:pPr marL="12600" marR="0" lvl="0" indent="0" algn="ctr" defTabSz="914400" rtl="0" eaLnBrk="1" fontAlgn="auto" latinLnBrk="0" hangingPunct="1">
              <a:lnSpc>
                <a:spcPct val="100000"/>
              </a:lnSpc>
              <a:spcBef>
                <a:spcPts val="96"/>
              </a:spcBef>
              <a:spcAft>
                <a:spcPts val="0"/>
              </a:spcAft>
              <a:buClrTx/>
              <a:buSzTx/>
              <a:buFontTx/>
              <a:buNone/>
              <a:tabLst/>
              <a:defRPr/>
            </a:pPr>
            <a:r>
              <a:rPr kumimoji="0" lang="it-IT" sz="2800" b="1" i="0" u="none" strike="noStrike" kern="1200" cap="none" spc="-21" normalizeH="0" baseline="0" noProof="0">
                <a:ln>
                  <a:noFill/>
                </a:ln>
                <a:solidFill>
                  <a:srgbClr val="C00000"/>
                </a:solidFill>
                <a:effectLst/>
                <a:uLnTx/>
                <a:uFillTx/>
                <a:latin typeface="Arial"/>
              </a:rPr>
              <a:t>10 </a:t>
            </a:r>
            <a:r>
              <a:rPr kumimoji="0" lang="it-IT" sz="2800" b="1" i="0" u="none" strike="noStrike" kern="1200" cap="none" spc="-1" normalizeH="0" baseline="0" noProof="0">
                <a:ln>
                  <a:noFill/>
                </a:ln>
                <a:solidFill>
                  <a:srgbClr val="C00000"/>
                </a:solidFill>
                <a:effectLst/>
                <a:uLnTx/>
                <a:uFillTx/>
                <a:latin typeface="Arial"/>
              </a:rPr>
              <a:t>volte </a:t>
            </a:r>
            <a:r>
              <a:rPr kumimoji="0" lang="it-IT" sz="2800" b="1" i="0" u="none" strike="noStrike" kern="1200" cap="none" spc="9" normalizeH="0" baseline="0" noProof="0">
                <a:ln>
                  <a:noFill/>
                </a:ln>
                <a:solidFill>
                  <a:srgbClr val="C00000"/>
                </a:solidFill>
                <a:effectLst/>
                <a:uLnTx/>
                <a:uFillTx/>
                <a:latin typeface="Arial"/>
              </a:rPr>
              <a:t>il</a:t>
            </a:r>
            <a:r>
              <a:rPr kumimoji="0" lang="it-IT" sz="2800" b="1" i="0" u="none" strike="noStrike" kern="1200" cap="none" spc="24" normalizeH="0" baseline="0" noProof="0">
                <a:ln>
                  <a:noFill/>
                </a:ln>
                <a:solidFill>
                  <a:srgbClr val="C00000"/>
                </a:solidFill>
                <a:effectLst/>
                <a:uLnTx/>
                <a:uFillTx/>
                <a:latin typeface="Arial"/>
              </a:rPr>
              <a:t> </a:t>
            </a:r>
            <a:r>
              <a:rPr kumimoji="0" lang="it-IT" sz="2800" b="1" i="0" u="none" strike="noStrike" kern="1200" cap="none" spc="12" normalizeH="0" baseline="0" noProof="0">
                <a:ln>
                  <a:noFill/>
                </a:ln>
                <a:solidFill>
                  <a:srgbClr val="C00000"/>
                </a:solidFill>
                <a:effectLst/>
                <a:uLnTx/>
                <a:uFillTx/>
                <a:latin typeface="Arial"/>
              </a:rPr>
              <a:t>fabbisogno</a:t>
            </a:r>
            <a:endParaRPr kumimoji="0" lang="it-IT" sz="2800" b="0" i="0" u="none" strike="noStrike" kern="1200" cap="none" spc="-1" normalizeH="0" baseline="0" noProof="0">
              <a:ln>
                <a:noFill/>
              </a:ln>
              <a:solidFill>
                <a:prstClr val="black"/>
              </a:solidFill>
              <a:effectLst/>
              <a:uLnTx/>
              <a:uFillTx/>
              <a:latin typeface="Arial"/>
            </a:endParaRPr>
          </a:p>
          <a:p>
            <a:pPr marL="12600" marR="0" lvl="0" indent="0" algn="ctr" defTabSz="914400" rtl="0" eaLnBrk="1" fontAlgn="auto" latinLnBrk="0" hangingPunct="1">
              <a:lnSpc>
                <a:spcPct val="100000"/>
              </a:lnSpc>
              <a:spcBef>
                <a:spcPts val="96"/>
              </a:spcBef>
              <a:spcAft>
                <a:spcPts val="0"/>
              </a:spcAft>
              <a:buClrTx/>
              <a:buSzTx/>
              <a:buFontTx/>
              <a:buNone/>
              <a:tabLst/>
              <a:defRPr/>
            </a:pPr>
            <a:r>
              <a:rPr kumimoji="0" lang="it-IT" sz="2800" b="1" i="0" u="none" strike="noStrike" kern="1200" cap="none" spc="12" normalizeH="0" baseline="0" noProof="0">
                <a:ln>
                  <a:noFill/>
                </a:ln>
                <a:solidFill>
                  <a:srgbClr val="C00000"/>
                </a:solidFill>
                <a:effectLst/>
                <a:uLnTx/>
                <a:uFillTx/>
                <a:latin typeface="Arial"/>
              </a:rPr>
              <a:t>giornaliero</a:t>
            </a:r>
            <a:endParaRPr kumimoji="0" lang="it-IT" sz="2800" b="0" i="0" u="none" strike="noStrike" kern="1200" cap="none" spc="-1" normalizeH="0" baseline="0" noProof="0">
              <a:ln>
                <a:noFill/>
              </a:ln>
              <a:solidFill>
                <a:prstClr val="black"/>
              </a:solidFill>
              <a:effectLst/>
              <a:uLnTx/>
              <a:uFillTx/>
              <a:latin typeface="Arial"/>
            </a:endParaRPr>
          </a:p>
        </p:txBody>
      </p:sp>
      <p:pic>
        <p:nvPicPr>
          <p:cNvPr id="2651" name="Elemento grafico 9" descr="Badge Croce"/>
          <p:cNvPicPr/>
          <p:nvPr/>
        </p:nvPicPr>
        <p:blipFill>
          <a:blip r:embed="rId4"/>
          <a:stretch/>
        </p:blipFill>
        <p:spPr>
          <a:xfrm>
            <a:off x="971640" y="3300120"/>
            <a:ext cx="2761200" cy="2761200"/>
          </a:xfrm>
          <a:prstGeom prst="rect">
            <a:avLst/>
          </a:prstGeom>
          <a:ln>
            <a:noFill/>
          </a:ln>
        </p:spPr>
      </p:pic>
      <p:pic>
        <p:nvPicPr>
          <p:cNvPr id="3" name="Audio 2">
            <a:hlinkClick r:id="" action="ppaction://media"/>
            <a:extLst>
              <a:ext uri="{FF2B5EF4-FFF2-40B4-BE49-F238E27FC236}">
                <a16:creationId xmlns:a16="http://schemas.microsoft.com/office/drawing/2014/main" id="{E17249D6-7BBD-2442-AD61-530411DD1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11837306"/>
      </p:ext>
    </p:extLst>
  </p:cSld>
  <p:clrMapOvr>
    <a:masterClrMapping/>
  </p:clrMapOvr>
  <mc:AlternateContent xmlns:mc="http://schemas.openxmlformats.org/markup-compatibility/2006" xmlns:p14="http://schemas.microsoft.com/office/powerpoint/2010/main">
    <mc:Choice Requires="p14">
      <p:transition spd="slow" p14:dur="2000" advTm="19599"/>
    </mc:Choice>
    <mc:Fallback xmlns="">
      <p:transition spd="slow" advTm="1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81" name="CustomShape 1"/>
          <p:cNvSpPr/>
          <p:nvPr/>
        </p:nvSpPr>
        <p:spPr>
          <a:xfrm>
            <a:off x="250920" y="1297800"/>
            <a:ext cx="864216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77" normalizeH="0" baseline="0" noProof="0">
                <a:ln>
                  <a:noFill/>
                </a:ln>
                <a:solidFill>
                  <a:srgbClr val="C00000"/>
                </a:solidFill>
                <a:effectLst/>
                <a:uLnTx/>
                <a:uFillTx/>
                <a:latin typeface="Arial"/>
              </a:rPr>
              <a:t>CONSIGLI PER UNA CORRETTA ALIMENTAZIONE</a:t>
            </a:r>
            <a:endParaRPr kumimoji="0" lang="it-IT" sz="5400" b="0" i="0" u="none" strike="noStrike" kern="1200" cap="none" spc="-1" normalizeH="0" baseline="0" noProof="0">
              <a:ln>
                <a:noFill/>
              </a:ln>
              <a:solidFill>
                <a:prstClr val="black"/>
              </a:solidFill>
              <a:effectLst/>
              <a:uLnTx/>
              <a:uFillTx/>
              <a:latin typeface="Arial"/>
            </a:endParaRPr>
          </a:p>
        </p:txBody>
      </p:sp>
      <p:pic>
        <p:nvPicPr>
          <p:cNvPr id="2582" name="Elemento grafico 5" descr="Cestino di frutta"/>
          <p:cNvPicPr/>
          <p:nvPr/>
        </p:nvPicPr>
        <p:blipFill>
          <a:blip r:embed="rId4"/>
          <a:stretch/>
        </p:blipFill>
        <p:spPr>
          <a:xfrm>
            <a:off x="3582000" y="4149000"/>
            <a:ext cx="1979640" cy="1979640"/>
          </a:xfrm>
          <a:prstGeom prst="rect">
            <a:avLst/>
          </a:prstGeom>
          <a:ln>
            <a:noFill/>
          </a:ln>
        </p:spPr>
      </p:pic>
      <p:sp>
        <p:nvSpPr>
          <p:cNvPr id="2583"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pic>
        <p:nvPicPr>
          <p:cNvPr id="2" name="Audio 1">
            <a:hlinkClick r:id="" action="ppaction://media"/>
            <a:extLst>
              <a:ext uri="{FF2B5EF4-FFF2-40B4-BE49-F238E27FC236}">
                <a16:creationId xmlns:a16="http://schemas.microsoft.com/office/drawing/2014/main" id="{40CDC305-BAFE-DF48-8C6D-A93DB21F15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9112787"/>
      </p:ext>
    </p:extLst>
  </p:cSld>
  <p:clrMapOvr>
    <a:masterClrMapping/>
  </p:clrMapOvr>
  <mc:AlternateContent xmlns:mc="http://schemas.openxmlformats.org/markup-compatibility/2006" xmlns:p14="http://schemas.microsoft.com/office/powerpoint/2010/main">
    <mc:Choice Requires="p14">
      <p:transition spd="slow" p14:dur="2000" advTm="4202"/>
    </mc:Choice>
    <mc:Fallback xmlns="">
      <p:transition spd="slow" advTm="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 name="TextShape 1"/>
          <p:cNvSpPr txBox="1"/>
          <p:nvPr/>
        </p:nvSpPr>
        <p:spPr>
          <a:xfrm>
            <a:off x="250920" y="154080"/>
            <a:ext cx="864216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32" normalizeH="0" baseline="0" noProof="0">
                <a:ln>
                  <a:noFill/>
                </a:ln>
                <a:solidFill>
                  <a:srgbClr val="C00000"/>
                </a:solidFill>
                <a:effectLst/>
                <a:uLnTx/>
                <a:uFillTx/>
                <a:latin typeface="Arial"/>
              </a:rPr>
              <a:t>IL</a:t>
            </a:r>
            <a:r>
              <a:rPr kumimoji="0" lang="it-IT" sz="3600" b="1" i="0" u="none" strike="noStrike" kern="1200" cap="none" spc="-46"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53" name="CustomShape 2"/>
          <p:cNvSpPr/>
          <p:nvPr/>
        </p:nvSpPr>
        <p:spPr>
          <a:xfrm>
            <a:off x="250920" y="1845000"/>
            <a:ext cx="7566120" cy="4023553"/>
          </a:xfrm>
          <a:prstGeom prst="rect">
            <a:avLst/>
          </a:prstGeom>
          <a:noFill/>
          <a:ln>
            <a:noFill/>
          </a:ln>
        </p:spPr>
        <p:style>
          <a:lnRef idx="0">
            <a:scrgbClr r="0" g="0" b="0"/>
          </a:lnRef>
          <a:fillRef idx="0">
            <a:scrgbClr r="0" g="0" b="0"/>
          </a:fillRef>
          <a:effectRef idx="0">
            <a:scrgbClr r="0" g="0" b="0"/>
          </a:effectRef>
          <a:fontRef idx="minor"/>
        </p:style>
        <p:txBody>
          <a:bodyPr wrap="square" lIns="0" tIns="32400" rIns="0" bIns="0">
            <a:spAutoFit/>
          </a:bodyPr>
          <a:lstStyle/>
          <a:p>
            <a:pPr marL="572760" marR="0" lvl="0" indent="-383760" algn="l" defTabSz="914400" rtl="0" eaLnBrk="1" fontAlgn="auto" latinLnBrk="0" hangingPunct="1">
              <a:lnSpc>
                <a:spcPct val="93000"/>
              </a:lnSpc>
              <a:spcBef>
                <a:spcPts val="255"/>
              </a:spcBef>
              <a:spcAft>
                <a:spcPts val="0"/>
              </a:spcAft>
              <a:buClr>
                <a:srgbClr val="191B0E"/>
              </a:buClr>
              <a:buSzTx/>
              <a:buFont typeface="Arial"/>
              <a:buChar char="•"/>
              <a:tabLst/>
              <a:defRPr/>
            </a:pPr>
            <a:r>
              <a:rPr kumimoji="0" lang="it-IT" sz="2000" b="0" i="0" u="none" strike="noStrike" kern="1200" cap="none" spc="-7" normalizeH="0" baseline="0" noProof="0" dirty="0">
                <a:ln>
                  <a:noFill/>
                </a:ln>
                <a:solidFill>
                  <a:srgbClr val="191B0E"/>
                </a:solidFill>
                <a:effectLst/>
                <a:uLnTx/>
                <a:uFillTx/>
                <a:latin typeface="Arial"/>
              </a:rPr>
              <a:t>Le necessità dell'organismo sono largamente </a:t>
            </a:r>
            <a:r>
              <a:rPr kumimoji="0" lang="it-IT" sz="2000" b="0" i="0" u="none" strike="noStrike" kern="1200" cap="none" spc="-1" normalizeH="0" baseline="0" noProof="0" dirty="0">
                <a:ln>
                  <a:noFill/>
                </a:ln>
                <a:solidFill>
                  <a:srgbClr val="191B0E"/>
                </a:solidFill>
                <a:effectLst/>
                <a:uLnTx/>
                <a:uFillTx/>
                <a:latin typeface="Arial"/>
              </a:rPr>
              <a:t>coperte dal  </a:t>
            </a:r>
            <a:r>
              <a:rPr kumimoji="0" lang="it-IT" sz="2000" b="0" i="0" u="none" strike="noStrike" kern="1200" cap="none" spc="-12" normalizeH="0" baseline="0" noProof="0" dirty="0">
                <a:ln>
                  <a:noFill/>
                </a:ln>
                <a:solidFill>
                  <a:srgbClr val="191B0E"/>
                </a:solidFill>
                <a:effectLst/>
                <a:uLnTx/>
                <a:uFillTx/>
                <a:latin typeface="Arial"/>
              </a:rPr>
              <a:t>contenuto </a:t>
            </a:r>
            <a:r>
              <a:rPr kumimoji="0" lang="it-IT" sz="2000" b="0" i="0" u="none" strike="noStrike" kern="1200" cap="none" spc="-7" normalizeH="0" baseline="0" noProof="0" dirty="0">
                <a:ln>
                  <a:noFill/>
                </a:ln>
                <a:solidFill>
                  <a:srgbClr val="191B0E"/>
                </a:solidFill>
                <a:effectLst/>
                <a:uLnTx/>
                <a:uFillTx/>
                <a:latin typeface="Arial"/>
              </a:rPr>
              <a:t>di sodio nei </a:t>
            </a:r>
            <a:r>
              <a:rPr kumimoji="0" lang="it-IT" sz="2000" b="0" i="0" u="none" strike="noStrike" kern="1200" cap="none" spc="-1" normalizeH="0" baseline="0" noProof="0" dirty="0">
                <a:ln>
                  <a:noFill/>
                </a:ln>
                <a:solidFill>
                  <a:srgbClr val="191B0E"/>
                </a:solidFill>
                <a:effectLst/>
                <a:uLnTx/>
                <a:uFillTx/>
                <a:latin typeface="Arial"/>
              </a:rPr>
              <a:t>cibi, </a:t>
            </a:r>
            <a:r>
              <a:rPr kumimoji="0" lang="it-IT" sz="2000" b="0" i="0" u="none" strike="noStrike" kern="1200" cap="none" spc="-7" normalizeH="0" baseline="0" noProof="0" dirty="0">
                <a:ln>
                  <a:noFill/>
                </a:ln>
                <a:solidFill>
                  <a:srgbClr val="191B0E"/>
                </a:solidFill>
                <a:effectLst/>
                <a:uLnTx/>
                <a:uFillTx/>
                <a:latin typeface="Arial"/>
              </a:rPr>
              <a:t>per </a:t>
            </a:r>
            <a:r>
              <a:rPr kumimoji="0" lang="it-IT" sz="2000" b="0" i="0" u="none" strike="noStrike" kern="1200" cap="none" spc="-1" normalizeH="0" baseline="0" noProof="0" dirty="0">
                <a:ln>
                  <a:noFill/>
                </a:ln>
                <a:solidFill>
                  <a:srgbClr val="191B0E"/>
                </a:solidFill>
                <a:effectLst/>
                <a:uLnTx/>
                <a:uFillTx/>
                <a:latin typeface="Arial"/>
              </a:rPr>
              <a:t>cui </a:t>
            </a:r>
            <a:r>
              <a:rPr kumimoji="0" lang="it-IT" sz="2000" b="0" i="0" u="none" strike="noStrike" kern="1200" cap="none" spc="-12" normalizeH="0" baseline="0" noProof="0" dirty="0">
                <a:ln>
                  <a:noFill/>
                </a:ln>
                <a:solidFill>
                  <a:srgbClr val="191B0E"/>
                </a:solidFill>
                <a:effectLst/>
                <a:uLnTx/>
                <a:uFillTx/>
                <a:latin typeface="Arial"/>
              </a:rPr>
              <a:t>teoricamente </a:t>
            </a:r>
            <a:r>
              <a:rPr kumimoji="0" lang="it-IT" sz="2000" b="0" i="0" u="none" strike="noStrike" kern="1200" cap="none" spc="-7" normalizeH="0" baseline="0" noProof="0" dirty="0">
                <a:ln>
                  <a:noFill/>
                </a:ln>
                <a:solidFill>
                  <a:srgbClr val="191B0E"/>
                </a:solidFill>
                <a:effectLst/>
                <a:uLnTx/>
                <a:uFillTx/>
                <a:latin typeface="Arial"/>
              </a:rPr>
              <a:t>non </a:t>
            </a:r>
            <a:r>
              <a:rPr kumimoji="0" lang="it-IT" sz="2000" b="0" i="0" u="none" strike="noStrike" kern="1200" cap="none" spc="-1" normalizeH="0" baseline="0" noProof="0" dirty="0">
                <a:ln>
                  <a:noFill/>
                </a:ln>
                <a:solidFill>
                  <a:srgbClr val="191B0E"/>
                </a:solidFill>
                <a:effectLst/>
                <a:uLnTx/>
                <a:uFillTx/>
                <a:latin typeface="Arial"/>
              </a:rPr>
              <a:t>è  </a:t>
            </a:r>
            <a:r>
              <a:rPr kumimoji="0" lang="it-IT" sz="2000" b="0" i="0" u="none" strike="noStrike" kern="1200" cap="none" spc="-7" normalizeH="0" baseline="0" noProof="0" dirty="0">
                <a:ln>
                  <a:noFill/>
                </a:ln>
                <a:solidFill>
                  <a:srgbClr val="191B0E"/>
                </a:solidFill>
                <a:effectLst/>
                <a:uLnTx/>
                <a:uFillTx/>
                <a:latin typeface="Arial"/>
              </a:rPr>
              <a:t>necessario </a:t>
            </a:r>
            <a:r>
              <a:rPr kumimoji="0" lang="it-IT" sz="2000" b="0" i="0" u="none" strike="noStrike" kern="1200" cap="none" spc="-1" normalizeH="0" baseline="0" noProof="0" dirty="0">
                <a:ln>
                  <a:noFill/>
                </a:ln>
                <a:solidFill>
                  <a:srgbClr val="191B0E"/>
                </a:solidFill>
                <a:effectLst/>
                <a:uLnTx/>
                <a:uFillTx/>
                <a:latin typeface="Arial"/>
              </a:rPr>
              <a:t>aggiungere </a:t>
            </a:r>
            <a:r>
              <a:rPr kumimoji="0" lang="it-IT" sz="2000" b="0" i="0" u="none" strike="noStrike" kern="1200" cap="none" spc="-7" normalizeH="0" baseline="0" noProof="0" dirty="0">
                <a:ln>
                  <a:noFill/>
                </a:ln>
                <a:solidFill>
                  <a:srgbClr val="191B0E"/>
                </a:solidFill>
                <a:effectLst/>
                <a:uLnTx/>
                <a:uFillTx/>
                <a:latin typeface="Arial"/>
              </a:rPr>
              <a:t>sale </a:t>
            </a:r>
            <a:r>
              <a:rPr kumimoji="0" lang="it-IT" sz="2000" b="0" i="0" u="none" strike="noStrike" kern="1200" cap="none" spc="-1" normalizeH="0" baseline="0" noProof="0" dirty="0">
                <a:ln>
                  <a:noFill/>
                </a:ln>
                <a:solidFill>
                  <a:srgbClr val="191B0E"/>
                </a:solidFill>
                <a:effectLst/>
                <a:uLnTx/>
                <a:uFillTx/>
                <a:latin typeface="Arial"/>
              </a:rPr>
              <a:t>agli </a:t>
            </a:r>
            <a:r>
              <a:rPr kumimoji="0" lang="it-IT" sz="2000" b="0" i="0" u="none" strike="noStrike" kern="1200" cap="none" spc="-7" normalizeH="0" baseline="0" noProof="0" dirty="0">
                <a:ln>
                  <a:noFill/>
                </a:ln>
                <a:solidFill>
                  <a:srgbClr val="191B0E"/>
                </a:solidFill>
                <a:effectLst/>
                <a:uLnTx/>
                <a:uFillTx/>
                <a:latin typeface="Arial"/>
              </a:rPr>
              <a:t>alimenti che</a:t>
            </a:r>
            <a:r>
              <a:rPr kumimoji="0" lang="it-IT" sz="2000" b="0" i="0" u="none" strike="noStrike" kern="1200" cap="none" spc="43" normalizeH="0" baseline="0" noProof="0" dirty="0">
                <a:ln>
                  <a:noFill/>
                </a:ln>
                <a:solidFill>
                  <a:srgbClr val="191B0E"/>
                </a:solidFill>
                <a:effectLst/>
                <a:uLnTx/>
                <a:uFillTx/>
                <a:latin typeface="Arial"/>
              </a:rPr>
              <a:t> </a:t>
            </a:r>
            <a:r>
              <a:rPr kumimoji="0" lang="it-IT" sz="2000" b="0" i="0" u="none" strike="noStrike" kern="1200" cap="none" spc="-7" normalizeH="0" baseline="0" noProof="0" dirty="0">
                <a:ln>
                  <a:noFill/>
                </a:ln>
                <a:solidFill>
                  <a:srgbClr val="191B0E"/>
                </a:solidFill>
                <a:effectLst/>
                <a:uLnTx/>
                <a:uFillTx/>
                <a:latin typeface="Arial"/>
              </a:rPr>
              <a:t>consumiamo.</a:t>
            </a:r>
            <a:endParaRPr kumimoji="0" lang="it-IT" sz="2000" b="0" i="0" u="none" strike="noStrike" kern="1200" cap="none" spc="-1" normalizeH="0" baseline="0" noProof="0" dirty="0">
              <a:ln>
                <a:noFill/>
              </a:ln>
              <a:solidFill>
                <a:prstClr val="black"/>
              </a:solidFill>
              <a:effectLst/>
              <a:uLnTx/>
              <a:uFillTx/>
              <a:latin typeface="Arial"/>
            </a:endParaRPr>
          </a:p>
          <a:p>
            <a:pPr marL="188640" marR="0" lvl="0" indent="0" algn="l" defTabSz="914400" rtl="0" eaLnBrk="1" fontAlgn="auto" latinLnBrk="0" hangingPunct="1">
              <a:lnSpc>
                <a:spcPct val="93000"/>
              </a:lnSpc>
              <a:spcBef>
                <a:spcPts val="255"/>
              </a:spcBef>
              <a:spcAft>
                <a:spcPts val="0"/>
              </a:spcAft>
              <a:buClrTx/>
              <a:buSzTx/>
              <a:buFontTx/>
              <a:buNone/>
              <a:tabLst/>
              <a:defRPr/>
            </a:pPr>
            <a:endParaRPr kumimoji="0" lang="it-IT" sz="2000" b="0" i="0" u="none" strike="noStrike" kern="1200" cap="none" spc="-1" normalizeH="0" baseline="0" noProof="0" dirty="0">
              <a:ln>
                <a:noFill/>
              </a:ln>
              <a:solidFill>
                <a:prstClr val="black"/>
              </a:solidFill>
              <a:effectLst/>
              <a:uLnTx/>
              <a:uFillTx/>
              <a:latin typeface="Arial"/>
            </a:endParaRPr>
          </a:p>
          <a:p>
            <a:pPr marL="572760" marR="0" lvl="0" indent="-383760" algn="l" defTabSz="914400" rtl="0" eaLnBrk="1" fontAlgn="auto" latinLnBrk="0" hangingPunct="1">
              <a:lnSpc>
                <a:spcPct val="94000"/>
              </a:lnSpc>
              <a:spcBef>
                <a:spcPts val="1250"/>
              </a:spcBef>
              <a:spcAft>
                <a:spcPts val="0"/>
              </a:spcAft>
              <a:buClr>
                <a:srgbClr val="191B0E"/>
              </a:buClr>
              <a:buSzTx/>
              <a:buFont typeface="Arial"/>
              <a:buChar char="•"/>
              <a:tabLst/>
              <a:defRPr/>
            </a:pPr>
            <a:r>
              <a:rPr kumimoji="0" lang="it-IT" sz="2000" b="0" i="0" u="none" strike="noStrike" kern="1200" cap="none" spc="-1" normalizeH="0" baseline="0" noProof="0" dirty="0">
                <a:ln>
                  <a:noFill/>
                </a:ln>
                <a:solidFill>
                  <a:srgbClr val="191B0E"/>
                </a:solidFill>
                <a:effectLst/>
                <a:uLnTx/>
                <a:uFillTx/>
                <a:latin typeface="Arial"/>
              </a:rPr>
              <a:t>Il </a:t>
            </a:r>
            <a:r>
              <a:rPr kumimoji="0" lang="it-IT" sz="2000" b="0" i="0" u="none" strike="noStrike" kern="1200" cap="none" spc="-7" normalizeH="0" baseline="0" noProof="0" dirty="0">
                <a:ln>
                  <a:noFill/>
                </a:ln>
                <a:solidFill>
                  <a:srgbClr val="191B0E"/>
                </a:solidFill>
                <a:effectLst/>
                <a:uLnTx/>
                <a:uFillTx/>
                <a:latin typeface="Arial"/>
              </a:rPr>
              <a:t>fabbisogno di sodio aumenta </a:t>
            </a:r>
            <a:r>
              <a:rPr kumimoji="0" lang="it-IT" sz="2000" b="0" i="0" u="none" strike="noStrike" kern="1200" cap="none" spc="-12" normalizeH="0" baseline="0" noProof="0" dirty="0">
                <a:ln>
                  <a:noFill/>
                </a:ln>
                <a:solidFill>
                  <a:srgbClr val="191B0E"/>
                </a:solidFill>
                <a:effectLst/>
                <a:uLnTx/>
                <a:uFillTx/>
                <a:latin typeface="Arial"/>
              </a:rPr>
              <a:t>soltanto </a:t>
            </a:r>
            <a:r>
              <a:rPr kumimoji="0" lang="it-IT" sz="2000" b="0" i="0" u="none" strike="noStrike" kern="1200" cap="none" spc="-1" normalizeH="0" baseline="0" noProof="0" dirty="0">
                <a:ln>
                  <a:noFill/>
                </a:ln>
                <a:solidFill>
                  <a:srgbClr val="191B0E"/>
                </a:solidFill>
                <a:effectLst/>
                <a:uLnTx/>
                <a:uFillTx/>
                <a:latin typeface="Arial"/>
              </a:rPr>
              <a:t>in </a:t>
            </a:r>
            <a:r>
              <a:rPr kumimoji="0" lang="it-IT" sz="2000" b="0" i="0" u="none" strike="noStrike" kern="1200" cap="none" spc="-7" normalizeH="0" baseline="0" noProof="0" dirty="0">
                <a:ln>
                  <a:noFill/>
                </a:ln>
                <a:solidFill>
                  <a:srgbClr val="191B0E"/>
                </a:solidFill>
                <a:effectLst/>
                <a:uLnTx/>
                <a:uFillTx/>
                <a:latin typeface="Arial"/>
              </a:rPr>
              <a:t>condizioni di  sudorazione estrema </a:t>
            </a:r>
            <a:r>
              <a:rPr kumimoji="0" lang="it-IT" sz="2000" b="0" i="0" u="none" strike="noStrike" kern="1200" cap="none" spc="-1" normalizeH="0" baseline="0" noProof="0" dirty="0">
                <a:ln>
                  <a:noFill/>
                </a:ln>
                <a:solidFill>
                  <a:srgbClr val="191B0E"/>
                </a:solidFill>
                <a:effectLst/>
                <a:uLnTx/>
                <a:uFillTx/>
                <a:latin typeface="Arial"/>
              </a:rPr>
              <a:t>e </a:t>
            </a:r>
            <a:r>
              <a:rPr kumimoji="0" lang="it-IT" sz="2000" b="0" i="0" u="none" strike="noStrike" kern="1200" cap="none" spc="-7" normalizeH="0" baseline="0" noProof="0" dirty="0">
                <a:ln>
                  <a:noFill/>
                </a:ln>
                <a:solidFill>
                  <a:srgbClr val="191B0E"/>
                </a:solidFill>
                <a:effectLst/>
                <a:uLnTx/>
                <a:uFillTx/>
                <a:latin typeface="Arial"/>
              </a:rPr>
              <a:t>prolungata, come </a:t>
            </a:r>
            <a:r>
              <a:rPr kumimoji="0" lang="it-IT" sz="2000" b="0" i="0" u="none" strike="noStrike" kern="1200" cap="none" spc="-12" normalizeH="0" baseline="0" noProof="0" dirty="0">
                <a:ln>
                  <a:noFill/>
                </a:ln>
                <a:solidFill>
                  <a:srgbClr val="191B0E"/>
                </a:solidFill>
                <a:effectLst/>
                <a:uLnTx/>
                <a:uFillTx/>
                <a:latin typeface="Arial"/>
              </a:rPr>
              <a:t>durante </a:t>
            </a:r>
            <a:r>
              <a:rPr kumimoji="0" lang="it-IT" sz="2000" b="0" i="0" u="none" strike="noStrike" kern="1200" cap="none" spc="-7" normalizeH="0" baseline="0" noProof="0" dirty="0">
                <a:ln>
                  <a:noFill/>
                </a:ln>
                <a:solidFill>
                  <a:srgbClr val="191B0E"/>
                </a:solidFill>
                <a:effectLst/>
                <a:uLnTx/>
                <a:uFillTx/>
                <a:latin typeface="Arial"/>
              </a:rPr>
              <a:t>un'attività  </a:t>
            </a:r>
            <a:r>
              <a:rPr kumimoji="0" lang="it-IT" sz="2000" b="0" i="0" u="none" strike="noStrike" kern="1200" cap="none" spc="-1" normalizeH="0" baseline="0" noProof="0" dirty="0">
                <a:ln>
                  <a:noFill/>
                </a:ln>
                <a:solidFill>
                  <a:srgbClr val="191B0E"/>
                </a:solidFill>
                <a:effectLst/>
                <a:uLnTx/>
                <a:uFillTx/>
                <a:latin typeface="Arial"/>
              </a:rPr>
              <a:t>sportiva</a:t>
            </a:r>
            <a:endParaRPr kumimoji="0" lang="it-IT" sz="2000" b="0" i="0" u="none" strike="noStrike" kern="1200" cap="none" spc="-1" normalizeH="0" baseline="0" noProof="0" dirty="0">
              <a:ln>
                <a:noFill/>
              </a:ln>
              <a:solidFill>
                <a:prstClr val="black"/>
              </a:solidFill>
              <a:effectLst/>
              <a:uLnTx/>
              <a:uFillTx/>
              <a:latin typeface="Arial"/>
            </a:endParaRPr>
          </a:p>
          <a:p>
            <a:pPr marL="188640" marR="0" lvl="0" indent="0" algn="l" defTabSz="914400" rtl="0" eaLnBrk="1" fontAlgn="auto" latinLnBrk="0" hangingPunct="1">
              <a:lnSpc>
                <a:spcPct val="94000"/>
              </a:lnSpc>
              <a:spcBef>
                <a:spcPts val="1250"/>
              </a:spcBef>
              <a:spcAft>
                <a:spcPts val="0"/>
              </a:spcAft>
              <a:buClrTx/>
              <a:buSzTx/>
              <a:buFontTx/>
              <a:buNone/>
              <a:tabLst/>
              <a:defRPr/>
            </a:pPr>
            <a:endParaRPr kumimoji="0" lang="it-IT" sz="2000" b="0" i="0" u="none" strike="noStrike" kern="1200" cap="none" spc="-1" normalizeH="0" baseline="0" noProof="0" dirty="0">
              <a:ln>
                <a:noFill/>
              </a:ln>
              <a:solidFill>
                <a:prstClr val="black"/>
              </a:solidFill>
              <a:effectLst/>
              <a:uLnTx/>
              <a:uFillTx/>
              <a:latin typeface="Arial"/>
            </a:endParaRPr>
          </a:p>
          <a:p>
            <a:pPr marL="572760" marR="0" lvl="0" indent="-383760" algn="l" defTabSz="914400" rtl="0" eaLnBrk="1" fontAlgn="auto" latinLnBrk="0" hangingPunct="1">
              <a:lnSpc>
                <a:spcPct val="94000"/>
              </a:lnSpc>
              <a:spcBef>
                <a:spcPts val="1125"/>
              </a:spcBef>
              <a:spcAft>
                <a:spcPts val="0"/>
              </a:spcAft>
              <a:buClr>
                <a:srgbClr val="000000"/>
              </a:buClr>
              <a:buSzTx/>
              <a:buFont typeface="Arial"/>
              <a:buChar char="•"/>
              <a:tabLst/>
              <a:defRPr/>
            </a:pPr>
            <a:r>
              <a:rPr kumimoji="0" lang="it-IT" sz="2000" b="0" i="0" u="none" strike="noStrike" kern="1200" cap="none" spc="-15" normalizeH="0" baseline="0" noProof="0" dirty="0">
                <a:ln>
                  <a:noFill/>
                </a:ln>
                <a:solidFill>
                  <a:srgbClr val="000000"/>
                </a:solidFill>
                <a:effectLst/>
                <a:uLnTx/>
                <a:uFillTx/>
                <a:latin typeface="Arial"/>
              </a:rPr>
              <a:t>Per </a:t>
            </a:r>
            <a:r>
              <a:rPr kumimoji="0" lang="it-IT" sz="2000" b="0" i="0" u="none" strike="noStrike" kern="1200" cap="none" spc="-7" normalizeH="0" baseline="0" noProof="0" dirty="0">
                <a:ln>
                  <a:noFill/>
                </a:ln>
                <a:solidFill>
                  <a:srgbClr val="000000"/>
                </a:solidFill>
                <a:effectLst/>
                <a:uLnTx/>
                <a:uFillTx/>
                <a:latin typeface="Arial"/>
              </a:rPr>
              <a:t>chi </a:t>
            </a:r>
            <a:r>
              <a:rPr kumimoji="0" lang="it-IT" sz="2000" b="0" i="0" u="none" strike="noStrike" kern="1200" cap="none" spc="4" normalizeH="0" baseline="0" noProof="0" dirty="0">
                <a:ln>
                  <a:noFill/>
                </a:ln>
                <a:solidFill>
                  <a:srgbClr val="000000"/>
                </a:solidFill>
                <a:effectLst/>
                <a:uLnTx/>
                <a:uFillTx/>
                <a:latin typeface="Arial"/>
              </a:rPr>
              <a:t>soffre </a:t>
            </a:r>
            <a:r>
              <a:rPr kumimoji="0" lang="it-IT" sz="2000" b="0" i="0" u="none" strike="noStrike" kern="1200" cap="none" spc="-7" normalizeH="0" baseline="0" noProof="0" dirty="0">
                <a:ln>
                  <a:noFill/>
                </a:ln>
                <a:solidFill>
                  <a:srgbClr val="000000"/>
                </a:solidFill>
                <a:effectLst/>
                <a:uLnTx/>
                <a:uFillTx/>
                <a:latin typeface="Arial"/>
              </a:rPr>
              <a:t>di ipertensione, </a:t>
            </a:r>
            <a:r>
              <a:rPr kumimoji="0" lang="it-IT" sz="2000" b="0" i="0" u="none" strike="noStrike" kern="1200" cap="none" spc="-1" normalizeH="0" baseline="0" noProof="0" dirty="0">
                <a:ln>
                  <a:noFill/>
                </a:ln>
                <a:solidFill>
                  <a:srgbClr val="000000"/>
                </a:solidFill>
                <a:effectLst/>
                <a:uLnTx/>
                <a:uFillTx/>
                <a:latin typeface="Arial"/>
              </a:rPr>
              <a:t>insufficienza </a:t>
            </a:r>
            <a:r>
              <a:rPr kumimoji="0" lang="it-IT" sz="2000" b="0" i="0" u="none" strike="noStrike" kern="1200" cap="none" spc="-7" normalizeH="0" baseline="0" noProof="0" dirty="0">
                <a:ln>
                  <a:noFill/>
                </a:ln>
                <a:solidFill>
                  <a:srgbClr val="000000"/>
                </a:solidFill>
                <a:effectLst/>
                <a:uLnTx/>
                <a:uFillTx/>
                <a:latin typeface="Arial"/>
              </a:rPr>
              <a:t>cardiaca </a:t>
            </a:r>
            <a:r>
              <a:rPr kumimoji="0" lang="it-IT" sz="2000" b="0" i="0" u="none" strike="noStrike" kern="1200" cap="none" spc="-1" normalizeH="0" baseline="0" noProof="0" dirty="0">
                <a:ln>
                  <a:noFill/>
                </a:ln>
                <a:solidFill>
                  <a:srgbClr val="000000"/>
                </a:solidFill>
                <a:effectLst/>
                <a:uLnTx/>
                <a:uFillTx/>
                <a:latin typeface="Arial"/>
              </a:rPr>
              <a:t>o </a:t>
            </a:r>
            <a:r>
              <a:rPr kumimoji="0" lang="it-IT" sz="2000" b="0" i="0" u="none" strike="noStrike" kern="1200" cap="none" spc="-7" normalizeH="0" baseline="0" noProof="0" dirty="0">
                <a:ln>
                  <a:noFill/>
                </a:ln>
                <a:solidFill>
                  <a:srgbClr val="000000"/>
                </a:solidFill>
                <a:effectLst/>
                <a:uLnTx/>
                <a:uFillTx/>
                <a:latin typeface="Arial"/>
              </a:rPr>
              <a:t>renale, </a:t>
            </a:r>
            <a:r>
              <a:rPr kumimoji="0" lang="it-IT" sz="2000" b="0" i="0" u="none" strike="noStrike" kern="1200" cap="none" spc="-1" normalizeH="0" baseline="0" noProof="0" dirty="0">
                <a:ln>
                  <a:noFill/>
                </a:ln>
                <a:solidFill>
                  <a:srgbClr val="000000"/>
                </a:solidFill>
                <a:effectLst/>
                <a:uLnTx/>
                <a:uFillTx/>
                <a:latin typeface="Arial"/>
              </a:rPr>
              <a:t>la  </a:t>
            </a:r>
            <a:r>
              <a:rPr kumimoji="0" lang="it-IT" sz="2000" b="0" i="0" u="none" strike="noStrike" kern="1200" cap="none" spc="-7" normalizeH="0" baseline="0" noProof="0" dirty="0">
                <a:ln>
                  <a:noFill/>
                </a:ln>
                <a:solidFill>
                  <a:srgbClr val="000000"/>
                </a:solidFill>
                <a:effectLst/>
                <a:uLnTx/>
                <a:uFillTx/>
                <a:latin typeface="Arial"/>
              </a:rPr>
              <a:t>riduzione del consumo di sale rappresenta </a:t>
            </a:r>
            <a:r>
              <a:rPr kumimoji="0" lang="it-IT" sz="2000" b="0" i="0" u="none" strike="noStrike" kern="1200" cap="none" spc="-1" normalizeH="0" baseline="0" noProof="0" dirty="0">
                <a:ln>
                  <a:noFill/>
                </a:ln>
                <a:solidFill>
                  <a:srgbClr val="000000"/>
                </a:solidFill>
                <a:effectLst/>
                <a:uLnTx/>
                <a:uFillTx/>
                <a:latin typeface="Arial"/>
              </a:rPr>
              <a:t>una </a:t>
            </a:r>
            <a:r>
              <a:rPr kumimoji="0" lang="it-IT" sz="2000" b="0" i="0" u="none" strike="noStrike" kern="1200" cap="none" spc="-12" normalizeH="0" baseline="0" noProof="0" dirty="0">
                <a:ln>
                  <a:noFill/>
                </a:ln>
                <a:solidFill>
                  <a:srgbClr val="000000"/>
                </a:solidFill>
                <a:effectLst/>
                <a:uLnTx/>
                <a:uFillTx/>
                <a:latin typeface="Arial"/>
              </a:rPr>
              <a:t>vera </a:t>
            </a:r>
            <a:r>
              <a:rPr kumimoji="0" lang="it-IT" sz="2000" b="0" i="0" u="none" strike="noStrike" kern="1200" cap="none" spc="-1" normalizeH="0" baseline="0" noProof="0" dirty="0">
                <a:ln>
                  <a:noFill/>
                </a:ln>
                <a:solidFill>
                  <a:srgbClr val="000000"/>
                </a:solidFill>
                <a:effectLst/>
                <a:uLnTx/>
                <a:uFillTx/>
                <a:latin typeface="Arial"/>
              </a:rPr>
              <a:t>e </a:t>
            </a:r>
            <a:r>
              <a:rPr kumimoji="0" lang="it-IT" sz="2000" b="0" i="0" u="none" strike="noStrike" kern="1200" cap="none" spc="-12" normalizeH="0" baseline="0" noProof="0" dirty="0">
                <a:ln>
                  <a:noFill/>
                </a:ln>
                <a:solidFill>
                  <a:srgbClr val="000000"/>
                </a:solidFill>
                <a:effectLst/>
                <a:uLnTx/>
                <a:uFillTx/>
                <a:latin typeface="Arial"/>
              </a:rPr>
              <a:t>propria  </a:t>
            </a:r>
            <a:r>
              <a:rPr kumimoji="0" lang="it-IT" sz="2000" b="0" i="0" u="none" strike="noStrike" kern="1200" cap="none" spc="-7" normalizeH="0" baseline="0" noProof="0" dirty="0">
                <a:ln>
                  <a:noFill/>
                </a:ln>
                <a:solidFill>
                  <a:srgbClr val="000000"/>
                </a:solidFill>
                <a:effectLst/>
                <a:uLnTx/>
                <a:uFillTx/>
                <a:latin typeface="Arial"/>
              </a:rPr>
              <a:t>necessità</a:t>
            </a:r>
            <a:r>
              <a:rPr kumimoji="0" lang="it-IT" sz="2000" b="0" i="0" u="none" strike="noStrike" kern="1200" cap="none" spc="-1" normalizeH="0" baseline="0" noProof="0" dirty="0">
                <a:ln>
                  <a:noFill/>
                </a:ln>
                <a:solidFill>
                  <a:srgbClr val="000000"/>
                </a:solidFill>
                <a:effectLst/>
                <a:uLnTx/>
                <a:uFillTx/>
                <a:latin typeface="Arial"/>
              </a:rPr>
              <a:t> </a:t>
            </a:r>
            <a:r>
              <a:rPr kumimoji="0" lang="it-IT" sz="2000" b="0" i="0" u="none" strike="noStrike" kern="1200" cap="none" spc="-7" normalizeH="0" baseline="0" noProof="0" dirty="0">
                <a:ln>
                  <a:noFill/>
                </a:ln>
                <a:solidFill>
                  <a:srgbClr val="000000"/>
                </a:solidFill>
                <a:effectLst/>
                <a:uLnTx/>
                <a:uFillTx/>
                <a:latin typeface="Arial"/>
              </a:rPr>
              <a:t>terapeutica.</a:t>
            </a:r>
            <a:endParaRPr kumimoji="0" lang="it-IT" sz="20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lang="it-IT" sz="2000" b="0" i="0" u="none" strike="noStrike" kern="1200" cap="none" spc="-1" normalizeH="0" baseline="0" noProof="0" dirty="0">
              <a:ln>
                <a:noFill/>
              </a:ln>
              <a:solidFill>
                <a:prstClr val="black"/>
              </a:solidFill>
              <a:effectLst/>
              <a:uLnTx/>
              <a:uFillTx/>
              <a:latin typeface="Arial"/>
            </a:endParaRPr>
          </a:p>
        </p:txBody>
      </p:sp>
      <p:pic>
        <p:nvPicPr>
          <p:cNvPr id="2654" name="Elemento grafico 3" descr="Calcio"/>
          <p:cNvPicPr/>
          <p:nvPr/>
        </p:nvPicPr>
        <p:blipFill>
          <a:blip r:embed="rId4"/>
          <a:stretch/>
        </p:blipFill>
        <p:spPr>
          <a:xfrm>
            <a:off x="7859160" y="3106440"/>
            <a:ext cx="914040" cy="914040"/>
          </a:xfrm>
          <a:prstGeom prst="rect">
            <a:avLst/>
          </a:prstGeom>
          <a:ln>
            <a:noFill/>
          </a:ln>
        </p:spPr>
      </p:pic>
      <p:pic>
        <p:nvPicPr>
          <p:cNvPr id="2655" name="Elemento grafico 7" descr="Tavola apparecchiata"/>
          <p:cNvPicPr/>
          <p:nvPr/>
        </p:nvPicPr>
        <p:blipFill>
          <a:blip r:embed="rId5"/>
          <a:stretch/>
        </p:blipFill>
        <p:spPr>
          <a:xfrm>
            <a:off x="7817040" y="1846980"/>
            <a:ext cx="914040" cy="914040"/>
          </a:xfrm>
          <a:prstGeom prst="rect">
            <a:avLst/>
          </a:prstGeom>
          <a:ln>
            <a:noFill/>
          </a:ln>
        </p:spPr>
      </p:pic>
      <p:pic>
        <p:nvPicPr>
          <p:cNvPr id="2656" name="Elemento grafico 9" descr="Sale e pepe"/>
          <p:cNvPicPr/>
          <p:nvPr/>
        </p:nvPicPr>
        <p:blipFill>
          <a:blip r:embed="rId6"/>
          <a:srcRect r="48937"/>
          <a:stretch/>
        </p:blipFill>
        <p:spPr>
          <a:xfrm>
            <a:off x="8061840" y="4711320"/>
            <a:ext cx="466560" cy="914040"/>
          </a:xfrm>
          <a:prstGeom prst="rect">
            <a:avLst/>
          </a:prstGeom>
          <a:ln>
            <a:noFill/>
          </a:ln>
        </p:spPr>
      </p:pic>
      <p:pic>
        <p:nvPicPr>
          <p:cNvPr id="2657" name="Elemento grafico 10" descr="Chiudi"/>
          <p:cNvPicPr/>
          <p:nvPr/>
        </p:nvPicPr>
        <p:blipFill>
          <a:blip r:embed="rId7"/>
          <a:stretch/>
        </p:blipFill>
        <p:spPr>
          <a:xfrm>
            <a:off x="7859160" y="4711320"/>
            <a:ext cx="914040" cy="914040"/>
          </a:xfrm>
          <a:prstGeom prst="rect">
            <a:avLst/>
          </a:prstGeom>
          <a:ln>
            <a:noFill/>
          </a:ln>
        </p:spPr>
      </p:pic>
      <p:pic>
        <p:nvPicPr>
          <p:cNvPr id="3" name="Audio 2">
            <a:hlinkClick r:id="" action="ppaction://media"/>
            <a:extLst>
              <a:ext uri="{FF2B5EF4-FFF2-40B4-BE49-F238E27FC236}">
                <a16:creationId xmlns:a16="http://schemas.microsoft.com/office/drawing/2014/main" id="{37E5ADAF-985E-564D-93A7-0BA4C2F5F7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4633042"/>
      </p:ext>
    </p:extLst>
  </p:cSld>
  <p:clrMapOvr>
    <a:masterClrMapping/>
  </p:clrMapOvr>
  <mc:AlternateContent xmlns:mc="http://schemas.openxmlformats.org/markup-compatibility/2006" xmlns:p14="http://schemas.microsoft.com/office/powerpoint/2010/main">
    <mc:Choice Requires="p14">
      <p:transition spd="slow" p14:dur="2000" advTm="36558"/>
    </mc:Choice>
    <mc:Fallback xmlns="">
      <p:transition spd="slow" advTm="3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8" name="CustomShape 1"/>
          <p:cNvSpPr/>
          <p:nvPr/>
        </p:nvSpPr>
        <p:spPr>
          <a:xfrm>
            <a:off x="250920" y="1556640"/>
            <a:ext cx="8642160" cy="494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08720" marR="0" lvl="0" indent="0" algn="l" defTabSz="914400" rtl="0" eaLnBrk="1" fontAlgn="auto" latinLnBrk="0" hangingPunct="1">
              <a:lnSpc>
                <a:spcPct val="100000"/>
              </a:lnSpc>
              <a:spcBef>
                <a:spcPts val="6"/>
              </a:spcBef>
              <a:spcAft>
                <a:spcPts val="0"/>
              </a:spcAft>
              <a:buClrTx/>
              <a:buSzTx/>
              <a:buFontTx/>
              <a:buNone/>
              <a:tabLst/>
              <a:defRPr/>
            </a:pPr>
            <a:r>
              <a:rPr kumimoji="0" lang="it-IT" sz="2400" b="1" i="0" u="none" strike="noStrike" kern="1200" cap="none" spc="18" normalizeH="0" baseline="0" noProof="0">
                <a:ln>
                  <a:noFill/>
                </a:ln>
                <a:solidFill>
                  <a:srgbClr val="000000"/>
                </a:solidFill>
                <a:effectLst/>
                <a:uLnTx/>
                <a:uFillTx/>
                <a:latin typeface="Arial"/>
              </a:rPr>
              <a:t>LA RIDUZIONE </a:t>
            </a:r>
            <a:r>
              <a:rPr kumimoji="0" lang="it-IT" sz="2400" b="1" i="0" u="none" strike="noStrike" kern="1200" cap="none" spc="12" normalizeH="0" baseline="0" noProof="0">
                <a:ln>
                  <a:noFill/>
                </a:ln>
                <a:solidFill>
                  <a:srgbClr val="000000"/>
                </a:solidFill>
                <a:effectLst/>
                <a:uLnTx/>
                <a:uFillTx/>
                <a:latin typeface="Arial"/>
              </a:rPr>
              <a:t>DI </a:t>
            </a:r>
            <a:r>
              <a:rPr kumimoji="0" lang="it-IT" sz="2400" b="1" i="0" u="none" strike="noStrike" kern="1200" cap="none" spc="18" normalizeH="0" baseline="0" noProof="0">
                <a:ln>
                  <a:noFill/>
                </a:ln>
                <a:solidFill>
                  <a:srgbClr val="000000"/>
                </a:solidFill>
                <a:effectLst/>
                <a:uLnTx/>
                <a:uFillTx/>
                <a:latin typeface="Arial"/>
              </a:rPr>
              <a:t>SALE </a:t>
            </a:r>
            <a:r>
              <a:rPr kumimoji="0" lang="it-IT" sz="2400" b="1" i="0" u="none" strike="noStrike" kern="1200" cap="none" spc="24" normalizeH="0" baseline="0" noProof="0">
                <a:ln>
                  <a:noFill/>
                </a:ln>
                <a:solidFill>
                  <a:srgbClr val="000000"/>
                </a:solidFill>
                <a:effectLst/>
                <a:uLnTx/>
                <a:uFillTx/>
                <a:latin typeface="Arial"/>
              </a:rPr>
              <a:t>A 5 </a:t>
            </a:r>
            <a:r>
              <a:rPr kumimoji="0" lang="it-IT" sz="2400" b="1" i="0" u="none" strike="noStrike" kern="1200" cap="none" spc="12" normalizeH="0" baseline="0" noProof="0">
                <a:ln>
                  <a:noFill/>
                </a:ln>
                <a:solidFill>
                  <a:srgbClr val="000000"/>
                </a:solidFill>
                <a:effectLst/>
                <a:uLnTx/>
                <a:uFillTx/>
                <a:latin typeface="Arial"/>
              </a:rPr>
              <a:t>g </a:t>
            </a:r>
            <a:r>
              <a:rPr kumimoji="0" lang="it-IT" sz="2400" b="1" i="0" u="none" strike="noStrike" kern="1200" cap="none" spc="24" normalizeH="0" baseline="0" noProof="0">
                <a:ln>
                  <a:noFill/>
                </a:ln>
                <a:solidFill>
                  <a:srgbClr val="000000"/>
                </a:solidFill>
                <a:effectLst/>
                <a:uLnTx/>
                <a:uFillTx/>
                <a:latin typeface="Arial"/>
              </a:rPr>
              <a:t>AL </a:t>
            </a:r>
            <a:r>
              <a:rPr kumimoji="0" lang="it-IT" sz="2400" b="1" i="0" u="none" strike="noStrike" kern="1200" cap="none" spc="12" normalizeH="0" baseline="0" noProof="0">
                <a:ln>
                  <a:noFill/>
                </a:ln>
                <a:solidFill>
                  <a:srgbClr val="000000"/>
                </a:solidFill>
                <a:effectLst/>
                <a:uLnTx/>
                <a:uFillTx/>
                <a:latin typeface="Arial"/>
              </a:rPr>
              <a:t>GIORNO </a:t>
            </a:r>
            <a:r>
              <a:rPr kumimoji="0" lang="it-IT" sz="2400" b="1" i="0" u="none" strike="noStrike" kern="1200" cap="none" spc="18" normalizeH="0" baseline="0" noProof="0">
                <a:ln>
                  <a:noFill/>
                </a:ln>
                <a:solidFill>
                  <a:srgbClr val="000000"/>
                </a:solidFill>
                <a:effectLst/>
                <a:uLnTx/>
                <a:uFillTx/>
                <a:latin typeface="Arial"/>
              </a:rPr>
              <a:t>PRODUCE </a:t>
            </a:r>
            <a:r>
              <a:rPr kumimoji="0" lang="it-IT" sz="2400" b="1" i="0" u="none" strike="noStrike" kern="1200" cap="none" spc="24" normalizeH="0" baseline="0" noProof="0">
                <a:ln>
                  <a:noFill/>
                </a:ln>
                <a:solidFill>
                  <a:srgbClr val="000000"/>
                </a:solidFill>
                <a:effectLst/>
                <a:uLnTx/>
                <a:uFillTx/>
                <a:latin typeface="Arial"/>
              </a:rPr>
              <a:t>UNA</a:t>
            </a:r>
            <a:r>
              <a:rPr kumimoji="0" lang="it-IT" sz="2400" b="1" i="0" u="none" strike="noStrike" kern="1200" cap="none" spc="-46" normalizeH="0" baseline="0" noProof="0">
                <a:ln>
                  <a:noFill/>
                </a:ln>
                <a:solidFill>
                  <a:srgbClr val="000000"/>
                </a:solidFill>
                <a:effectLst/>
                <a:uLnTx/>
                <a:uFillTx/>
                <a:latin typeface="Arial"/>
              </a:rPr>
              <a:t> </a:t>
            </a:r>
            <a:r>
              <a:rPr kumimoji="0" lang="it-IT" sz="2400" b="1" i="0" u="none" strike="noStrike" kern="1200" cap="none" spc="18" normalizeH="0" baseline="0" noProof="0">
                <a:ln>
                  <a:noFill/>
                </a:ln>
                <a:solidFill>
                  <a:srgbClr val="000000"/>
                </a:solidFill>
                <a:effectLst/>
                <a:uLnTx/>
                <a:uFillTx/>
                <a:latin typeface="Arial"/>
              </a:rPr>
              <a:t>RIDUZIONE DI:</a:t>
            </a:r>
            <a:endParaRPr kumimoji="0" lang="it-IT" sz="2400" b="0" i="0" u="none" strike="noStrike" kern="1200" cap="none" spc="-1" normalizeH="0" baseline="0" noProof="0">
              <a:ln>
                <a:noFill/>
              </a:ln>
              <a:solidFill>
                <a:prstClr val="black"/>
              </a:solidFill>
              <a:effectLst/>
              <a:uLnTx/>
              <a:uFillTx/>
              <a:latin typeface="Arial"/>
            </a:endParaRPr>
          </a:p>
          <a:p>
            <a:pPr marL="757080" marR="0" lvl="0" indent="-340920" algn="l" defTabSz="914400" rtl="0" eaLnBrk="1" fontAlgn="auto" latinLnBrk="0" hangingPunct="1">
              <a:lnSpc>
                <a:spcPct val="100000"/>
              </a:lnSpc>
              <a:spcBef>
                <a:spcPts val="111"/>
              </a:spcBef>
              <a:spcAft>
                <a:spcPts val="0"/>
              </a:spcAft>
              <a:buClr>
                <a:srgbClr val="C00000"/>
              </a:buClr>
              <a:buSzPct val="102000"/>
              <a:buFont typeface="Wingdings" charset="2"/>
              <a:buChar char=""/>
              <a:tabLst/>
              <a:defRPr/>
            </a:pPr>
            <a:r>
              <a:rPr kumimoji="0" lang="it-IT" sz="2400" b="0" i="0" u="sng" strike="noStrike" kern="1200" cap="none" spc="29" normalizeH="0" baseline="0" noProof="0">
                <a:ln>
                  <a:noFill/>
                </a:ln>
                <a:solidFill>
                  <a:srgbClr val="C00000"/>
                </a:solidFill>
                <a:effectLst/>
                <a:uLnTx/>
                <a:uFillTx/>
                <a:latin typeface="Arial"/>
              </a:rPr>
              <a:t>PRESSIONE </a:t>
            </a:r>
            <a:r>
              <a:rPr kumimoji="0" lang="it-IT" sz="2400" b="0" i="0" u="sng" strike="noStrike" kern="1200" cap="none" spc="4" normalizeH="0" baseline="0" noProof="0">
                <a:ln>
                  <a:noFill/>
                </a:ln>
                <a:solidFill>
                  <a:srgbClr val="C00000"/>
                </a:solidFill>
                <a:effectLst/>
                <a:uLnTx/>
                <a:uFill>
                  <a:solidFill>
                    <a:srgbClr val="C00000"/>
                  </a:solidFill>
                </a:uFill>
                <a:latin typeface="Arial"/>
              </a:rPr>
              <a:t>SISTOLICA </a:t>
            </a:r>
            <a:r>
              <a:rPr kumimoji="0" lang="it-IT" sz="2400" b="0" i="0" u="none" strike="noStrike" kern="1200" cap="none" spc="21" normalizeH="0" baseline="0" noProof="0">
                <a:ln>
                  <a:noFill/>
                </a:ln>
                <a:solidFill>
                  <a:srgbClr val="000000"/>
                </a:solidFill>
                <a:effectLst/>
                <a:uLnTx/>
                <a:uFillTx/>
                <a:latin typeface="Arial"/>
              </a:rPr>
              <a:t>DI </a:t>
            </a:r>
            <a:r>
              <a:rPr kumimoji="0" lang="it-IT" sz="2400" b="1" i="0" u="none" strike="noStrike" kern="1200" cap="none" spc="43" normalizeH="0" baseline="0" noProof="0">
                <a:ln>
                  <a:noFill/>
                </a:ln>
                <a:solidFill>
                  <a:srgbClr val="000000"/>
                </a:solidFill>
                <a:effectLst/>
                <a:uLnTx/>
                <a:uFillTx/>
                <a:latin typeface="Arial"/>
              </a:rPr>
              <a:t>12</a:t>
            </a:r>
            <a:r>
              <a:rPr kumimoji="0" lang="it-IT" sz="2400" b="0" i="0" u="none" strike="noStrike" kern="1200" cap="none" spc="-15" normalizeH="0" baseline="0" noProof="0">
                <a:ln>
                  <a:noFill/>
                </a:ln>
                <a:solidFill>
                  <a:srgbClr val="000000"/>
                </a:solidFill>
                <a:effectLst/>
                <a:uLnTx/>
                <a:uFillTx/>
                <a:latin typeface="Arial"/>
              </a:rPr>
              <a:t> </a:t>
            </a:r>
            <a:r>
              <a:rPr kumimoji="0" lang="it-IT" sz="2400" b="0" i="0" u="none" strike="noStrike" kern="1200" cap="none" spc="43" normalizeH="0" baseline="0" noProof="0">
                <a:ln>
                  <a:noFill/>
                </a:ln>
                <a:solidFill>
                  <a:srgbClr val="000000"/>
                </a:solidFill>
                <a:effectLst/>
                <a:uLnTx/>
                <a:uFillTx/>
                <a:latin typeface="Arial"/>
              </a:rPr>
              <a:t>mmHG</a:t>
            </a:r>
            <a:endParaRPr kumimoji="0" lang="it-IT" sz="2400" b="0" i="0" u="none" strike="noStrike" kern="1200" cap="none" spc="-1" normalizeH="0" baseline="0" noProof="0">
              <a:ln>
                <a:noFill/>
              </a:ln>
              <a:solidFill>
                <a:prstClr val="black"/>
              </a:solidFill>
              <a:effectLst/>
              <a:uLnTx/>
              <a:uFillTx/>
              <a:latin typeface="Arial"/>
            </a:endParaRPr>
          </a:p>
          <a:p>
            <a:pPr marL="757080" marR="0" lvl="0" indent="-340920" algn="l" defTabSz="914400" rtl="0" eaLnBrk="1" fontAlgn="auto" latinLnBrk="0" hangingPunct="1">
              <a:lnSpc>
                <a:spcPct val="100000"/>
              </a:lnSpc>
              <a:spcBef>
                <a:spcPts val="85"/>
              </a:spcBef>
              <a:spcAft>
                <a:spcPts val="0"/>
              </a:spcAft>
              <a:buClr>
                <a:srgbClr val="C00000"/>
              </a:buClr>
              <a:buSzPct val="102000"/>
              <a:buFont typeface="Wingdings" charset="2"/>
              <a:buChar char=""/>
              <a:tabLst/>
              <a:defRPr/>
            </a:pPr>
            <a:r>
              <a:rPr kumimoji="0" lang="it-IT" sz="2400" b="0" i="0" u="sng" strike="noStrike" kern="1200" cap="none" spc="29" normalizeH="0" baseline="0" noProof="0">
                <a:ln>
                  <a:noFill/>
                </a:ln>
                <a:solidFill>
                  <a:srgbClr val="C00000"/>
                </a:solidFill>
                <a:effectLst/>
                <a:uLnTx/>
                <a:uFill>
                  <a:solidFill>
                    <a:srgbClr val="C00000"/>
                  </a:solidFill>
                </a:uFill>
                <a:latin typeface="Arial"/>
              </a:rPr>
              <a:t>PRESSIONE </a:t>
            </a:r>
            <a:r>
              <a:rPr kumimoji="0" lang="it-IT" sz="2400" b="0" i="0" u="sng" strike="noStrike" kern="1200" cap="none" spc="4" normalizeH="0" baseline="0" noProof="0">
                <a:ln>
                  <a:noFill/>
                </a:ln>
                <a:solidFill>
                  <a:srgbClr val="C00000"/>
                </a:solidFill>
                <a:effectLst/>
                <a:uLnTx/>
                <a:uFill>
                  <a:solidFill>
                    <a:srgbClr val="C00000"/>
                  </a:solidFill>
                </a:uFill>
                <a:latin typeface="Arial"/>
              </a:rPr>
              <a:t>DIASTOLICA </a:t>
            </a:r>
            <a:r>
              <a:rPr kumimoji="0" lang="it-IT" sz="2400" b="0" i="0" u="none" strike="noStrike" kern="1200" cap="none" spc="21" normalizeH="0" baseline="0" noProof="0">
                <a:ln>
                  <a:noFill/>
                </a:ln>
                <a:solidFill>
                  <a:srgbClr val="000000"/>
                </a:solidFill>
                <a:effectLst/>
                <a:uLnTx/>
                <a:uFillTx/>
                <a:latin typeface="Arial"/>
              </a:rPr>
              <a:t>DI </a:t>
            </a:r>
            <a:r>
              <a:rPr kumimoji="0" lang="it-IT" sz="2400" b="1" i="0" u="none" strike="noStrike" kern="1200" cap="none" spc="35" normalizeH="0" baseline="0" noProof="0">
                <a:ln>
                  <a:noFill/>
                </a:ln>
                <a:solidFill>
                  <a:srgbClr val="000000"/>
                </a:solidFill>
                <a:effectLst/>
                <a:uLnTx/>
                <a:uFillTx/>
                <a:latin typeface="Arial"/>
              </a:rPr>
              <a:t>6</a:t>
            </a:r>
            <a:r>
              <a:rPr kumimoji="0" lang="it-IT" sz="2400" b="0" i="0" u="none" strike="noStrike" kern="1200" cap="none" spc="4" normalizeH="0" baseline="0" noProof="0">
                <a:ln>
                  <a:noFill/>
                </a:ln>
                <a:solidFill>
                  <a:srgbClr val="000000"/>
                </a:solidFill>
                <a:effectLst/>
                <a:uLnTx/>
                <a:uFillTx/>
                <a:latin typeface="Arial"/>
              </a:rPr>
              <a:t> </a:t>
            </a:r>
            <a:r>
              <a:rPr kumimoji="0" lang="it-IT" sz="2400" b="0" i="0" u="none" strike="noStrike" kern="1200" cap="none" spc="43" normalizeH="0" baseline="0" noProof="0">
                <a:ln>
                  <a:noFill/>
                </a:ln>
                <a:solidFill>
                  <a:srgbClr val="000000"/>
                </a:solidFill>
                <a:effectLst/>
                <a:uLnTx/>
                <a:uFillTx/>
                <a:latin typeface="Arial"/>
              </a:rPr>
              <a:t>mmHG</a:t>
            </a: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9360" marR="0" lvl="0" indent="0" algn="l" defTabSz="914400" rtl="0" eaLnBrk="1" fontAlgn="auto" latinLnBrk="0" hangingPunct="1">
              <a:lnSpc>
                <a:spcPct val="100000"/>
              </a:lnSpc>
              <a:spcBef>
                <a:spcPts val="85"/>
              </a:spcBef>
              <a:spcAft>
                <a:spcPts val="0"/>
              </a:spcAft>
              <a:buClrTx/>
              <a:buSzTx/>
              <a:buFontTx/>
              <a:buNone/>
              <a:tabLst/>
              <a:defRPr/>
            </a:pPr>
            <a:r>
              <a:rPr kumimoji="0" lang="it-IT" sz="2400" b="0" i="0" u="none" strike="noStrike" kern="1200" cap="none" spc="43" normalizeH="0" baseline="0" noProof="0">
                <a:ln>
                  <a:noFill/>
                </a:ln>
                <a:solidFill>
                  <a:srgbClr val="000000"/>
                </a:solidFill>
                <a:effectLst/>
                <a:uLnTx/>
                <a:uFillTx/>
                <a:latin typeface="Arial"/>
              </a:rPr>
              <a:t>Se associato ad un regime dietetico (obiettivo: BMI&lt;25) ed a una attività fisica giornaliera costante, il paziente ottiene migliori risultati</a:t>
            </a:r>
            <a:endParaRPr kumimoji="0" lang="it-IT" sz="2400" b="0" i="0" u="none" strike="noStrike" kern="1200" cap="none" spc="-1" normalizeH="0" baseline="0" noProof="0">
              <a:ln>
                <a:noFill/>
              </a:ln>
              <a:solidFill>
                <a:prstClr val="black"/>
              </a:solidFill>
              <a:effectLst/>
              <a:uLnTx/>
              <a:uFillTx/>
              <a:latin typeface="Arial"/>
            </a:endParaRPr>
          </a:p>
        </p:txBody>
      </p:sp>
      <p:sp>
        <p:nvSpPr>
          <p:cNvPr id="2659" name="TextShape 2"/>
          <p:cNvSpPr txBox="1"/>
          <p:nvPr/>
        </p:nvSpPr>
        <p:spPr>
          <a:xfrm>
            <a:off x="250920" y="154080"/>
            <a:ext cx="864216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32" normalizeH="0" baseline="0" noProof="0">
                <a:ln>
                  <a:noFill/>
                </a:ln>
                <a:solidFill>
                  <a:srgbClr val="C00000"/>
                </a:solidFill>
                <a:effectLst/>
                <a:uLnTx/>
                <a:uFillTx/>
                <a:latin typeface="Arial"/>
              </a:rPr>
              <a:t>IL</a:t>
            </a:r>
            <a:r>
              <a:rPr kumimoji="0" lang="it-IT" sz="3600" b="1" i="0" u="none" strike="noStrike" kern="1200" cap="none" spc="-46"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pic>
        <p:nvPicPr>
          <p:cNvPr id="2660" name="Elemento grafico 7" descr="Badge Tick1"/>
          <p:cNvPicPr/>
          <p:nvPr/>
        </p:nvPicPr>
        <p:blipFill>
          <a:blip r:embed="rId4"/>
          <a:stretch/>
        </p:blipFill>
        <p:spPr>
          <a:xfrm>
            <a:off x="3515400" y="3199320"/>
            <a:ext cx="2113200" cy="2113200"/>
          </a:xfrm>
          <a:prstGeom prst="rect">
            <a:avLst/>
          </a:prstGeom>
          <a:ln>
            <a:noFill/>
          </a:ln>
        </p:spPr>
      </p:pic>
      <p:pic>
        <p:nvPicPr>
          <p:cNvPr id="3" name="Audio 2">
            <a:hlinkClick r:id="" action="ppaction://media"/>
            <a:extLst>
              <a:ext uri="{FF2B5EF4-FFF2-40B4-BE49-F238E27FC236}">
                <a16:creationId xmlns:a16="http://schemas.microsoft.com/office/drawing/2014/main" id="{B2404AC2-5E15-AB42-9176-50BB67F89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23142161"/>
      </p:ext>
    </p:extLst>
  </p:cSld>
  <p:clrMapOvr>
    <a:masterClrMapping/>
  </p:clrMapOvr>
  <mc:AlternateContent xmlns:mc="http://schemas.openxmlformats.org/markup-compatibility/2006" xmlns:p14="http://schemas.microsoft.com/office/powerpoint/2010/main">
    <mc:Choice Requires="p14">
      <p:transition spd="slow" p14:dur="2000" advTm="20324"/>
    </mc:Choice>
    <mc:Fallback xmlns="">
      <p:transition spd="slow" advTm="2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1" name="TextShape 1"/>
          <p:cNvSpPr txBox="1"/>
          <p:nvPr/>
        </p:nvSpPr>
        <p:spPr>
          <a:xfrm>
            <a:off x="241560" y="96480"/>
            <a:ext cx="8642160" cy="1161720"/>
          </a:xfrm>
          <a:prstGeom prst="rect">
            <a:avLst/>
          </a:prstGeom>
          <a:noFill/>
          <a:ln w="9360">
            <a:noFill/>
          </a:ln>
        </p:spPr>
        <p:txBody>
          <a:bodyPr lIns="0" tIns="16560" rIns="0" bIns="0" anchor="ctr">
            <a:noAutofit/>
          </a:bodyPr>
          <a:lstStyle/>
          <a:p>
            <a:pPr marL="12600" marR="0" lvl="0" indent="0" algn="ctr" defTabSz="914400" rtl="0" eaLnBrk="1" fontAlgn="auto" latinLnBrk="0" hangingPunct="1">
              <a:lnSpc>
                <a:spcPct val="100000"/>
              </a:lnSpc>
              <a:spcBef>
                <a:spcPts val="130"/>
              </a:spcBef>
              <a:spcAft>
                <a:spcPts val="0"/>
              </a:spcAft>
              <a:buClrTx/>
              <a:buSzTx/>
              <a:buFontTx/>
              <a:buNone/>
              <a:tabLst/>
              <a:defRPr/>
            </a:pPr>
            <a:r>
              <a:rPr kumimoji="0" lang="it-IT" sz="3600" b="1" i="0" u="none" strike="noStrike" kern="1200" cap="none" spc="43" normalizeH="0" baseline="0" noProof="0">
                <a:ln>
                  <a:noFill/>
                </a:ln>
                <a:solidFill>
                  <a:srgbClr val="C00000"/>
                </a:solidFill>
                <a:effectLst/>
                <a:uLnTx/>
                <a:uFillTx/>
                <a:latin typeface="Arial"/>
              </a:rPr>
              <a:t>LE </a:t>
            </a:r>
            <a:r>
              <a:rPr kumimoji="0" lang="it-IT" sz="3600" b="1" i="0" u="none" strike="noStrike" kern="1200" cap="none" spc="32" normalizeH="0" baseline="0" noProof="0">
                <a:ln>
                  <a:noFill/>
                </a:ln>
                <a:solidFill>
                  <a:srgbClr val="C00000"/>
                </a:solidFill>
                <a:effectLst/>
                <a:uLnTx/>
                <a:uFillTx/>
                <a:latin typeface="Arial"/>
              </a:rPr>
              <a:t>FONTI </a:t>
            </a:r>
            <a:r>
              <a:rPr kumimoji="0" lang="it-IT" sz="3600" b="1" i="0" u="none" strike="noStrike" kern="1200" cap="none" spc="24" normalizeH="0" baseline="0" noProof="0">
                <a:ln>
                  <a:noFill/>
                </a:ln>
                <a:solidFill>
                  <a:srgbClr val="C00000"/>
                </a:solidFill>
                <a:effectLst/>
                <a:uLnTx/>
                <a:uFillTx/>
                <a:latin typeface="Arial"/>
              </a:rPr>
              <a:t>ALIMENTARI </a:t>
            </a:r>
            <a:r>
              <a:rPr kumimoji="0" lang="it-IT" sz="3600" b="1" i="0" u="none" strike="noStrike" kern="1200" cap="none" spc="38" normalizeH="0" baseline="0" noProof="0">
                <a:ln>
                  <a:noFill/>
                </a:ln>
                <a:solidFill>
                  <a:srgbClr val="C00000"/>
                </a:solidFill>
                <a:effectLst/>
                <a:uLnTx/>
                <a:uFillTx/>
                <a:latin typeface="Arial"/>
              </a:rPr>
              <a:t>DI</a:t>
            </a:r>
            <a:r>
              <a:rPr kumimoji="0" lang="it-IT" sz="3600" b="1" i="0" u="none" strike="noStrike" kern="1200" cap="none" spc="-46"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grpSp>
        <p:nvGrpSpPr>
          <p:cNvPr id="2662" name="Group 2"/>
          <p:cNvGrpSpPr/>
          <p:nvPr/>
        </p:nvGrpSpPr>
        <p:grpSpPr>
          <a:xfrm>
            <a:off x="1829880" y="1380600"/>
            <a:ext cx="5483520" cy="5288040"/>
            <a:chOff x="1829880" y="1380600"/>
            <a:chExt cx="5483520" cy="5288040"/>
          </a:xfrm>
        </p:grpSpPr>
        <p:sp>
          <p:nvSpPr>
            <p:cNvPr id="2663" name="CustomShape 3"/>
            <p:cNvSpPr/>
            <p:nvPr/>
          </p:nvSpPr>
          <p:spPr>
            <a:xfrm>
              <a:off x="4564800" y="1380600"/>
              <a:ext cx="1620360" cy="265212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sp>
        <p:sp>
          <p:nvSpPr>
            <p:cNvPr id="2664" name="CustomShape 4"/>
            <p:cNvSpPr/>
            <p:nvPr/>
          </p:nvSpPr>
          <p:spPr>
            <a:xfrm>
              <a:off x="4561560" y="1884960"/>
              <a:ext cx="2751840" cy="469872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sp>
        <p:sp>
          <p:nvSpPr>
            <p:cNvPr id="2665" name="CustomShape 5"/>
            <p:cNvSpPr/>
            <p:nvPr/>
          </p:nvSpPr>
          <p:spPr>
            <a:xfrm>
              <a:off x="1829880" y="1380600"/>
              <a:ext cx="3431520" cy="5288040"/>
            </a:xfrm>
            <a:prstGeom prst="rect">
              <a:avLst/>
            </a:prstGeom>
            <a:blipFill rotWithShape="0">
              <a:blip r:embed="rId6"/>
              <a:stretch>
                <a:fillRect/>
              </a:stretch>
            </a:blipFill>
            <a:ln>
              <a:noFill/>
            </a:ln>
          </p:spPr>
          <p:style>
            <a:lnRef idx="0">
              <a:scrgbClr r="0" g="0" b="0"/>
            </a:lnRef>
            <a:fillRef idx="0">
              <a:scrgbClr r="0" g="0" b="0"/>
            </a:fillRef>
            <a:effectRef idx="0">
              <a:scrgbClr r="0" g="0" b="0"/>
            </a:effectRef>
            <a:fontRef idx="minor"/>
          </p:style>
        </p:sp>
      </p:grpSp>
      <p:sp>
        <p:nvSpPr>
          <p:cNvPr id="2666" name="CustomShape 6"/>
          <p:cNvSpPr/>
          <p:nvPr/>
        </p:nvSpPr>
        <p:spPr>
          <a:xfrm>
            <a:off x="4419360" y="1630080"/>
            <a:ext cx="1620360" cy="1261440"/>
          </a:xfrm>
          <a:prstGeom prst="rect">
            <a:avLst/>
          </a:prstGeom>
          <a:noFill/>
          <a:ln>
            <a:noFill/>
          </a:ln>
        </p:spPr>
        <p:style>
          <a:lnRef idx="0">
            <a:scrgbClr r="0" g="0" b="0"/>
          </a:lnRef>
          <a:fillRef idx="0">
            <a:scrgbClr r="0" g="0" b="0"/>
          </a:fillRef>
          <a:effectRef idx="0">
            <a:scrgbClr r="0" g="0" b="0"/>
          </a:effectRef>
          <a:fontRef idx="minor"/>
        </p:style>
        <p:txBody>
          <a:bodyPr lIns="0" tIns="11520" rIns="0" bIns="0">
            <a:spAutoFit/>
          </a:bodyPr>
          <a:lstStyle/>
          <a:p>
            <a:pPr marL="12600" marR="0" lvl="0" indent="0" algn="ctr" defTabSz="914400" rtl="0" eaLnBrk="1" fontAlgn="auto" latinLnBrk="0" hangingPunct="1">
              <a:lnSpc>
                <a:spcPct val="100000"/>
              </a:lnSpc>
              <a:spcBef>
                <a:spcPts val="91"/>
              </a:spcBef>
              <a:spcAft>
                <a:spcPts val="0"/>
              </a:spcAft>
              <a:buClrTx/>
              <a:buSzTx/>
              <a:buFontTx/>
              <a:buNone/>
              <a:tabLst/>
              <a:defRPr/>
            </a:pPr>
            <a:r>
              <a:rPr kumimoji="0" lang="it-IT" sz="1800" b="1" i="0" u="none" strike="noStrike" kern="1200" cap="none" spc="18" normalizeH="0" baseline="0" noProof="0">
                <a:ln>
                  <a:noFill/>
                </a:ln>
                <a:solidFill>
                  <a:srgbClr val="000000"/>
                </a:solidFill>
                <a:effectLst/>
                <a:uLnTx/>
                <a:uFillTx/>
                <a:latin typeface="Arial"/>
              </a:rPr>
              <a:t>ALIMENTI ALLO</a:t>
            </a:r>
            <a:r>
              <a:rPr kumimoji="0" lang="it-IT" sz="1800" b="1" i="0" u="none" strike="noStrike" kern="1200" cap="none" spc="-60" normalizeH="0" baseline="0" noProof="0">
                <a:ln>
                  <a:noFill/>
                </a:ln>
                <a:solidFill>
                  <a:srgbClr val="000000"/>
                </a:solidFill>
                <a:effectLst/>
                <a:uLnTx/>
                <a:uFillTx/>
                <a:latin typeface="Arial"/>
              </a:rPr>
              <a:t> </a:t>
            </a:r>
            <a:r>
              <a:rPr kumimoji="0" lang="it-IT" sz="1800" b="1" i="0" u="none" strike="noStrike" kern="1200" cap="none" spc="18" normalizeH="0" baseline="0" noProof="0">
                <a:ln>
                  <a:noFill/>
                </a:ln>
                <a:solidFill>
                  <a:srgbClr val="000000"/>
                </a:solidFill>
                <a:effectLst/>
                <a:uLnTx/>
                <a:uFillTx/>
                <a:latin typeface="Arial"/>
              </a:rPr>
              <a:t>STATO  NATURALE</a:t>
            </a:r>
            <a:endParaRPr kumimoji="0" lang="it-IT" sz="1800" b="0" i="0" u="none" strike="noStrike" kern="1200" cap="none" spc="-1" normalizeH="0" baseline="0" noProof="0">
              <a:ln>
                <a:noFill/>
              </a:ln>
              <a:solidFill>
                <a:prstClr val="black"/>
              </a:solidFill>
              <a:effectLst/>
              <a:uLnTx/>
              <a:uFillTx/>
              <a:latin typeface="Arial"/>
            </a:endParaRPr>
          </a:p>
          <a:p>
            <a:pPr marL="1260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9" normalizeH="0" baseline="0" noProof="0">
                <a:ln>
                  <a:noFill/>
                </a:ln>
                <a:solidFill>
                  <a:srgbClr val="000000"/>
                </a:solidFill>
                <a:effectLst/>
                <a:uLnTx/>
                <a:uFillTx/>
                <a:latin typeface="Arial"/>
              </a:rPr>
              <a:t>10%</a:t>
            </a:r>
            <a:endParaRPr kumimoji="0" lang="it-IT" sz="2800" b="0" i="0" u="none" strike="noStrike" kern="1200" cap="none" spc="-1" normalizeH="0" baseline="0" noProof="0">
              <a:ln>
                <a:noFill/>
              </a:ln>
              <a:solidFill>
                <a:prstClr val="black"/>
              </a:solidFill>
              <a:effectLst/>
              <a:uLnTx/>
              <a:uFillTx/>
              <a:latin typeface="Arial"/>
            </a:endParaRPr>
          </a:p>
        </p:txBody>
      </p:sp>
      <p:sp>
        <p:nvSpPr>
          <p:cNvPr id="2667" name="CustomShape 7"/>
          <p:cNvSpPr/>
          <p:nvPr/>
        </p:nvSpPr>
        <p:spPr>
          <a:xfrm>
            <a:off x="5038560" y="3749040"/>
            <a:ext cx="2002320" cy="1544400"/>
          </a:xfrm>
          <a:prstGeom prst="rect">
            <a:avLst/>
          </a:prstGeom>
          <a:noFill/>
          <a:ln>
            <a:noFill/>
          </a:ln>
        </p:spPr>
        <p:style>
          <a:lnRef idx="0">
            <a:scrgbClr r="0" g="0" b="0"/>
          </a:lnRef>
          <a:fillRef idx="0">
            <a:scrgbClr r="0" g="0" b="0"/>
          </a:fillRef>
          <a:effectRef idx="0">
            <a:scrgbClr r="0" g="0" b="0"/>
          </a:effectRef>
          <a:fontRef idx="minor"/>
        </p:style>
        <p:txBody>
          <a:bodyPr lIns="0" tIns="20160" rIns="0" bIns="0">
            <a:spAutoFit/>
          </a:bodyPr>
          <a:lstStyle/>
          <a:p>
            <a:pPr marL="12600" marR="0" lvl="0" indent="0" algn="ctr" defTabSz="914400" rtl="0" eaLnBrk="1" fontAlgn="auto" latinLnBrk="0" hangingPunct="1">
              <a:lnSpc>
                <a:spcPct val="100000"/>
              </a:lnSpc>
              <a:spcBef>
                <a:spcPts val="159"/>
              </a:spcBef>
              <a:spcAft>
                <a:spcPts val="0"/>
              </a:spcAft>
              <a:buClrTx/>
              <a:buSzTx/>
              <a:buFontTx/>
              <a:buNone/>
              <a:tabLst/>
              <a:defRPr/>
            </a:pPr>
            <a:r>
              <a:rPr kumimoji="0" lang="it-IT" sz="1800" b="1" i="0" u="none" strike="noStrike" kern="1200" cap="none" spc="18" normalizeH="0" baseline="0" noProof="0">
                <a:ln>
                  <a:noFill/>
                </a:ln>
                <a:solidFill>
                  <a:srgbClr val="000000"/>
                </a:solidFill>
                <a:effectLst/>
                <a:uLnTx/>
                <a:uFillTx/>
                <a:latin typeface="Arial"/>
              </a:rPr>
              <a:t>SALE AGGIUNTO</a:t>
            </a:r>
            <a:r>
              <a:rPr kumimoji="0" lang="it-IT" sz="1800" b="1" i="0" u="none" strike="noStrike" kern="1200" cap="none" spc="-41" normalizeH="0" baseline="0" noProof="0">
                <a:ln>
                  <a:noFill/>
                </a:ln>
                <a:solidFill>
                  <a:srgbClr val="000000"/>
                </a:solidFill>
                <a:effectLst/>
                <a:uLnTx/>
                <a:uFillTx/>
                <a:latin typeface="Arial"/>
              </a:rPr>
              <a:t> </a:t>
            </a:r>
            <a:r>
              <a:rPr kumimoji="0" lang="it-IT" sz="1800" b="1" i="0" u="none" strike="noStrike" kern="1200" cap="none" spc="18" normalizeH="0" baseline="0" noProof="0">
                <a:ln>
                  <a:noFill/>
                </a:ln>
                <a:solidFill>
                  <a:srgbClr val="000000"/>
                </a:solidFill>
                <a:effectLst/>
                <a:uLnTx/>
                <a:uFillTx/>
                <a:latin typeface="Arial"/>
              </a:rPr>
              <a:t>NELLA  PREPARAZIONE DEI  </a:t>
            </a:r>
            <a:r>
              <a:rPr kumimoji="0" lang="it-IT" sz="1800" b="1" i="0" u="none" strike="noStrike" kern="1200" cap="none" spc="12" normalizeH="0" baseline="0" noProof="0">
                <a:ln>
                  <a:noFill/>
                </a:ln>
                <a:solidFill>
                  <a:srgbClr val="000000"/>
                </a:solidFill>
                <a:effectLst/>
                <a:uLnTx/>
                <a:uFillTx/>
                <a:latin typeface="Arial"/>
              </a:rPr>
              <a:t>PASTI</a:t>
            </a:r>
            <a:endParaRPr kumimoji="0" lang="it-IT" sz="1800" b="0" i="0" u="none" strike="noStrike" kern="1200" cap="none" spc="-1" normalizeH="0" baseline="0" noProof="0">
              <a:ln>
                <a:noFill/>
              </a:ln>
              <a:solidFill>
                <a:prstClr val="black"/>
              </a:solidFill>
              <a:effectLst/>
              <a:uLnTx/>
              <a:uFillTx/>
              <a:latin typeface="Arial"/>
            </a:endParaRPr>
          </a:p>
          <a:p>
            <a:pPr marL="1260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29" normalizeH="0" baseline="0" noProof="0">
                <a:ln>
                  <a:noFill/>
                </a:ln>
                <a:solidFill>
                  <a:srgbClr val="000000"/>
                </a:solidFill>
                <a:effectLst/>
                <a:uLnTx/>
                <a:uFillTx/>
                <a:latin typeface="Arial"/>
              </a:rPr>
              <a:t>36%</a:t>
            </a:r>
            <a:endParaRPr kumimoji="0" lang="it-IT" sz="2800" b="0" i="0" u="none" strike="noStrike" kern="1200" cap="none" spc="-1" normalizeH="0" baseline="0" noProof="0">
              <a:ln>
                <a:noFill/>
              </a:ln>
              <a:solidFill>
                <a:prstClr val="black"/>
              </a:solidFill>
              <a:effectLst/>
              <a:uLnTx/>
              <a:uFillTx/>
              <a:latin typeface="Arial"/>
            </a:endParaRPr>
          </a:p>
        </p:txBody>
      </p:sp>
      <p:sp>
        <p:nvSpPr>
          <p:cNvPr id="2668" name="CustomShape 8"/>
          <p:cNvSpPr/>
          <p:nvPr/>
        </p:nvSpPr>
        <p:spPr>
          <a:xfrm>
            <a:off x="2427840" y="3121560"/>
            <a:ext cx="1847520" cy="1264680"/>
          </a:xfrm>
          <a:prstGeom prst="rect">
            <a:avLst/>
          </a:prstGeom>
          <a:noFill/>
          <a:ln>
            <a:noFill/>
          </a:ln>
        </p:spPr>
        <p:style>
          <a:lnRef idx="0">
            <a:scrgbClr r="0" g="0" b="0"/>
          </a:lnRef>
          <a:fillRef idx="0">
            <a:scrgbClr r="0" g="0" b="0"/>
          </a:fillRef>
          <a:effectRef idx="0">
            <a:scrgbClr r="0" g="0" b="0"/>
          </a:effectRef>
          <a:fontRef idx="minor"/>
        </p:style>
        <p:txBody>
          <a:bodyPr lIns="0" tIns="14760" rIns="0" bIns="0">
            <a:spAutoFit/>
          </a:bodyPr>
          <a:lstStyle/>
          <a:p>
            <a:pPr marL="12600" marR="0" lvl="0" indent="0" algn="ctr" defTabSz="914400" rtl="0" eaLnBrk="1" fontAlgn="auto" latinLnBrk="0" hangingPunct="1">
              <a:lnSpc>
                <a:spcPct val="100000"/>
              </a:lnSpc>
              <a:spcBef>
                <a:spcPts val="116"/>
              </a:spcBef>
              <a:spcAft>
                <a:spcPts val="0"/>
              </a:spcAft>
              <a:buClrTx/>
              <a:buSzTx/>
              <a:buFontTx/>
              <a:buNone/>
              <a:tabLst/>
              <a:defRPr/>
            </a:pPr>
            <a:r>
              <a:rPr kumimoji="0" lang="it-IT" sz="1800" b="1" i="0" u="none" strike="noStrike" kern="1200" cap="none" spc="18" normalizeH="0" baseline="0" noProof="0">
                <a:ln>
                  <a:noFill/>
                </a:ln>
                <a:solidFill>
                  <a:srgbClr val="000000"/>
                </a:solidFill>
                <a:effectLst/>
                <a:uLnTx/>
                <a:uFillTx/>
                <a:latin typeface="Arial"/>
              </a:rPr>
              <a:t>SALE NEI</a:t>
            </a:r>
            <a:r>
              <a:rPr kumimoji="0" lang="it-IT" sz="1800" b="1" i="0" u="none" strike="noStrike" kern="1200" cap="none" spc="-66" normalizeH="0" baseline="0" noProof="0">
                <a:ln>
                  <a:noFill/>
                </a:ln>
                <a:solidFill>
                  <a:srgbClr val="000000"/>
                </a:solidFill>
                <a:effectLst/>
                <a:uLnTx/>
                <a:uFillTx/>
                <a:latin typeface="Arial"/>
              </a:rPr>
              <a:t> </a:t>
            </a:r>
            <a:r>
              <a:rPr kumimoji="0" lang="it-IT" sz="1800" b="1" i="0" u="none" strike="noStrike" kern="1200" cap="none" spc="18" normalizeH="0" baseline="0" noProof="0">
                <a:ln>
                  <a:noFill/>
                </a:ln>
                <a:solidFill>
                  <a:srgbClr val="000000"/>
                </a:solidFill>
                <a:effectLst/>
                <a:uLnTx/>
                <a:uFillTx/>
                <a:latin typeface="Arial"/>
              </a:rPr>
              <a:t>PRODOTTI  CONFEZIONATI</a:t>
            </a:r>
            <a:endParaRPr kumimoji="0" lang="it-IT" sz="1800" b="0" i="0" u="none" strike="noStrike" kern="1200" cap="none" spc="-1" normalizeH="0" baseline="0" noProof="0">
              <a:ln>
                <a:noFill/>
              </a:ln>
              <a:solidFill>
                <a:prstClr val="black"/>
              </a:solidFill>
              <a:effectLst/>
              <a:uLnTx/>
              <a:uFillTx/>
              <a:latin typeface="Arial"/>
            </a:endParaRPr>
          </a:p>
          <a:p>
            <a:pPr marL="1260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29" normalizeH="0" baseline="0" noProof="0">
                <a:ln>
                  <a:noFill/>
                </a:ln>
                <a:solidFill>
                  <a:srgbClr val="000000"/>
                </a:solidFill>
                <a:effectLst/>
                <a:uLnTx/>
                <a:uFillTx/>
                <a:latin typeface="Arial"/>
              </a:rPr>
              <a:t>54%</a:t>
            </a:r>
            <a:endParaRPr kumimoji="0" lang="it-IT" sz="2800" b="0" i="0" u="none" strike="noStrike" kern="1200" cap="none" spc="-1" normalizeH="0" baseline="0" noProof="0">
              <a:ln>
                <a:noFill/>
              </a:ln>
              <a:solidFill>
                <a:prstClr val="black"/>
              </a:solidFill>
              <a:effectLst/>
              <a:uLnTx/>
              <a:uFillTx/>
              <a:latin typeface="Arial"/>
            </a:endParaRPr>
          </a:p>
        </p:txBody>
      </p:sp>
      <p:pic>
        <p:nvPicPr>
          <p:cNvPr id="3" name="Audio 2">
            <a:hlinkClick r:id="" action="ppaction://media"/>
            <a:extLst>
              <a:ext uri="{FF2B5EF4-FFF2-40B4-BE49-F238E27FC236}">
                <a16:creationId xmlns:a16="http://schemas.microsoft.com/office/drawing/2014/main" id="{8991DA88-9750-414B-BD55-1228707C67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26002932"/>
      </p:ext>
    </p:extLst>
  </p:cSld>
  <p:clrMapOvr>
    <a:masterClrMapping/>
  </p:clrMapOvr>
  <mc:AlternateContent xmlns:mc="http://schemas.openxmlformats.org/markup-compatibility/2006" xmlns:p14="http://schemas.microsoft.com/office/powerpoint/2010/main">
    <mc:Choice Requires="p14">
      <p:transition spd="slow" p14:dur="2000" advTm="19556"/>
    </mc:Choice>
    <mc:Fallback xmlns="">
      <p:transition spd="slow" advTm="1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9" name="TextShape 1"/>
          <p:cNvSpPr txBox="1"/>
          <p:nvPr/>
        </p:nvSpPr>
        <p:spPr>
          <a:xfrm>
            <a:off x="250920" y="148320"/>
            <a:ext cx="870732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43" normalizeH="0" baseline="0" noProof="0">
                <a:ln>
                  <a:noFill/>
                </a:ln>
                <a:solidFill>
                  <a:srgbClr val="C00000"/>
                </a:solidFill>
                <a:effectLst/>
                <a:uLnTx/>
                <a:uFillTx/>
                <a:latin typeface="Arial"/>
              </a:rPr>
              <a:t>GLI ALIMENTI </a:t>
            </a:r>
            <a:r>
              <a:rPr kumimoji="0" lang="it-IT" sz="3600" b="1" i="0" u="none" strike="noStrike" kern="1200" cap="none" spc="49" normalizeH="0" baseline="0" noProof="0">
                <a:ln>
                  <a:noFill/>
                </a:ln>
                <a:solidFill>
                  <a:srgbClr val="C00000"/>
                </a:solidFill>
                <a:effectLst/>
                <a:uLnTx/>
                <a:uFillTx/>
                <a:latin typeface="Arial"/>
              </a:rPr>
              <a:t>A </a:t>
            </a:r>
            <a:r>
              <a:rPr kumimoji="0" lang="it-IT" sz="3600" b="1" i="0" u="none" strike="noStrike" kern="1200" cap="none" spc="43" normalizeH="0" baseline="0" noProof="0">
                <a:ln>
                  <a:noFill/>
                </a:ln>
                <a:solidFill>
                  <a:srgbClr val="C00000"/>
                </a:solidFill>
                <a:effectLst/>
                <a:uLnTx/>
                <a:uFillTx/>
                <a:latin typeface="Arial"/>
              </a:rPr>
              <a:t>MAGGIOR </a:t>
            </a:r>
            <a:r>
              <a:rPr kumimoji="0" lang="it-IT" sz="3600" b="1" i="0" u="none" strike="noStrike" kern="1200" cap="none" spc="38" normalizeH="0" baseline="0" noProof="0">
                <a:ln>
                  <a:noFill/>
                </a:ln>
                <a:solidFill>
                  <a:srgbClr val="C00000"/>
                </a:solidFill>
                <a:effectLst/>
                <a:uLnTx/>
                <a:uFillTx/>
                <a:latin typeface="Arial"/>
              </a:rPr>
              <a:t>CONTENUTO DI</a:t>
            </a:r>
            <a:r>
              <a:rPr kumimoji="0" lang="it-IT" sz="3600" b="1" i="0" u="none" strike="noStrike" kern="1200" cap="none" spc="-55" normalizeH="0" baseline="0" noProof="0">
                <a:ln>
                  <a:noFill/>
                </a:ln>
                <a:solidFill>
                  <a:srgbClr val="C00000"/>
                </a:solidFill>
                <a:effectLst/>
                <a:uLnTx/>
                <a:uFillTx/>
                <a:latin typeface="Arial"/>
              </a:rPr>
              <a:t> </a:t>
            </a:r>
            <a:r>
              <a:rPr kumimoji="0" lang="it-IT" sz="3600" b="1" i="0" u="none" strike="noStrike" kern="1200" cap="none" spc="52" normalizeH="0" baseline="0" noProof="0">
                <a:ln>
                  <a:noFill/>
                </a:ln>
                <a:solidFill>
                  <a:srgbClr val="C00000"/>
                </a:solidFill>
                <a:effectLst/>
                <a:uLnTx/>
                <a:uFillTx/>
                <a:latin typeface="Arial"/>
              </a:rPr>
              <a:t>SODIO</a:t>
            </a:r>
            <a:endParaRPr kumimoji="0" lang="it-IT" sz="3600" b="0" i="0" u="none" strike="noStrike" kern="1200" cap="none" spc="-1" normalizeH="0" baseline="0" noProof="0">
              <a:ln>
                <a:noFill/>
              </a:ln>
              <a:solidFill>
                <a:srgbClr val="000000"/>
              </a:solidFill>
              <a:effectLst/>
              <a:uLnTx/>
              <a:uFillTx/>
              <a:latin typeface="Arial"/>
            </a:endParaRPr>
          </a:p>
        </p:txBody>
      </p:sp>
      <p:sp>
        <p:nvSpPr>
          <p:cNvPr id="2670" name="CustomShape 2"/>
          <p:cNvSpPr/>
          <p:nvPr/>
        </p:nvSpPr>
        <p:spPr>
          <a:xfrm>
            <a:off x="307800" y="1627920"/>
            <a:ext cx="4263840" cy="4241953"/>
          </a:xfrm>
          <a:prstGeom prst="rect">
            <a:avLst/>
          </a:prstGeom>
          <a:noFill/>
          <a:ln>
            <a:noFill/>
          </a:ln>
        </p:spPr>
        <p:style>
          <a:lnRef idx="0">
            <a:scrgbClr r="0" g="0" b="0"/>
          </a:lnRef>
          <a:fillRef idx="0">
            <a:scrgbClr r="0" g="0" b="0"/>
          </a:fillRef>
          <a:effectRef idx="0">
            <a:scrgbClr r="0" g="0" b="0"/>
          </a:effectRef>
          <a:fontRef idx="minor"/>
        </p:style>
        <p:txBody>
          <a:bodyPr lIns="0" tIns="47520" rIns="0" bIns="0">
            <a:spAutoFit/>
          </a:bodyPr>
          <a:lstStyle/>
          <a:p>
            <a:pPr marL="355680" marR="0" lvl="0" indent="-342720" algn="l" defTabSz="914400" rtl="0" eaLnBrk="1" fontAlgn="auto" latinLnBrk="0" hangingPunct="1">
              <a:lnSpc>
                <a:spcPct val="90000"/>
              </a:lnSpc>
              <a:spcBef>
                <a:spcPts val="374"/>
              </a:spcBef>
              <a:spcAft>
                <a:spcPts val="0"/>
              </a:spcAft>
              <a:buClr>
                <a:srgbClr val="000000"/>
              </a:buClr>
              <a:buSzTx/>
              <a:buFont typeface="Wingdings" charset="2"/>
              <a:buChar char=""/>
              <a:tabLst/>
              <a:defRPr/>
            </a:pPr>
            <a:r>
              <a:rPr kumimoji="0" lang="it-IT" sz="2400" b="0" i="0" u="none" strike="noStrike" kern="1200" cap="none" spc="-7" normalizeH="0" baseline="0" noProof="0" dirty="0">
                <a:ln>
                  <a:noFill/>
                </a:ln>
                <a:solidFill>
                  <a:srgbClr val="000000"/>
                </a:solidFill>
                <a:effectLst/>
                <a:uLnTx/>
                <a:uFillTx/>
                <a:latin typeface="Arial"/>
              </a:rPr>
              <a:t>insaccati</a:t>
            </a:r>
            <a:r>
              <a:rPr kumimoji="0" lang="it-IT" sz="2400" b="0" i="0" u="none" strike="noStrike" kern="1200" cap="none" spc="-7" normalizeH="0" baseline="0" noProof="0" dirty="0">
                <a:ln>
                  <a:noFill/>
                </a:ln>
                <a:solidFill>
                  <a:srgbClr val="C00000"/>
                </a:solidFill>
                <a:effectLst/>
                <a:uLnTx/>
                <a:uFillTx/>
                <a:latin typeface="Arial"/>
              </a:rPr>
              <a:t> </a:t>
            </a:r>
            <a:r>
              <a:rPr kumimoji="0" lang="it-IT" sz="2400" b="0" i="0" u="none" strike="noStrike" kern="1200" cap="none" spc="-1" normalizeH="0" baseline="0" noProof="0" dirty="0">
                <a:ln>
                  <a:noFill/>
                </a:ln>
                <a:solidFill>
                  <a:srgbClr val="000000"/>
                </a:solidFill>
                <a:effectLst/>
                <a:uLnTx/>
                <a:uFillTx/>
                <a:latin typeface="Arial"/>
              </a:rPr>
              <a:t>e </a:t>
            </a:r>
            <a:r>
              <a:rPr kumimoji="0" lang="it-IT" sz="2400" b="0" i="0" u="none" strike="noStrike" kern="1200" cap="none" spc="-12" normalizeH="0" baseline="0" noProof="0" dirty="0">
                <a:ln>
                  <a:noFill/>
                </a:ln>
                <a:solidFill>
                  <a:srgbClr val="000000"/>
                </a:solidFill>
                <a:effectLst/>
                <a:uLnTx/>
                <a:uFillTx/>
                <a:latin typeface="Arial"/>
              </a:rPr>
              <a:t>formaggi</a:t>
            </a:r>
            <a:r>
              <a:rPr kumimoji="0" lang="it-IT" sz="2400" b="0" i="0" u="none" strike="noStrike" kern="1200" cap="none" spc="-12" normalizeH="0" baseline="0" noProof="0" dirty="0">
                <a:ln>
                  <a:noFill/>
                </a:ln>
                <a:solidFill>
                  <a:srgbClr val="C00000"/>
                </a:solidFill>
                <a:effectLst/>
                <a:uLnTx/>
                <a:uFillTx/>
                <a:latin typeface="Arial"/>
              </a:rPr>
              <a:t> </a:t>
            </a:r>
            <a:r>
              <a:rPr kumimoji="0" lang="it-IT" sz="2400" b="0" i="0" u="none" strike="noStrike" kern="1200" cap="none" spc="-7" normalizeH="0" baseline="0" noProof="0" dirty="0">
                <a:ln>
                  <a:noFill/>
                </a:ln>
                <a:solidFill>
                  <a:srgbClr val="000000"/>
                </a:solidFill>
                <a:effectLst/>
                <a:uLnTx/>
                <a:uFillTx/>
                <a:latin typeface="Arial"/>
              </a:rPr>
              <a:t>(in  </a:t>
            </a:r>
            <a:r>
              <a:rPr kumimoji="0" lang="it-IT" sz="2400" b="0" i="0" u="none" strike="noStrike" kern="1200" cap="none" spc="-12" normalizeH="0" baseline="0" noProof="0" dirty="0">
                <a:ln>
                  <a:noFill/>
                </a:ln>
                <a:solidFill>
                  <a:srgbClr val="000000"/>
                </a:solidFill>
                <a:effectLst/>
                <a:uLnTx/>
                <a:uFillTx/>
                <a:latin typeface="Arial"/>
              </a:rPr>
              <a:t>assoluto contengono </a:t>
            </a:r>
            <a:r>
              <a:rPr kumimoji="0" lang="it-IT" sz="2400" b="0" i="0" u="none" strike="noStrike" kern="1200" cap="none" spc="-7" normalizeH="0" baseline="0" noProof="0" dirty="0">
                <a:ln>
                  <a:noFill/>
                </a:ln>
                <a:solidFill>
                  <a:srgbClr val="000000"/>
                </a:solidFill>
                <a:effectLst/>
                <a:uLnTx/>
                <a:uFillTx/>
                <a:latin typeface="Arial"/>
              </a:rPr>
              <a:t>maggiori  quantità di sale)</a:t>
            </a:r>
            <a:endParaRPr kumimoji="0" lang="it-IT" sz="2400" b="0" i="0" u="none" strike="noStrike" kern="1200" cap="none" spc="-1" normalizeH="0" baseline="0" noProof="0" dirty="0">
              <a:ln>
                <a:noFill/>
              </a:ln>
              <a:solidFill>
                <a:prstClr val="black"/>
              </a:solidFill>
              <a:effectLst/>
              <a:uLnTx/>
              <a:uFillTx/>
              <a:latin typeface="Arial"/>
            </a:endParaRPr>
          </a:p>
          <a:p>
            <a:pPr marL="355680" marR="0" lvl="0" indent="-342720" algn="l" defTabSz="914400" rtl="0" eaLnBrk="1" fontAlgn="auto" latinLnBrk="0" hangingPunct="1">
              <a:lnSpc>
                <a:spcPct val="90000"/>
              </a:lnSpc>
              <a:spcBef>
                <a:spcPts val="374"/>
              </a:spcBef>
              <a:spcAft>
                <a:spcPts val="0"/>
              </a:spcAft>
              <a:buClr>
                <a:srgbClr val="000000"/>
              </a:buClr>
              <a:buSzTx/>
              <a:buFont typeface="Wingdings" charset="2"/>
              <a:buChar char=""/>
              <a:tabLst/>
              <a:defRPr/>
            </a:pPr>
            <a:r>
              <a:rPr kumimoji="0" lang="it-IT" sz="2400" b="0" i="0" u="none" strike="noStrike" kern="1200" cap="none" spc="-7" normalizeH="0" baseline="0" noProof="0" dirty="0">
                <a:ln>
                  <a:noFill/>
                </a:ln>
                <a:solidFill>
                  <a:srgbClr val="000000"/>
                </a:solidFill>
                <a:effectLst/>
                <a:uLnTx/>
                <a:uFillTx/>
                <a:latin typeface="Arial"/>
              </a:rPr>
              <a:t>alcuni condimenti utilizzati in  sostituzione del sale </a:t>
            </a:r>
            <a:r>
              <a:rPr kumimoji="0" lang="it-IT" sz="2400" b="0" i="0" u="none" strike="noStrike" kern="1200" cap="none" spc="-1" normalizeH="0" baseline="0" noProof="0" dirty="0">
                <a:ln>
                  <a:noFill/>
                </a:ln>
                <a:solidFill>
                  <a:srgbClr val="000000"/>
                </a:solidFill>
                <a:effectLst/>
                <a:uLnTx/>
                <a:uFillTx/>
                <a:latin typeface="Arial"/>
              </a:rPr>
              <a:t>o </a:t>
            </a:r>
            <a:r>
              <a:rPr kumimoji="0" lang="it-IT" sz="2400" b="0" i="0" u="none" strike="noStrike" kern="1200" cap="none" spc="-7" normalizeH="0" baseline="0" noProof="0" dirty="0">
                <a:ln>
                  <a:noFill/>
                </a:ln>
                <a:solidFill>
                  <a:srgbClr val="000000"/>
                </a:solidFill>
                <a:effectLst/>
                <a:uLnTx/>
                <a:uFillTx/>
                <a:latin typeface="Arial"/>
              </a:rPr>
              <a:t>in  aggiunta </a:t>
            </a:r>
            <a:r>
              <a:rPr kumimoji="0" lang="it-IT" sz="2400" b="0" i="0" u="none" strike="noStrike" kern="1200" cap="none" spc="-1" normalizeH="0" baseline="0" noProof="0" dirty="0">
                <a:ln>
                  <a:noFill/>
                </a:ln>
                <a:solidFill>
                  <a:srgbClr val="000000"/>
                </a:solidFill>
                <a:effectLst/>
                <a:uLnTx/>
                <a:uFillTx/>
                <a:latin typeface="Arial"/>
              </a:rPr>
              <a:t>a </a:t>
            </a:r>
            <a:r>
              <a:rPr kumimoji="0" lang="it-IT" sz="2400" b="0" i="0" u="none" strike="noStrike" kern="1200" cap="none" spc="-15" normalizeH="0" baseline="0" noProof="0" dirty="0">
                <a:ln>
                  <a:noFill/>
                </a:ln>
                <a:solidFill>
                  <a:srgbClr val="000000"/>
                </a:solidFill>
                <a:effectLst/>
                <a:uLnTx/>
                <a:uFillTx/>
                <a:latin typeface="Arial"/>
              </a:rPr>
              <a:t>questo </a:t>
            </a:r>
            <a:r>
              <a:rPr kumimoji="0" lang="it-IT" sz="2400" b="0" i="0" u="none" strike="noStrike" kern="1200" cap="none" spc="-7" normalizeH="0" baseline="0" noProof="0" dirty="0">
                <a:ln>
                  <a:noFill/>
                </a:ln>
                <a:solidFill>
                  <a:srgbClr val="000000"/>
                </a:solidFill>
                <a:effectLst/>
                <a:uLnTx/>
                <a:uFillTx/>
                <a:latin typeface="Arial"/>
              </a:rPr>
              <a:t>(dado da  </a:t>
            </a:r>
            <a:r>
              <a:rPr kumimoji="0" lang="it-IT" sz="2400" b="0" i="0" u="none" strike="noStrike" kern="1200" cap="none" spc="-12" normalizeH="0" baseline="0" noProof="0" dirty="0">
                <a:ln>
                  <a:noFill/>
                </a:ln>
                <a:solidFill>
                  <a:srgbClr val="000000"/>
                </a:solidFill>
                <a:effectLst/>
                <a:uLnTx/>
                <a:uFillTx/>
                <a:latin typeface="Arial"/>
              </a:rPr>
              <a:t>brodo, </a:t>
            </a:r>
            <a:r>
              <a:rPr kumimoji="0" lang="it-IT" sz="2400" b="0" i="0" u="none" strike="noStrike" kern="1200" cap="none" spc="-7" normalizeH="0" baseline="0" noProof="0" dirty="0">
                <a:ln>
                  <a:noFill/>
                </a:ln>
                <a:solidFill>
                  <a:srgbClr val="000000"/>
                </a:solidFill>
                <a:effectLst/>
                <a:uLnTx/>
                <a:uFillTx/>
                <a:latin typeface="Arial"/>
              </a:rPr>
              <a:t>salsa di soia, </a:t>
            </a:r>
            <a:r>
              <a:rPr kumimoji="0" lang="it-IT" sz="2400" b="0" i="0" u="none" strike="noStrike" kern="1200" cap="none" spc="-12" normalizeH="0" baseline="0" noProof="0" dirty="0">
                <a:ln>
                  <a:noFill/>
                </a:ln>
                <a:solidFill>
                  <a:srgbClr val="000000"/>
                </a:solidFill>
                <a:effectLst/>
                <a:uLnTx/>
                <a:uFillTx/>
                <a:latin typeface="Arial"/>
              </a:rPr>
              <a:t>ketchup):  </a:t>
            </a:r>
            <a:r>
              <a:rPr kumimoji="0" lang="it-IT" sz="2400" b="0" i="0" u="none" strike="noStrike" kern="1200" cap="none" spc="-7" normalizeH="0" baseline="0" noProof="0" dirty="0">
                <a:ln>
                  <a:noFill/>
                </a:ln>
                <a:solidFill>
                  <a:srgbClr val="000000"/>
                </a:solidFill>
                <a:effectLst/>
                <a:uLnTx/>
                <a:uFillTx/>
                <a:latin typeface="Arial"/>
              </a:rPr>
              <a:t>il </a:t>
            </a:r>
            <a:r>
              <a:rPr kumimoji="0" lang="it-IT" sz="2400" b="0" i="0" u="none" strike="noStrike" kern="1200" cap="none" spc="-15" normalizeH="0" baseline="0" noProof="0" dirty="0">
                <a:ln>
                  <a:noFill/>
                </a:ln>
                <a:solidFill>
                  <a:srgbClr val="000000"/>
                </a:solidFill>
                <a:effectLst/>
                <a:uLnTx/>
                <a:uFillTx/>
                <a:latin typeface="Arial"/>
              </a:rPr>
              <a:t>loro </a:t>
            </a:r>
            <a:r>
              <a:rPr kumimoji="0" lang="it-IT" sz="2400" b="0" i="0" u="none" strike="noStrike" kern="1200" cap="none" spc="-7" normalizeH="0" baseline="0" noProof="0" dirty="0">
                <a:ln>
                  <a:noFill/>
                </a:ln>
                <a:solidFill>
                  <a:srgbClr val="000000"/>
                </a:solidFill>
                <a:effectLst/>
                <a:uLnTx/>
                <a:uFillTx/>
                <a:latin typeface="Arial"/>
              </a:rPr>
              <a:t>uso, </a:t>
            </a:r>
            <a:r>
              <a:rPr kumimoji="0" lang="it-IT" sz="2400" b="0" i="0" u="none" strike="noStrike" kern="1200" cap="none" spc="-12" normalizeH="0" baseline="0" noProof="0" dirty="0">
                <a:ln>
                  <a:noFill/>
                </a:ln>
                <a:solidFill>
                  <a:srgbClr val="000000"/>
                </a:solidFill>
                <a:effectLst/>
                <a:uLnTx/>
                <a:uFillTx/>
                <a:latin typeface="Arial"/>
              </a:rPr>
              <a:t>quindi, dovrebbe  </a:t>
            </a:r>
            <a:r>
              <a:rPr kumimoji="0" lang="it-IT" sz="2400" b="0" i="0" u="none" strike="noStrike" kern="1200" cap="none" spc="-7" normalizeH="0" baseline="0" noProof="0" dirty="0">
                <a:ln>
                  <a:noFill/>
                </a:ln>
                <a:solidFill>
                  <a:srgbClr val="000000"/>
                </a:solidFill>
                <a:effectLst/>
                <a:uLnTx/>
                <a:uFillTx/>
                <a:latin typeface="Arial"/>
              </a:rPr>
              <a:t>essere </a:t>
            </a:r>
            <a:r>
              <a:rPr kumimoji="0" lang="it-IT" sz="2400" b="0" i="0" u="none" strike="noStrike" kern="1200" cap="none" spc="-12" normalizeH="0" baseline="0" noProof="0" dirty="0">
                <a:ln>
                  <a:noFill/>
                </a:ln>
                <a:solidFill>
                  <a:srgbClr val="000000"/>
                </a:solidFill>
                <a:effectLst/>
                <a:uLnTx/>
                <a:uFillTx/>
                <a:latin typeface="Arial"/>
              </a:rPr>
              <a:t>moderato</a:t>
            </a:r>
            <a:endParaRPr kumimoji="0" lang="it-IT" sz="2400" b="0" i="0" u="none" strike="noStrike" kern="1200" cap="none" spc="-1" normalizeH="0" baseline="0" noProof="0" dirty="0">
              <a:ln>
                <a:noFill/>
              </a:ln>
              <a:solidFill>
                <a:prstClr val="black"/>
              </a:solidFill>
              <a:effectLst/>
              <a:uLnTx/>
              <a:uFillTx/>
              <a:latin typeface="Arial"/>
            </a:endParaRPr>
          </a:p>
          <a:p>
            <a:pPr marL="396720" marR="0" lvl="0" indent="-383760" algn="l" defTabSz="914400" rtl="0" eaLnBrk="1" fontAlgn="auto" latinLnBrk="0" hangingPunct="1">
              <a:lnSpc>
                <a:spcPct val="90000"/>
              </a:lnSpc>
              <a:spcBef>
                <a:spcPts val="1191"/>
              </a:spcBef>
              <a:spcAft>
                <a:spcPts val="0"/>
              </a:spcAft>
              <a:buClr>
                <a:srgbClr val="000000"/>
              </a:buClr>
              <a:buSzTx/>
              <a:buFont typeface="Wingdings" charset="2"/>
              <a:buChar char=""/>
              <a:tabLst/>
              <a:defRPr/>
            </a:pPr>
            <a:r>
              <a:rPr kumimoji="0" lang="it-IT" sz="2400" b="0" i="0" u="none" strike="noStrike" kern="1200" cap="none" spc="-1" normalizeH="0" baseline="0" noProof="0" dirty="0">
                <a:ln>
                  <a:noFill/>
                </a:ln>
                <a:solidFill>
                  <a:srgbClr val="000000"/>
                </a:solidFill>
                <a:effectLst/>
                <a:uLnTx/>
                <a:uFillTx/>
                <a:latin typeface="Arial"/>
              </a:rPr>
              <a:t>Il </a:t>
            </a:r>
            <a:r>
              <a:rPr kumimoji="0" lang="it-IT" sz="2400" b="0" i="0" u="none" strike="noStrike" kern="1200" cap="none" spc="-15" normalizeH="0" baseline="0" noProof="0" dirty="0">
                <a:ln>
                  <a:noFill/>
                </a:ln>
                <a:solidFill>
                  <a:srgbClr val="000000"/>
                </a:solidFill>
                <a:effectLst/>
                <a:uLnTx/>
                <a:uFillTx/>
                <a:latin typeface="Arial"/>
              </a:rPr>
              <a:t>contenuto </a:t>
            </a:r>
            <a:r>
              <a:rPr kumimoji="0" lang="it-IT" sz="2400" b="0" i="0" u="none" strike="noStrike" kern="1200" cap="none" spc="-7" normalizeH="0" baseline="0" noProof="0" dirty="0">
                <a:ln>
                  <a:noFill/>
                </a:ln>
                <a:solidFill>
                  <a:srgbClr val="000000"/>
                </a:solidFill>
                <a:effectLst/>
                <a:uLnTx/>
                <a:uFillTx/>
                <a:latin typeface="Arial"/>
              </a:rPr>
              <a:t>di sale della </a:t>
            </a:r>
            <a:r>
              <a:rPr kumimoji="0" lang="it-IT" sz="2400" b="0" i="0" u="none" strike="noStrike" kern="1200" cap="none" spc="-7" normalizeH="0" baseline="0" noProof="0" dirty="0">
                <a:ln>
                  <a:noFill/>
                </a:ln>
                <a:solidFill>
                  <a:srgbClr val="C00000"/>
                </a:solidFill>
                <a:effectLst/>
                <a:uLnTx/>
                <a:uFillTx/>
                <a:latin typeface="Arial"/>
              </a:rPr>
              <a:t> frutta</a:t>
            </a:r>
            <a:r>
              <a:rPr kumimoji="0" lang="it-IT" sz="2400" b="0" i="0" u="none" strike="noStrike" kern="1200" cap="none" spc="-7" normalizeH="0" baseline="0" noProof="0" dirty="0">
                <a:ln>
                  <a:noFill/>
                </a:ln>
                <a:solidFill>
                  <a:srgbClr val="000000"/>
                </a:solidFill>
                <a:effectLst/>
                <a:uLnTx/>
                <a:uFillTx/>
                <a:latin typeface="Arial"/>
              </a:rPr>
              <a:t>, degli </a:t>
            </a:r>
            <a:r>
              <a:rPr kumimoji="0" lang="it-IT" sz="2400" b="0" i="0" u="none" strike="noStrike" kern="1200" cap="none" spc="4" normalizeH="0" baseline="0" noProof="0" dirty="0">
                <a:ln>
                  <a:noFill/>
                </a:ln>
                <a:solidFill>
                  <a:srgbClr val="C00000"/>
                </a:solidFill>
                <a:effectLst/>
                <a:uLnTx/>
                <a:uFillTx/>
                <a:latin typeface="Arial"/>
              </a:rPr>
              <a:t>ortaggi </a:t>
            </a:r>
            <a:r>
              <a:rPr kumimoji="0" lang="it-IT" sz="2400" b="0" i="0" u="none" strike="noStrike" kern="1200" cap="none" spc="-1" normalizeH="0" baseline="0" noProof="0" dirty="0">
                <a:ln>
                  <a:noFill/>
                </a:ln>
                <a:solidFill>
                  <a:srgbClr val="000000"/>
                </a:solidFill>
                <a:effectLst/>
                <a:uLnTx/>
                <a:uFillTx/>
                <a:latin typeface="Arial"/>
              </a:rPr>
              <a:t>e  </a:t>
            </a:r>
            <a:r>
              <a:rPr kumimoji="0" lang="it-IT" sz="2400" b="0" i="0" u="none" strike="noStrike" kern="1200" cap="none" spc="-12" normalizeH="0" baseline="0" noProof="0" dirty="0">
                <a:ln>
                  <a:noFill/>
                </a:ln>
                <a:solidFill>
                  <a:srgbClr val="000000"/>
                </a:solidFill>
                <a:effectLst/>
                <a:uLnTx/>
                <a:uFillTx/>
                <a:latin typeface="Arial"/>
              </a:rPr>
              <a:t>dell’</a:t>
            </a:r>
            <a:r>
              <a:rPr kumimoji="0" lang="it-IT" sz="2400" b="0" i="0" u="none" strike="noStrike" kern="1200" cap="none" spc="-12" normalizeH="0" baseline="0" noProof="0" dirty="0">
                <a:ln>
                  <a:noFill/>
                </a:ln>
                <a:solidFill>
                  <a:srgbClr val="C00000"/>
                </a:solidFill>
                <a:effectLst/>
                <a:uLnTx/>
                <a:uFillTx/>
                <a:latin typeface="Arial"/>
              </a:rPr>
              <a:t>acqua </a:t>
            </a:r>
            <a:r>
              <a:rPr kumimoji="0" lang="it-IT" sz="2400" b="0" i="0" u="none" strike="noStrike" kern="1200" cap="none" spc="-1" normalizeH="0" baseline="0" noProof="0" dirty="0">
                <a:ln>
                  <a:noFill/>
                </a:ln>
                <a:solidFill>
                  <a:srgbClr val="000000"/>
                </a:solidFill>
                <a:effectLst/>
                <a:uLnTx/>
                <a:uFillTx/>
                <a:latin typeface="Arial"/>
              </a:rPr>
              <a:t>è </a:t>
            </a:r>
            <a:r>
              <a:rPr kumimoji="0" lang="it-IT" sz="2400" b="0" i="0" u="none" strike="noStrike" kern="1200" cap="none" spc="-21" normalizeH="0" baseline="0" noProof="0" dirty="0">
                <a:ln>
                  <a:noFill/>
                </a:ln>
                <a:solidFill>
                  <a:srgbClr val="000000"/>
                </a:solidFill>
                <a:effectLst/>
                <a:uLnTx/>
                <a:uFillTx/>
                <a:latin typeface="Arial"/>
              </a:rPr>
              <a:t>invece</a:t>
            </a:r>
            <a:r>
              <a:rPr kumimoji="0" lang="it-IT" sz="2400" b="0" i="0" u="none" strike="noStrike" kern="1200" cap="none" spc="-32" normalizeH="0" baseline="0" noProof="0" dirty="0">
                <a:ln>
                  <a:noFill/>
                </a:ln>
                <a:solidFill>
                  <a:srgbClr val="000000"/>
                </a:solidFill>
                <a:effectLst/>
                <a:uLnTx/>
                <a:uFillTx/>
                <a:latin typeface="Arial"/>
              </a:rPr>
              <a:t> </a:t>
            </a:r>
            <a:r>
              <a:rPr kumimoji="0" lang="it-IT" sz="2400" b="0" i="0" u="none" strike="noStrike" kern="1200" cap="none" spc="-7" normalizeH="0" baseline="0" noProof="0" dirty="0">
                <a:ln>
                  <a:noFill/>
                </a:ln>
                <a:solidFill>
                  <a:srgbClr val="000000"/>
                </a:solidFill>
                <a:effectLst/>
                <a:uLnTx/>
                <a:uFillTx/>
                <a:latin typeface="Arial"/>
              </a:rPr>
              <a:t>minimo</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671" name="CustomShape 3"/>
          <p:cNvSpPr/>
          <p:nvPr/>
        </p:nvSpPr>
        <p:spPr>
          <a:xfrm>
            <a:off x="6140520" y="1427040"/>
            <a:ext cx="2068200" cy="132192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sp>
      <p:sp>
        <p:nvSpPr>
          <p:cNvPr id="2672" name="CustomShape 4"/>
          <p:cNvSpPr/>
          <p:nvPr/>
        </p:nvSpPr>
        <p:spPr>
          <a:xfrm>
            <a:off x="5146560" y="1908000"/>
            <a:ext cx="648000" cy="359640"/>
          </a:xfrm>
          <a:custGeom>
            <a:avLst/>
            <a:gdLst/>
            <a:ahLst/>
            <a:cxnLst/>
            <a:rect l="l" t="t" r="r" b="b"/>
            <a:pathLst>
              <a:path w="648335" h="360044">
                <a:moveTo>
                  <a:pt x="468058" y="0"/>
                </a:moveTo>
                <a:lnTo>
                  <a:pt x="468058" y="90004"/>
                </a:lnTo>
                <a:lnTo>
                  <a:pt x="0" y="90004"/>
                </a:lnTo>
                <a:lnTo>
                  <a:pt x="0" y="270027"/>
                </a:lnTo>
                <a:lnTo>
                  <a:pt x="468058" y="270027"/>
                </a:lnTo>
                <a:lnTo>
                  <a:pt x="468058" y="360044"/>
                </a:lnTo>
                <a:lnTo>
                  <a:pt x="648081" y="180022"/>
                </a:lnTo>
                <a:lnTo>
                  <a:pt x="468058" y="0"/>
                </a:lnTo>
                <a:close/>
              </a:path>
            </a:pathLst>
          </a:custGeom>
          <a:solidFill>
            <a:srgbClr val="C00000"/>
          </a:solidFill>
          <a:ln>
            <a:noFill/>
          </a:ln>
        </p:spPr>
        <p:style>
          <a:lnRef idx="0">
            <a:scrgbClr r="0" g="0" b="0"/>
          </a:lnRef>
          <a:fillRef idx="0">
            <a:scrgbClr r="0" g="0" b="0"/>
          </a:fillRef>
          <a:effectRef idx="0">
            <a:scrgbClr r="0" g="0" b="0"/>
          </a:effectRef>
          <a:fontRef idx="minor"/>
        </p:style>
      </p:sp>
      <p:sp>
        <p:nvSpPr>
          <p:cNvPr id="2673" name="CustomShape 5"/>
          <p:cNvSpPr/>
          <p:nvPr/>
        </p:nvSpPr>
        <p:spPr>
          <a:xfrm>
            <a:off x="5146560" y="3429000"/>
            <a:ext cx="648000" cy="359640"/>
          </a:xfrm>
          <a:custGeom>
            <a:avLst/>
            <a:gdLst/>
            <a:ahLst/>
            <a:cxnLst/>
            <a:rect l="l" t="t" r="r" b="b"/>
            <a:pathLst>
              <a:path w="648335" h="360045">
                <a:moveTo>
                  <a:pt x="468058" y="0"/>
                </a:moveTo>
                <a:lnTo>
                  <a:pt x="468058" y="90004"/>
                </a:lnTo>
                <a:lnTo>
                  <a:pt x="0" y="90004"/>
                </a:lnTo>
                <a:lnTo>
                  <a:pt x="0" y="270027"/>
                </a:lnTo>
                <a:lnTo>
                  <a:pt x="468058" y="270027"/>
                </a:lnTo>
                <a:lnTo>
                  <a:pt x="468058" y="360044"/>
                </a:lnTo>
                <a:lnTo>
                  <a:pt x="648081" y="180022"/>
                </a:lnTo>
                <a:lnTo>
                  <a:pt x="468058" y="0"/>
                </a:lnTo>
                <a:close/>
              </a:path>
            </a:pathLst>
          </a:custGeom>
          <a:solidFill>
            <a:srgbClr val="C00000"/>
          </a:solidFill>
          <a:ln>
            <a:noFill/>
          </a:ln>
        </p:spPr>
        <p:style>
          <a:lnRef idx="0">
            <a:scrgbClr r="0" g="0" b="0"/>
          </a:lnRef>
          <a:fillRef idx="0">
            <a:scrgbClr r="0" g="0" b="0"/>
          </a:fillRef>
          <a:effectRef idx="0">
            <a:scrgbClr r="0" g="0" b="0"/>
          </a:effectRef>
          <a:fontRef idx="minor"/>
        </p:style>
      </p:sp>
      <p:sp>
        <p:nvSpPr>
          <p:cNvPr id="2674" name="CustomShape 6"/>
          <p:cNvSpPr/>
          <p:nvPr/>
        </p:nvSpPr>
        <p:spPr>
          <a:xfrm>
            <a:off x="6147720" y="4645440"/>
            <a:ext cx="2056680" cy="144252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sp>
      <p:sp>
        <p:nvSpPr>
          <p:cNvPr id="2675" name="CustomShape 7"/>
          <p:cNvSpPr/>
          <p:nvPr/>
        </p:nvSpPr>
        <p:spPr>
          <a:xfrm>
            <a:off x="5146560" y="5186880"/>
            <a:ext cx="648000" cy="359640"/>
          </a:xfrm>
          <a:custGeom>
            <a:avLst/>
            <a:gdLst/>
            <a:ahLst/>
            <a:cxnLst/>
            <a:rect l="l" t="t" r="r" b="b"/>
            <a:pathLst>
              <a:path w="648335" h="360045">
                <a:moveTo>
                  <a:pt x="468058" y="0"/>
                </a:moveTo>
                <a:lnTo>
                  <a:pt x="468058" y="90017"/>
                </a:lnTo>
                <a:lnTo>
                  <a:pt x="0" y="90017"/>
                </a:lnTo>
                <a:lnTo>
                  <a:pt x="0" y="270027"/>
                </a:lnTo>
                <a:lnTo>
                  <a:pt x="468058" y="270027"/>
                </a:lnTo>
                <a:lnTo>
                  <a:pt x="468058" y="360044"/>
                </a:lnTo>
                <a:lnTo>
                  <a:pt x="648080" y="180022"/>
                </a:lnTo>
                <a:lnTo>
                  <a:pt x="468058" y="0"/>
                </a:lnTo>
                <a:close/>
              </a:path>
            </a:pathLst>
          </a:custGeom>
          <a:solidFill>
            <a:srgbClr val="C00000"/>
          </a:solidFill>
          <a:ln>
            <a:noFill/>
          </a:ln>
        </p:spPr>
        <p:style>
          <a:lnRef idx="0">
            <a:scrgbClr r="0" g="0" b="0"/>
          </a:lnRef>
          <a:fillRef idx="0">
            <a:scrgbClr r="0" g="0" b="0"/>
          </a:fillRef>
          <a:effectRef idx="0">
            <a:scrgbClr r="0" g="0" b="0"/>
          </a:effectRef>
          <a:fontRef idx="minor"/>
        </p:style>
      </p:sp>
      <p:sp>
        <p:nvSpPr>
          <p:cNvPr id="2676" name="CustomShape 8"/>
          <p:cNvSpPr/>
          <p:nvPr/>
        </p:nvSpPr>
        <p:spPr>
          <a:xfrm>
            <a:off x="6147720" y="3036240"/>
            <a:ext cx="2077200" cy="1321920"/>
          </a:xfrm>
          <a:prstGeom prst="rect">
            <a:avLst/>
          </a:prstGeom>
          <a:blipFill rotWithShape="0">
            <a:blip r:embed="rId6"/>
            <a:stretch>
              <a:fillRect/>
            </a:stretch>
          </a:blipFill>
          <a:ln>
            <a:noFill/>
          </a:ln>
        </p:spPr>
        <p:style>
          <a:lnRef idx="0">
            <a:scrgbClr r="0" g="0" b="0"/>
          </a:lnRef>
          <a:fillRef idx="0">
            <a:scrgbClr r="0" g="0" b="0"/>
          </a:fillRef>
          <a:effectRef idx="0">
            <a:scrgbClr r="0" g="0" b="0"/>
          </a:effectRef>
          <a:fontRef idx="minor"/>
        </p:style>
      </p:sp>
      <p:pic>
        <p:nvPicPr>
          <p:cNvPr id="5" name="Audio 4">
            <a:hlinkClick r:id="" action="ppaction://media"/>
            <a:extLst>
              <a:ext uri="{FF2B5EF4-FFF2-40B4-BE49-F238E27FC236}">
                <a16:creationId xmlns:a16="http://schemas.microsoft.com/office/drawing/2014/main" id="{A72109FE-2951-0548-B0CE-F77D681D3F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4952177"/>
      </p:ext>
    </p:extLst>
  </p:cSld>
  <p:clrMapOvr>
    <a:masterClrMapping/>
  </p:clrMapOvr>
  <mc:AlternateContent xmlns:mc="http://schemas.openxmlformats.org/markup-compatibility/2006" xmlns:p14="http://schemas.microsoft.com/office/powerpoint/2010/main">
    <mc:Choice Requires="p14">
      <p:transition spd="slow" p14:dur="2000" advTm="23391"/>
    </mc:Choice>
    <mc:Fallback xmlns="">
      <p:transition spd="slow" advTm="2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7" name="TextShape 1"/>
          <p:cNvSpPr txBox="1"/>
          <p:nvPr/>
        </p:nvSpPr>
        <p:spPr>
          <a:xfrm>
            <a:off x="250920" y="96480"/>
            <a:ext cx="8642160" cy="1209960"/>
          </a:xfrm>
          <a:prstGeom prst="rect">
            <a:avLst/>
          </a:prstGeom>
          <a:noFill/>
          <a:ln w="9360">
            <a:noFill/>
          </a:ln>
        </p:spPr>
        <p:txBody>
          <a:bodyPr lIns="0" tIns="64800" rIns="0" bIns="0" anchor="ctr">
            <a:noAutofit/>
          </a:bodyPr>
          <a:lstStyle/>
          <a:p>
            <a:pPr marL="9360" marR="0" lvl="0" indent="3240" algn="ctr" defTabSz="914400" rtl="0" eaLnBrk="1" fontAlgn="auto" latinLnBrk="0" hangingPunct="1">
              <a:lnSpc>
                <a:spcPts val="3410"/>
              </a:lnSpc>
              <a:spcBef>
                <a:spcPts val="510"/>
              </a:spcBef>
              <a:spcAft>
                <a:spcPts val="0"/>
              </a:spcAft>
              <a:buClrTx/>
              <a:buSzTx/>
              <a:buFontTx/>
              <a:buNone/>
              <a:tabLst/>
              <a:defRPr/>
            </a:pPr>
            <a:r>
              <a:rPr kumimoji="0" lang="it-IT" sz="3600" b="1" i="0" u="none" strike="noStrike" kern="1200" cap="none" spc="49" normalizeH="0" baseline="0" noProof="0">
                <a:ln>
                  <a:noFill/>
                </a:ln>
                <a:solidFill>
                  <a:srgbClr val="C00000"/>
                </a:solidFill>
                <a:effectLst/>
                <a:uLnTx/>
                <a:uFillTx/>
                <a:latin typeface="Arial"/>
              </a:rPr>
              <a:t>ESEMPI </a:t>
            </a:r>
            <a:r>
              <a:rPr kumimoji="0" lang="it-IT" sz="3600" b="1" i="0" u="none" strike="noStrike" kern="1200" cap="none" spc="38" normalizeH="0" baseline="0" noProof="0">
                <a:ln>
                  <a:noFill/>
                </a:ln>
                <a:solidFill>
                  <a:srgbClr val="C00000"/>
                </a:solidFill>
                <a:effectLst/>
                <a:uLnTx/>
                <a:uFillTx/>
                <a:latin typeface="Arial"/>
              </a:rPr>
              <a:t>DI CIBI </a:t>
            </a:r>
            <a:r>
              <a:rPr kumimoji="0" lang="it-IT" sz="3600" b="1" i="0" u="none" strike="noStrike" kern="1200" cap="none" spc="52" normalizeH="0" baseline="0" noProof="0">
                <a:ln>
                  <a:noFill/>
                </a:ln>
                <a:solidFill>
                  <a:srgbClr val="C00000"/>
                </a:solidFill>
                <a:effectLst/>
                <a:uLnTx/>
                <a:uFillTx/>
                <a:latin typeface="Arial"/>
              </a:rPr>
              <a:t>AD </a:t>
            </a:r>
            <a:r>
              <a:rPr kumimoji="0" lang="it-IT" sz="3600" b="1" i="0" u="none" strike="noStrike" kern="1200" cap="none" spc="-26" normalizeH="0" baseline="0" noProof="0">
                <a:ln>
                  <a:noFill/>
                </a:ln>
                <a:solidFill>
                  <a:srgbClr val="C00000"/>
                </a:solidFill>
                <a:effectLst/>
                <a:uLnTx/>
                <a:uFillTx/>
                <a:latin typeface="Arial"/>
              </a:rPr>
              <a:t>ALTO </a:t>
            </a:r>
            <a:r>
              <a:rPr kumimoji="0" lang="it-IT" sz="3600" b="1" i="0" u="none" strike="noStrike" kern="1200" cap="none" spc="38" normalizeH="0" baseline="0" noProof="0">
                <a:ln>
                  <a:noFill/>
                </a:ln>
                <a:solidFill>
                  <a:srgbClr val="C00000"/>
                </a:solidFill>
                <a:effectLst/>
                <a:uLnTx/>
                <a:uFillTx/>
                <a:latin typeface="Arial"/>
              </a:rPr>
              <a:t>CONTENUTO DI  </a:t>
            </a:r>
            <a:r>
              <a:rPr kumimoji="0" lang="it-IT" sz="3600" b="1" i="0" u="none" strike="noStrike" kern="1200" cap="none" spc="52" normalizeH="0" baseline="0" noProof="0">
                <a:ln>
                  <a:noFill/>
                </a:ln>
                <a:solidFill>
                  <a:srgbClr val="C00000"/>
                </a:solidFill>
                <a:effectLst/>
                <a:uLnTx/>
                <a:uFillTx/>
                <a:latin typeface="Arial"/>
              </a:rPr>
              <a:t>SODIO</a:t>
            </a:r>
            <a:r>
              <a:rPr kumimoji="0" lang="it-IT" sz="3600" b="1" i="0" u="none" strike="noStrike" kern="1200" cap="none" spc="24" normalizeH="0" baseline="0" noProof="0">
                <a:ln>
                  <a:noFill/>
                </a:ln>
                <a:solidFill>
                  <a:srgbClr val="C00000"/>
                </a:solidFill>
                <a:effectLst/>
                <a:uLnTx/>
                <a:uFillTx/>
                <a:latin typeface="Arial"/>
              </a:rPr>
              <a:t> </a:t>
            </a:r>
            <a:r>
              <a:rPr kumimoji="0" lang="it-IT" sz="3600" b="1" i="0" u="none" strike="noStrike" kern="1200" cap="none" spc="38"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78" name="CustomShape 2"/>
          <p:cNvSpPr/>
          <p:nvPr/>
        </p:nvSpPr>
        <p:spPr>
          <a:xfrm>
            <a:off x="5931360" y="1618560"/>
            <a:ext cx="499680" cy="68544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sp>
      <p:sp>
        <p:nvSpPr>
          <p:cNvPr id="2679" name="CustomShape 3"/>
          <p:cNvSpPr/>
          <p:nvPr/>
        </p:nvSpPr>
        <p:spPr>
          <a:xfrm>
            <a:off x="250920" y="1349640"/>
            <a:ext cx="8642160" cy="5215320"/>
          </a:xfrm>
          <a:prstGeom prst="rect">
            <a:avLst/>
          </a:prstGeom>
          <a:noFill/>
          <a:ln>
            <a:noFill/>
          </a:ln>
        </p:spPr>
        <p:style>
          <a:lnRef idx="0">
            <a:scrgbClr r="0" g="0" b="0"/>
          </a:lnRef>
          <a:fillRef idx="0">
            <a:scrgbClr r="0" g="0" b="0"/>
          </a:fillRef>
          <a:effectRef idx="0">
            <a:scrgbClr r="0" g="0" b="0"/>
          </a:effectRef>
          <a:fontRef idx="minor"/>
        </p:style>
        <p:txBody>
          <a:bodyPr lIns="0" tIns="43920" rIns="0" bIns="0">
            <a:spAutoFit/>
          </a:bodyPr>
          <a:lstStyle/>
          <a:p>
            <a:pPr marL="396720" marR="0" lvl="0" indent="-383760" algn="l" defTabSz="914400" rtl="0" eaLnBrk="1" fontAlgn="auto" latinLnBrk="0" hangingPunct="1">
              <a:lnSpc>
                <a:spcPts val="2690"/>
              </a:lnSpc>
              <a:spcBef>
                <a:spcPts val="346"/>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alimenti trattati con </a:t>
            </a:r>
            <a:r>
              <a:rPr kumimoji="0" lang="it-IT" sz="2400" b="0" i="0" u="none" strike="noStrike" kern="1200" cap="none" spc="-1" normalizeH="0" baseline="0" noProof="0">
                <a:ln>
                  <a:noFill/>
                </a:ln>
                <a:solidFill>
                  <a:srgbClr val="191B0E"/>
                </a:solidFill>
                <a:effectLst/>
                <a:uLnTx/>
                <a:uFillTx/>
                <a:latin typeface="Arial"/>
              </a:rPr>
              <a:t>conservanti </a:t>
            </a:r>
            <a:r>
              <a:rPr kumimoji="0" lang="it-IT" sz="2400" b="0" i="0" u="none" strike="noStrike" kern="1200" cap="none" spc="-12" normalizeH="0" baseline="0" noProof="0">
                <a:ln>
                  <a:noFill/>
                </a:ln>
                <a:solidFill>
                  <a:srgbClr val="191B0E"/>
                </a:solidFill>
                <a:effectLst/>
                <a:uLnTx/>
                <a:uFillTx/>
                <a:latin typeface="Arial"/>
              </a:rPr>
              <a:t>(</a:t>
            </a:r>
            <a:r>
              <a:rPr kumimoji="0" lang="it-IT" sz="2400" b="0" i="1" u="none" strike="noStrike" kern="1200" cap="none" spc="-12" normalizeH="0" baseline="0" noProof="0">
                <a:ln>
                  <a:noFill/>
                </a:ln>
                <a:solidFill>
                  <a:srgbClr val="191B0E"/>
                </a:solidFill>
                <a:effectLst/>
                <a:uLnTx/>
                <a:uFillTx/>
                <a:latin typeface="Arial"/>
              </a:rPr>
              <a:t>prosciutto, </a:t>
            </a:r>
            <a:r>
              <a:rPr kumimoji="0" lang="it-IT" sz="2400" b="0" i="1" u="none" strike="noStrike" kern="1200" cap="none" spc="-7" normalizeH="0" baseline="0" noProof="0">
                <a:ln>
                  <a:noFill/>
                </a:ln>
                <a:solidFill>
                  <a:srgbClr val="191B0E"/>
                </a:solidFill>
                <a:effectLst/>
                <a:uLnTx/>
                <a:uFillTx/>
                <a:latin typeface="Arial"/>
              </a:rPr>
              <a:t>insaccati,  salsiccia, </a:t>
            </a:r>
            <a:r>
              <a:rPr kumimoji="0" lang="it-IT" sz="2400" b="0" i="1" u="none" strike="noStrike" kern="1200" cap="none" spc="-12" normalizeH="0" baseline="0" noProof="0">
                <a:ln>
                  <a:noFill/>
                </a:ln>
                <a:solidFill>
                  <a:srgbClr val="191B0E"/>
                </a:solidFill>
                <a:effectLst/>
                <a:uLnTx/>
                <a:uFillTx/>
                <a:latin typeface="Arial"/>
              </a:rPr>
              <a:t>wurstel, </a:t>
            </a:r>
            <a:r>
              <a:rPr kumimoji="0" lang="it-IT" sz="2400" b="0" i="1" u="none" strike="noStrike" kern="1200" cap="none" spc="-15" normalizeH="0" baseline="0" noProof="0">
                <a:ln>
                  <a:noFill/>
                </a:ln>
                <a:solidFill>
                  <a:srgbClr val="191B0E"/>
                </a:solidFill>
                <a:effectLst/>
                <a:uLnTx/>
                <a:uFillTx/>
                <a:latin typeface="Arial"/>
              </a:rPr>
              <a:t>cotechino,</a:t>
            </a:r>
            <a:r>
              <a:rPr kumimoji="0" lang="it-IT" sz="2400" b="0" i="1" u="none" strike="noStrike" kern="1200" cap="none" spc="9" normalizeH="0" baseline="0" noProof="0">
                <a:ln>
                  <a:noFill/>
                </a:ln>
                <a:solidFill>
                  <a:srgbClr val="191B0E"/>
                </a:solidFill>
                <a:effectLst/>
                <a:uLnTx/>
                <a:uFillTx/>
                <a:latin typeface="Arial"/>
              </a:rPr>
              <a:t> </a:t>
            </a:r>
            <a:r>
              <a:rPr kumimoji="0" lang="it-IT" sz="2400" b="0" i="1" u="none" strike="noStrike" kern="1200" cap="none" spc="-7" normalizeH="0" baseline="0" noProof="0">
                <a:ln>
                  <a:noFill/>
                </a:ln>
                <a:solidFill>
                  <a:srgbClr val="191B0E"/>
                </a:solidFill>
                <a:effectLst/>
                <a:uLnTx/>
                <a:uFillTx/>
                <a:latin typeface="Arial"/>
              </a:rPr>
              <a:t>zampone</a:t>
            </a:r>
            <a:r>
              <a:rPr kumimoji="0" lang="it-IT" sz="2400" b="0" i="0" u="none" strike="noStrike" kern="1200" cap="none" spc="-7" normalizeH="0" baseline="0" noProof="0">
                <a:ln>
                  <a:noFill/>
                </a:ln>
                <a:solidFill>
                  <a:srgbClr val="191B0E"/>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ct val="100000"/>
              </a:lnSpc>
              <a:spcBef>
                <a:spcPts val="975"/>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cibi </a:t>
            </a:r>
            <a:r>
              <a:rPr kumimoji="0" lang="it-IT" sz="2400" b="0" i="0" u="none" strike="noStrike" kern="1200" cap="none" spc="-12" normalizeH="0" baseline="0" noProof="0">
                <a:ln>
                  <a:noFill/>
                </a:ln>
                <a:solidFill>
                  <a:srgbClr val="191B0E"/>
                </a:solidFill>
                <a:effectLst/>
                <a:uLnTx/>
                <a:uFillTx/>
                <a:latin typeface="Arial"/>
              </a:rPr>
              <a:t>pronti </a:t>
            </a:r>
            <a:r>
              <a:rPr kumimoji="0" lang="it-IT" sz="2400" b="0" i="0" u="none" strike="noStrike" kern="1200" cap="none" spc="-1" normalizeH="0" baseline="0" noProof="0">
                <a:ln>
                  <a:noFill/>
                </a:ln>
                <a:solidFill>
                  <a:srgbClr val="191B0E"/>
                </a:solidFill>
                <a:effectLst/>
                <a:uLnTx/>
                <a:uFillTx/>
                <a:latin typeface="Arial"/>
              </a:rPr>
              <a:t>e </a:t>
            </a:r>
            <a:r>
              <a:rPr kumimoji="0" lang="it-IT" sz="2400" b="0" i="0" u="none" strike="noStrike" kern="1200" cap="none" spc="-12" normalizeH="0" baseline="0" noProof="0">
                <a:ln>
                  <a:noFill/>
                </a:ln>
                <a:solidFill>
                  <a:srgbClr val="191B0E"/>
                </a:solidFill>
                <a:effectLst/>
                <a:uLnTx/>
                <a:uFillTx/>
                <a:latin typeface="Arial"/>
              </a:rPr>
              <a:t>prodotti </a:t>
            </a:r>
            <a:r>
              <a:rPr kumimoji="0" lang="it-IT" sz="2400" b="0" i="0" u="none" strike="noStrike" kern="1200" cap="none" spc="-7" normalizeH="0" baseline="0" noProof="0">
                <a:ln>
                  <a:noFill/>
                </a:ln>
                <a:solidFill>
                  <a:srgbClr val="191B0E"/>
                </a:solidFill>
                <a:effectLst/>
                <a:uLnTx/>
                <a:uFillTx/>
                <a:latin typeface="Arial"/>
              </a:rPr>
              <a:t>da </a:t>
            </a:r>
            <a:r>
              <a:rPr kumimoji="0" lang="it-IT" sz="2400" b="0" i="0" u="none" strike="noStrike" kern="1200" cap="none" spc="-15" normalizeH="0" baseline="0" noProof="0">
                <a:ln>
                  <a:noFill/>
                </a:ln>
                <a:solidFill>
                  <a:srgbClr val="191B0E"/>
                </a:solidFill>
                <a:effectLst/>
                <a:uLnTx/>
                <a:uFillTx/>
                <a:latin typeface="Arial"/>
              </a:rPr>
              <a:t>forno</a:t>
            </a:r>
            <a:r>
              <a:rPr kumimoji="0" lang="it-IT" sz="2400" b="0" i="0" u="none" strike="noStrike" kern="1200" cap="none" spc="9" normalizeH="0" baseline="0" noProof="0">
                <a:ln>
                  <a:noFill/>
                </a:ln>
                <a:solidFill>
                  <a:srgbClr val="191B0E"/>
                </a:solidFill>
                <a:effectLst/>
                <a:uLnTx/>
                <a:uFillTx/>
                <a:latin typeface="Arial"/>
              </a:rPr>
              <a:t> </a:t>
            </a:r>
            <a:r>
              <a:rPr kumimoji="0" lang="it-IT" sz="2400" b="0" i="0" u="none" strike="noStrike" kern="1200" cap="none" spc="-7" normalizeH="0" baseline="0" noProof="0">
                <a:ln>
                  <a:noFill/>
                </a:ln>
                <a:solidFill>
                  <a:srgbClr val="191B0E"/>
                </a:solidFill>
                <a:effectLst/>
                <a:uLnTx/>
                <a:uFillTx/>
                <a:latin typeface="Arial"/>
              </a:rPr>
              <a:t>congelati</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ts val="2710"/>
              </a:lnSpc>
              <a:spcBef>
                <a:spcPts val="1239"/>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alcuni pesci </a:t>
            </a:r>
            <a:r>
              <a:rPr kumimoji="0" lang="it-IT" sz="2400" b="0" i="0" u="none" strike="noStrike" kern="1200" cap="none" spc="-12" normalizeH="0" baseline="0" noProof="0">
                <a:ln>
                  <a:noFill/>
                </a:ln>
                <a:solidFill>
                  <a:srgbClr val="191B0E"/>
                </a:solidFill>
                <a:effectLst/>
                <a:uLnTx/>
                <a:uFillTx/>
                <a:latin typeface="Arial"/>
              </a:rPr>
              <a:t>(</a:t>
            </a:r>
            <a:r>
              <a:rPr kumimoji="0" lang="it-IT" sz="2400" b="0" i="1" u="none" strike="noStrike" kern="1200" cap="none" spc="-12" normalizeH="0" baseline="0" noProof="0">
                <a:ln>
                  <a:noFill/>
                </a:ln>
                <a:solidFill>
                  <a:srgbClr val="191B0E"/>
                </a:solidFill>
                <a:effectLst/>
                <a:uLnTx/>
                <a:uFillTx/>
                <a:latin typeface="Arial"/>
              </a:rPr>
              <a:t>caviale, stoccafisso </a:t>
            </a:r>
            <a:r>
              <a:rPr kumimoji="0" lang="it-IT" sz="2400" b="0" i="1" u="none" strike="noStrike" kern="1200" cap="none" spc="-7" normalizeH="0" baseline="0" noProof="0">
                <a:ln>
                  <a:noFill/>
                </a:ln>
                <a:solidFill>
                  <a:srgbClr val="191B0E"/>
                </a:solidFill>
                <a:effectLst/>
                <a:uLnTx/>
                <a:uFillTx/>
                <a:latin typeface="Arial"/>
              </a:rPr>
              <a:t>secco </a:t>
            </a:r>
            <a:r>
              <a:rPr kumimoji="0" lang="it-IT" sz="2400" b="0" i="1" u="none" strike="noStrike" kern="1200" cap="none" spc="-1" normalizeH="0" baseline="0" noProof="0">
                <a:ln>
                  <a:noFill/>
                </a:ln>
                <a:solidFill>
                  <a:srgbClr val="191B0E"/>
                </a:solidFill>
                <a:effectLst/>
                <a:uLnTx/>
                <a:uFillTx/>
                <a:latin typeface="Arial"/>
              </a:rPr>
              <a:t>e pesci </a:t>
            </a:r>
            <a:r>
              <a:rPr kumimoji="0" lang="it-IT" sz="2400" b="0" i="1" u="none" strike="noStrike" kern="1200" cap="none" spc="-7" normalizeH="0" baseline="0" noProof="0">
                <a:ln>
                  <a:noFill/>
                </a:ln>
                <a:solidFill>
                  <a:srgbClr val="191B0E"/>
                </a:solidFill>
                <a:effectLst/>
                <a:uLnTx/>
                <a:uFillTx/>
                <a:latin typeface="Arial"/>
              </a:rPr>
              <a:t>in salamoia  </a:t>
            </a:r>
            <a:r>
              <a:rPr kumimoji="0" lang="it-IT" sz="2400" b="0" i="1" u="none" strike="noStrike" kern="1200" cap="none" spc="-1" normalizeH="0" baseline="0" noProof="0">
                <a:ln>
                  <a:noFill/>
                </a:ln>
                <a:solidFill>
                  <a:srgbClr val="191B0E"/>
                </a:solidFill>
                <a:effectLst/>
                <a:uLnTx/>
                <a:uFillTx/>
                <a:latin typeface="Arial"/>
              </a:rPr>
              <a:t>o salati </a:t>
            </a:r>
            <a:r>
              <a:rPr kumimoji="0" lang="it-IT" sz="2400" b="0" i="1" u="none" strike="noStrike" kern="1200" cap="none" spc="-7" normalizeH="0" baseline="0" noProof="0">
                <a:ln>
                  <a:noFill/>
                </a:ln>
                <a:solidFill>
                  <a:srgbClr val="191B0E"/>
                </a:solidFill>
                <a:effectLst/>
                <a:uLnTx/>
                <a:uFillTx/>
                <a:latin typeface="Arial"/>
              </a:rPr>
              <a:t>come alici,</a:t>
            </a:r>
            <a:r>
              <a:rPr kumimoji="0" lang="it-IT" sz="2400" b="0" i="1" u="none" strike="noStrike" kern="1200" cap="none" spc="38" normalizeH="0" baseline="0" noProof="0">
                <a:ln>
                  <a:noFill/>
                </a:ln>
                <a:solidFill>
                  <a:srgbClr val="191B0E"/>
                </a:solidFill>
                <a:effectLst/>
                <a:uLnTx/>
                <a:uFillTx/>
                <a:latin typeface="Arial"/>
              </a:rPr>
              <a:t> </a:t>
            </a:r>
            <a:r>
              <a:rPr kumimoji="0" lang="it-IT" sz="2400" b="0" i="1" u="none" strike="noStrike" kern="1200" cap="none" spc="-7" normalizeH="0" baseline="0" noProof="0">
                <a:ln>
                  <a:noFill/>
                </a:ln>
                <a:solidFill>
                  <a:srgbClr val="191B0E"/>
                </a:solidFill>
                <a:effectLst/>
                <a:uLnTx/>
                <a:uFillTx/>
                <a:latin typeface="Arial"/>
              </a:rPr>
              <a:t>aringa,</a:t>
            </a:r>
            <a:r>
              <a:rPr kumimoji="0" lang="it-IT" sz="2400" b="0" i="1" u="none" strike="noStrike" kern="1200" cap="none" spc="12" normalizeH="0" baseline="0" noProof="0">
                <a:ln>
                  <a:noFill/>
                </a:ln>
                <a:solidFill>
                  <a:srgbClr val="191B0E"/>
                </a:solidFill>
                <a:effectLst/>
                <a:uLnTx/>
                <a:uFillTx/>
                <a:latin typeface="Arial"/>
              </a:rPr>
              <a:t> </a:t>
            </a:r>
            <a:r>
              <a:rPr kumimoji="0" lang="it-IT" sz="2400" b="0" i="1" u="none" strike="noStrike" kern="1200" cap="none" spc="-7" normalizeH="0" baseline="0" noProof="0">
                <a:ln>
                  <a:noFill/>
                </a:ln>
                <a:solidFill>
                  <a:srgbClr val="191B0E"/>
                </a:solidFill>
                <a:effectLst/>
                <a:uLnTx/>
                <a:uFillTx/>
                <a:latin typeface="Arial"/>
              </a:rPr>
              <a:t>salmone,	sardine,</a:t>
            </a:r>
            <a:r>
              <a:rPr kumimoji="0" lang="it-IT" sz="2400" b="0" i="1" u="none" strike="noStrike" kern="1200" cap="none" spc="-12" normalizeH="0" baseline="0" noProof="0">
                <a:ln>
                  <a:noFill/>
                </a:ln>
                <a:solidFill>
                  <a:srgbClr val="191B0E"/>
                </a:solidFill>
                <a:effectLst/>
                <a:uLnTx/>
                <a:uFillTx/>
                <a:latin typeface="Arial"/>
              </a:rPr>
              <a:t> </a:t>
            </a:r>
            <a:r>
              <a:rPr kumimoji="0" lang="it-IT" sz="2400" b="0" i="1" u="none" strike="noStrike" kern="1200" cap="none" spc="-15" normalizeH="0" baseline="0" noProof="0">
                <a:ln>
                  <a:noFill/>
                </a:ln>
                <a:solidFill>
                  <a:srgbClr val="191B0E"/>
                </a:solidFill>
                <a:effectLst/>
                <a:uLnTx/>
                <a:uFillTx/>
                <a:latin typeface="Arial"/>
              </a:rPr>
              <a:t>tonno</a:t>
            </a:r>
            <a:r>
              <a:rPr kumimoji="0" lang="it-IT" sz="2400" b="0" i="0" u="none" strike="noStrike" kern="1200" cap="none" spc="-15" normalizeH="0" baseline="0" noProof="0">
                <a:ln>
                  <a:noFill/>
                </a:ln>
                <a:solidFill>
                  <a:srgbClr val="191B0E"/>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ts val="2710"/>
              </a:lnSpc>
              <a:spcBef>
                <a:spcPts val="1179"/>
              </a:spcBef>
              <a:spcAft>
                <a:spcPts val="0"/>
              </a:spcAft>
              <a:buClr>
                <a:srgbClr val="191B0E"/>
              </a:buClr>
              <a:buSzTx/>
              <a:buFont typeface="StarSymbol"/>
              <a:buChar char="■"/>
              <a:tabLst/>
              <a:defRPr/>
            </a:pPr>
            <a:r>
              <a:rPr kumimoji="0" lang="it-IT" sz="2400" b="0" i="0" u="none" strike="noStrike" kern="1200" cap="none" spc="9" normalizeH="0" baseline="0" noProof="0">
                <a:ln>
                  <a:noFill/>
                </a:ln>
                <a:solidFill>
                  <a:srgbClr val="191B0E"/>
                </a:solidFill>
                <a:effectLst/>
                <a:uLnTx/>
                <a:uFillTx/>
                <a:latin typeface="Arial"/>
              </a:rPr>
              <a:t>certi </a:t>
            </a:r>
            <a:r>
              <a:rPr kumimoji="0" lang="it-IT" sz="2400" b="0" i="0" u="none" strike="noStrike" kern="1200" cap="none" spc="-7" normalizeH="0" baseline="0" noProof="0">
                <a:ln>
                  <a:noFill/>
                </a:ln>
                <a:solidFill>
                  <a:srgbClr val="191B0E"/>
                </a:solidFill>
                <a:effectLst/>
                <a:uLnTx/>
                <a:uFillTx/>
                <a:latin typeface="Arial"/>
              </a:rPr>
              <a:t>tipi di </a:t>
            </a:r>
            <a:r>
              <a:rPr kumimoji="0" lang="it-IT" sz="2400" b="0" i="0" u="none" strike="noStrike" kern="1200" cap="none" spc="-1" normalizeH="0" baseline="0" noProof="0">
                <a:ln>
                  <a:noFill/>
                </a:ln>
                <a:solidFill>
                  <a:srgbClr val="191B0E"/>
                </a:solidFill>
                <a:effectLst/>
                <a:uLnTx/>
                <a:uFillTx/>
                <a:latin typeface="Arial"/>
              </a:rPr>
              <a:t>pane e </a:t>
            </a:r>
            <a:r>
              <a:rPr kumimoji="0" lang="it-IT" sz="2400" b="0" i="0" u="none" strike="noStrike" kern="1200" cap="none" spc="-7" normalizeH="0" baseline="0" noProof="0">
                <a:ln>
                  <a:noFill/>
                </a:ln>
                <a:solidFill>
                  <a:srgbClr val="191B0E"/>
                </a:solidFill>
                <a:effectLst/>
                <a:uLnTx/>
                <a:uFillTx/>
                <a:latin typeface="Arial"/>
              </a:rPr>
              <a:t>sostituti del </a:t>
            </a:r>
            <a:r>
              <a:rPr kumimoji="0" lang="it-IT" sz="2400" b="0" i="0" u="none" strike="noStrike" kern="1200" cap="none" spc="-1" normalizeH="0" baseline="0" noProof="0">
                <a:ln>
                  <a:noFill/>
                </a:ln>
                <a:solidFill>
                  <a:srgbClr val="191B0E"/>
                </a:solidFill>
                <a:effectLst/>
                <a:uLnTx/>
                <a:uFillTx/>
                <a:latin typeface="Arial"/>
              </a:rPr>
              <a:t>pane </a:t>
            </a:r>
            <a:r>
              <a:rPr kumimoji="0" lang="it-IT" sz="2400" b="0" i="0" u="none" strike="noStrike" kern="1200" cap="none" spc="-21" normalizeH="0" baseline="0" noProof="0">
                <a:ln>
                  <a:noFill/>
                </a:ln>
                <a:solidFill>
                  <a:srgbClr val="191B0E"/>
                </a:solidFill>
                <a:effectLst/>
                <a:uLnTx/>
                <a:uFillTx/>
                <a:latin typeface="Arial"/>
              </a:rPr>
              <a:t>(</a:t>
            </a:r>
            <a:r>
              <a:rPr kumimoji="0" lang="it-IT" sz="2400" b="0" i="1" u="none" strike="noStrike" kern="1200" cap="none" spc="-21" normalizeH="0" baseline="0" noProof="0">
                <a:ln>
                  <a:noFill/>
                </a:ln>
                <a:solidFill>
                  <a:srgbClr val="191B0E"/>
                </a:solidFill>
                <a:effectLst/>
                <a:uLnTx/>
                <a:uFillTx/>
                <a:latin typeface="Arial"/>
              </a:rPr>
              <a:t>fette </a:t>
            </a:r>
            <a:r>
              <a:rPr kumimoji="0" lang="it-IT" sz="2400" b="0" i="1" u="none" strike="noStrike" kern="1200" cap="none" spc="-12" normalizeH="0" baseline="0" noProof="0">
                <a:ln>
                  <a:noFill/>
                </a:ln>
                <a:solidFill>
                  <a:srgbClr val="191B0E"/>
                </a:solidFill>
                <a:effectLst/>
                <a:uLnTx/>
                <a:uFillTx/>
                <a:latin typeface="Arial"/>
              </a:rPr>
              <a:t>biscottate,  crackers, </a:t>
            </a:r>
            <a:r>
              <a:rPr kumimoji="0" lang="it-IT" sz="2400" b="0" i="1" u="none" strike="noStrike" kern="1200" cap="none" spc="-7" normalizeH="0" baseline="0" noProof="0">
                <a:ln>
                  <a:noFill/>
                </a:ln>
                <a:solidFill>
                  <a:srgbClr val="191B0E"/>
                </a:solidFill>
                <a:effectLst/>
                <a:uLnTx/>
                <a:uFillTx/>
                <a:latin typeface="Arial"/>
              </a:rPr>
              <a:t>grissini, panini</a:t>
            </a:r>
            <a:r>
              <a:rPr kumimoji="0" lang="it-IT" sz="2400" b="0" i="1" u="none" strike="noStrike" kern="1200" cap="none" spc="9" normalizeH="0" baseline="0" noProof="0">
                <a:ln>
                  <a:noFill/>
                </a:ln>
                <a:solidFill>
                  <a:srgbClr val="191B0E"/>
                </a:solidFill>
                <a:effectLst/>
                <a:uLnTx/>
                <a:uFillTx/>
                <a:latin typeface="Arial"/>
              </a:rPr>
              <a:t> </a:t>
            </a:r>
            <a:r>
              <a:rPr kumimoji="0" lang="it-IT" sz="2400" b="0" i="1" u="none" strike="noStrike" kern="1200" cap="none" spc="-7" normalizeH="0" baseline="0" noProof="0">
                <a:ln>
                  <a:noFill/>
                </a:ln>
                <a:solidFill>
                  <a:srgbClr val="191B0E"/>
                </a:solidFill>
                <a:effectLst/>
                <a:uLnTx/>
                <a:uFillTx/>
                <a:latin typeface="Arial"/>
              </a:rPr>
              <a:t>all’olio</a:t>
            </a:r>
            <a:r>
              <a:rPr kumimoji="0" lang="it-IT" sz="2400" b="0" i="0" u="none" strike="noStrike" kern="1200" cap="none" spc="-7" normalizeH="0" baseline="0" noProof="0">
                <a:ln>
                  <a:noFill/>
                </a:ln>
                <a:solidFill>
                  <a:srgbClr val="191B0E"/>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ts val="2710"/>
              </a:lnSpc>
              <a:spcBef>
                <a:spcPts val="1179"/>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cibo servito nei </a:t>
            </a:r>
            <a:r>
              <a:rPr kumimoji="0" lang="it-IT" sz="2400" b="0" i="0" u="none" strike="noStrike" kern="1200" cap="none" spc="-12" normalizeH="0" baseline="0" noProof="0">
                <a:ln>
                  <a:noFill/>
                </a:ln>
                <a:solidFill>
                  <a:srgbClr val="191B0E"/>
                </a:solidFill>
                <a:effectLst/>
                <a:uLnTx/>
                <a:uFillTx/>
                <a:latin typeface="Arial"/>
              </a:rPr>
              <a:t>fast-food, </a:t>
            </a:r>
            <a:r>
              <a:rPr kumimoji="0" lang="it-IT" sz="2400" b="0" i="0" u="none" strike="noStrike" kern="1200" cap="none" spc="-7" normalizeH="0" baseline="0" noProof="0">
                <a:ln>
                  <a:noFill/>
                </a:ln>
                <a:solidFill>
                  <a:srgbClr val="191B0E"/>
                </a:solidFill>
                <a:effectLst/>
                <a:uLnTx/>
                <a:uFillTx/>
                <a:latin typeface="Arial"/>
              </a:rPr>
              <a:t>pizza, </a:t>
            </a:r>
            <a:r>
              <a:rPr kumimoji="0" lang="it-IT" sz="2400" b="0" i="0" u="none" strike="noStrike" kern="1200" cap="none" spc="-15" normalizeH="0" baseline="0" noProof="0">
                <a:ln>
                  <a:noFill/>
                </a:ln>
                <a:solidFill>
                  <a:srgbClr val="191B0E"/>
                </a:solidFill>
                <a:effectLst/>
                <a:uLnTx/>
                <a:uFillTx/>
                <a:latin typeface="Arial"/>
              </a:rPr>
              <a:t>hamburger, </a:t>
            </a:r>
            <a:r>
              <a:rPr kumimoji="0" lang="it-IT" sz="2400" b="0" i="0" u="none" strike="noStrike" kern="1200" cap="none" spc="-7" normalizeH="0" baseline="0" noProof="0">
                <a:ln>
                  <a:noFill/>
                </a:ln>
                <a:solidFill>
                  <a:srgbClr val="191B0E"/>
                </a:solidFill>
                <a:effectLst/>
                <a:uLnTx/>
                <a:uFillTx/>
                <a:latin typeface="Arial"/>
              </a:rPr>
              <a:t>soprattutto se  guarniti con salse </a:t>
            </a:r>
            <a:r>
              <a:rPr kumimoji="0" lang="it-IT" sz="2400" b="0" i="0" u="none" strike="noStrike" kern="1200" cap="none" spc="-12" normalizeH="0" baseline="0" noProof="0">
                <a:ln>
                  <a:noFill/>
                </a:ln>
                <a:solidFill>
                  <a:srgbClr val="191B0E"/>
                </a:solidFill>
                <a:effectLst/>
                <a:uLnTx/>
                <a:uFillTx/>
                <a:latin typeface="Arial"/>
              </a:rPr>
              <a:t>varie</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ct val="100000"/>
              </a:lnSpc>
              <a:spcBef>
                <a:spcPts val="944"/>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stuzzichini (</a:t>
            </a:r>
            <a:r>
              <a:rPr kumimoji="0" lang="it-IT" sz="2400" b="0" i="1" u="none" strike="noStrike" kern="1200" cap="none" spc="-7" normalizeH="0" baseline="0" noProof="0">
                <a:ln>
                  <a:noFill/>
                </a:ln>
                <a:solidFill>
                  <a:srgbClr val="191B0E"/>
                </a:solidFill>
                <a:effectLst/>
                <a:uLnTx/>
                <a:uFillTx/>
                <a:latin typeface="Arial"/>
              </a:rPr>
              <a:t>patatine </a:t>
            </a:r>
            <a:r>
              <a:rPr kumimoji="0" lang="it-IT" sz="2400" b="0" i="1" u="none" strike="noStrike" kern="1200" cap="none" spc="-1" normalizeH="0" baseline="0" noProof="0">
                <a:ln>
                  <a:noFill/>
                </a:ln>
                <a:solidFill>
                  <a:srgbClr val="191B0E"/>
                </a:solidFill>
                <a:effectLst/>
                <a:uLnTx/>
                <a:uFillTx/>
                <a:latin typeface="Arial"/>
              </a:rPr>
              <a:t>e i </a:t>
            </a:r>
            <a:r>
              <a:rPr kumimoji="0" lang="it-IT" sz="2400" b="0" i="1" u="none" strike="noStrike" kern="1200" cap="none" spc="-7" normalizeH="0" baseline="0" noProof="0">
                <a:ln>
                  <a:noFill/>
                </a:ln>
                <a:solidFill>
                  <a:srgbClr val="191B0E"/>
                </a:solidFill>
                <a:effectLst/>
                <a:uLnTx/>
                <a:uFillTx/>
                <a:latin typeface="Arial"/>
              </a:rPr>
              <a:t>salatini in genere</a:t>
            </a:r>
            <a:r>
              <a:rPr kumimoji="0" lang="it-IT" sz="2400" b="0" i="0" u="none" strike="noStrike" kern="1200" cap="none" spc="-7" normalizeH="0" baseline="0" noProof="0">
                <a:ln>
                  <a:noFill/>
                </a:ln>
                <a:solidFill>
                  <a:srgbClr val="191B0E"/>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ct val="100000"/>
              </a:lnSpc>
              <a:spcBef>
                <a:spcPts val="1035"/>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cibo in </a:t>
            </a:r>
            <a:r>
              <a:rPr kumimoji="0" lang="it-IT" sz="2400" b="0" i="0" u="none" strike="noStrike" kern="1200" cap="none" spc="-12" normalizeH="0" baseline="0" noProof="0">
                <a:ln>
                  <a:noFill/>
                </a:ln>
                <a:solidFill>
                  <a:srgbClr val="191B0E"/>
                </a:solidFill>
                <a:effectLst/>
                <a:uLnTx/>
                <a:uFillTx/>
                <a:latin typeface="Arial"/>
              </a:rPr>
              <a:t>scatola</a:t>
            </a:r>
            <a:endParaRPr kumimoji="0" lang="it-IT" sz="2400" b="0" i="0" u="none" strike="noStrike" kern="1200" cap="none" spc="-1" normalizeH="0" baseline="0" noProof="0">
              <a:ln>
                <a:noFill/>
              </a:ln>
              <a:solidFill>
                <a:prstClr val="black"/>
              </a:solidFill>
              <a:effectLst/>
              <a:uLnTx/>
              <a:uFillTx/>
              <a:latin typeface="Arial"/>
            </a:endParaRPr>
          </a:p>
          <a:p>
            <a:pPr marL="396720" marR="0" lvl="0" indent="-383760" algn="l" defTabSz="914400" rtl="0" eaLnBrk="1" fontAlgn="auto" latinLnBrk="0" hangingPunct="1">
              <a:lnSpc>
                <a:spcPct val="100000"/>
              </a:lnSpc>
              <a:spcBef>
                <a:spcPts val="1006"/>
              </a:spcBef>
              <a:spcAft>
                <a:spcPts val="0"/>
              </a:spcAft>
              <a:buClr>
                <a:srgbClr val="191B0E"/>
              </a:buClr>
              <a:buSzTx/>
              <a:buFont typeface="StarSymbol"/>
              <a:buChar char="■"/>
              <a:tabLst/>
              <a:defRPr/>
            </a:pPr>
            <a:r>
              <a:rPr kumimoji="0" lang="it-IT" sz="2400" b="0" i="0" u="none" strike="noStrike" kern="1200" cap="none" spc="-7" normalizeH="0" baseline="0" noProof="0">
                <a:ln>
                  <a:noFill/>
                </a:ln>
                <a:solidFill>
                  <a:srgbClr val="191B0E"/>
                </a:solidFill>
                <a:effectLst/>
                <a:uLnTx/>
                <a:uFillTx/>
                <a:latin typeface="Arial"/>
              </a:rPr>
              <a:t>salse </a:t>
            </a:r>
            <a:r>
              <a:rPr kumimoji="0" lang="it-IT" sz="2400" b="0" i="0" u="none" strike="noStrike" kern="1200" cap="none" spc="-1" normalizeH="0" baseline="0" noProof="0">
                <a:ln>
                  <a:noFill/>
                </a:ln>
                <a:solidFill>
                  <a:srgbClr val="191B0E"/>
                </a:solidFill>
                <a:effectLst/>
                <a:uLnTx/>
                <a:uFillTx/>
                <a:latin typeface="Arial"/>
              </a:rPr>
              <a:t>e i </a:t>
            </a:r>
            <a:r>
              <a:rPr kumimoji="0" lang="it-IT" sz="2400" b="0" i="0" u="none" strike="noStrike" kern="1200" cap="none" spc="-12" normalizeH="0" baseline="0" noProof="0">
                <a:ln>
                  <a:noFill/>
                </a:ln>
                <a:solidFill>
                  <a:srgbClr val="191B0E"/>
                </a:solidFill>
                <a:effectLst/>
                <a:uLnTx/>
                <a:uFillTx/>
                <a:latin typeface="Arial"/>
              </a:rPr>
              <a:t>sottaceti, </a:t>
            </a:r>
            <a:r>
              <a:rPr kumimoji="0" lang="it-IT" sz="2400" b="0" i="0" u="none" strike="noStrike" kern="1200" cap="none" spc="-7" normalizeH="0" baseline="0" noProof="0">
                <a:ln>
                  <a:noFill/>
                </a:ln>
                <a:solidFill>
                  <a:srgbClr val="191B0E"/>
                </a:solidFill>
                <a:effectLst/>
                <a:uLnTx/>
                <a:uFillTx/>
                <a:latin typeface="Arial"/>
              </a:rPr>
              <a:t>condimenti già</a:t>
            </a:r>
            <a:r>
              <a:rPr kumimoji="0" lang="it-IT" sz="2400" b="0" i="0" u="none" strike="noStrike" kern="1200" cap="none" spc="9" normalizeH="0" baseline="0" noProof="0">
                <a:ln>
                  <a:noFill/>
                </a:ln>
                <a:solidFill>
                  <a:srgbClr val="191B0E"/>
                </a:solidFill>
                <a:effectLst/>
                <a:uLnTx/>
                <a:uFillTx/>
                <a:latin typeface="Arial"/>
              </a:rPr>
              <a:t> </a:t>
            </a:r>
            <a:r>
              <a:rPr kumimoji="0" lang="it-IT" sz="2400" b="0" i="0" u="none" strike="noStrike" kern="1200" cap="none" spc="-12" normalizeH="0" baseline="0" noProof="0">
                <a:ln>
                  <a:noFill/>
                </a:ln>
                <a:solidFill>
                  <a:srgbClr val="191B0E"/>
                </a:solidFill>
                <a:effectLst/>
                <a:uLnTx/>
                <a:uFillTx/>
                <a:latin typeface="Arial"/>
              </a:rPr>
              <a:t>pronti</a:t>
            </a:r>
            <a:endParaRPr kumimoji="0" lang="it-IT" sz="2400" b="0" i="0" u="none" strike="noStrike" kern="1200" cap="none" spc="-1" normalizeH="0" baseline="0" noProof="0">
              <a:ln>
                <a:noFill/>
              </a:ln>
              <a:solidFill>
                <a:prstClr val="black"/>
              </a:solidFill>
              <a:effectLst/>
              <a:uLnTx/>
              <a:uFillTx/>
              <a:latin typeface="Arial"/>
            </a:endParaRPr>
          </a:p>
        </p:txBody>
      </p:sp>
      <p:pic>
        <p:nvPicPr>
          <p:cNvPr id="7" name="Audio 6">
            <a:hlinkClick r:id="" action="ppaction://media"/>
            <a:extLst>
              <a:ext uri="{FF2B5EF4-FFF2-40B4-BE49-F238E27FC236}">
                <a16:creationId xmlns:a16="http://schemas.microsoft.com/office/drawing/2014/main" id="{7EE32303-8CE5-4743-B1F0-06FB34330C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3596703"/>
      </p:ext>
    </p:extLst>
  </p:cSld>
  <p:clrMapOvr>
    <a:masterClrMapping/>
  </p:clrMapOvr>
  <mc:AlternateContent xmlns:mc="http://schemas.openxmlformats.org/markup-compatibility/2006" xmlns:p14="http://schemas.microsoft.com/office/powerpoint/2010/main">
    <mc:Choice Requires="p14">
      <p:transition spd="slow" p14:dur="2000" advTm="25731"/>
    </mc:Choice>
    <mc:Fallback xmlns="">
      <p:transition spd="slow" advTm="25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0" name="TextShape 1"/>
          <p:cNvSpPr txBox="1"/>
          <p:nvPr/>
        </p:nvSpPr>
        <p:spPr>
          <a:xfrm>
            <a:off x="250920" y="179280"/>
            <a:ext cx="8642160" cy="1162440"/>
          </a:xfrm>
          <a:prstGeom prst="rect">
            <a:avLst/>
          </a:prstGeom>
          <a:noFill/>
          <a:ln w="9360">
            <a:noFill/>
          </a:ln>
        </p:spPr>
        <p:txBody>
          <a:bodyPr lIns="0" tIns="17280" rIns="0" bIns="0" anchor="ctr">
            <a:noAutofit/>
          </a:bodyPr>
          <a:lstStyle/>
          <a:p>
            <a:pPr marL="12600" marR="0" lvl="0" indent="0" algn="ctr"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63" normalizeH="0" baseline="0" noProof="0">
                <a:ln>
                  <a:noFill/>
                </a:ln>
                <a:solidFill>
                  <a:srgbClr val="C00000"/>
                </a:solidFill>
                <a:effectLst/>
                <a:uLnTx/>
                <a:uFillTx/>
                <a:latin typeface="Arial"/>
              </a:rPr>
              <a:t>COME </a:t>
            </a:r>
            <a:r>
              <a:rPr kumimoji="0" lang="it-IT" sz="3600" b="1" i="0" u="none" strike="noStrike" kern="1200" cap="none" spc="49" normalizeH="0" baseline="0" noProof="0">
                <a:ln>
                  <a:noFill/>
                </a:ln>
                <a:solidFill>
                  <a:srgbClr val="C00000"/>
                </a:solidFill>
                <a:effectLst/>
                <a:uLnTx/>
                <a:uFillTx/>
                <a:latin typeface="Arial"/>
              </a:rPr>
              <a:t>RIDURRE </a:t>
            </a:r>
            <a:r>
              <a:rPr kumimoji="0" lang="it-IT" sz="3600" b="1" i="0" u="none" strike="noStrike" kern="1200" cap="none" spc="32" normalizeH="0" baseline="0" noProof="0">
                <a:ln>
                  <a:noFill/>
                </a:ln>
                <a:solidFill>
                  <a:srgbClr val="C00000"/>
                </a:solidFill>
                <a:effectLst/>
                <a:uLnTx/>
                <a:uFillTx/>
                <a:latin typeface="Arial"/>
              </a:rPr>
              <a:t>IL </a:t>
            </a:r>
            <a:r>
              <a:rPr kumimoji="0" lang="it-IT" sz="3600" b="1" i="0" u="none" strike="noStrike" kern="1200" cap="none" spc="58" normalizeH="0" baseline="0" noProof="0">
                <a:ln>
                  <a:noFill/>
                </a:ln>
                <a:solidFill>
                  <a:srgbClr val="C00000"/>
                </a:solidFill>
                <a:effectLst/>
                <a:uLnTx/>
                <a:uFillTx/>
                <a:latin typeface="Arial"/>
              </a:rPr>
              <a:t>CONSUMO </a:t>
            </a:r>
            <a:r>
              <a:rPr kumimoji="0" lang="it-IT" sz="3600" b="1" i="0" u="none" strike="noStrike" kern="1200" cap="none" spc="38" normalizeH="0" baseline="0" noProof="0">
                <a:ln>
                  <a:noFill/>
                </a:ln>
                <a:solidFill>
                  <a:srgbClr val="C00000"/>
                </a:solidFill>
                <a:effectLst/>
                <a:uLnTx/>
                <a:uFillTx/>
                <a:latin typeface="Arial"/>
              </a:rPr>
              <a:t>DI</a:t>
            </a:r>
            <a:r>
              <a:rPr kumimoji="0" lang="it-IT" sz="3600" b="1" i="0" u="none" strike="noStrike" kern="1200" cap="none" spc="-100" normalizeH="0" baseline="0" noProof="0">
                <a:ln>
                  <a:noFill/>
                </a:ln>
                <a:solidFill>
                  <a:srgbClr val="C00000"/>
                </a:solidFill>
                <a:effectLst/>
                <a:uLnTx/>
                <a:uFillTx/>
                <a:latin typeface="Arial"/>
              </a:rPr>
              <a:t> </a:t>
            </a:r>
            <a:r>
              <a:rPr kumimoji="0" lang="it-IT" sz="3600" b="1" i="0" u="none" strike="noStrike" kern="1200" cap="none" spc="49" normalizeH="0" baseline="0" noProof="0">
                <a:ln>
                  <a:noFill/>
                </a:ln>
                <a:solidFill>
                  <a:srgbClr val="C00000"/>
                </a:solidFill>
                <a:effectLst/>
                <a:uLnTx/>
                <a:uFillTx/>
                <a:latin typeface="Arial"/>
              </a:rPr>
              <a:t>SALE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681" name="CustomShape 2"/>
          <p:cNvSpPr/>
          <p:nvPr/>
        </p:nvSpPr>
        <p:spPr>
          <a:xfrm>
            <a:off x="251280" y="1420560"/>
            <a:ext cx="4320720" cy="1508206"/>
          </a:xfrm>
          <a:prstGeom prst="rect">
            <a:avLst/>
          </a:prstGeom>
          <a:noFill/>
          <a:ln>
            <a:noFill/>
          </a:ln>
        </p:spPr>
        <p:style>
          <a:lnRef idx="0">
            <a:scrgbClr r="0" g="0" b="0"/>
          </a:lnRef>
          <a:fillRef idx="0">
            <a:scrgbClr r="0" g="0" b="0"/>
          </a:fillRef>
          <a:effectRef idx="0">
            <a:scrgbClr r="0" g="0" b="0"/>
          </a:effectRef>
          <a:fontRef idx="minor"/>
        </p:style>
        <p:txBody>
          <a:bodyPr lIns="0" tIns="33120" rIns="0" bIns="0">
            <a:spAutoFit/>
          </a:bodyPr>
          <a:lstStyle/>
          <a:p>
            <a:pPr marL="396720" marR="0" lvl="0" indent="-383760" algn="l" defTabSz="914400" rtl="0" eaLnBrk="1" fontAlgn="auto" latinLnBrk="0" hangingPunct="1">
              <a:lnSpc>
                <a:spcPts val="2299"/>
              </a:lnSpc>
              <a:spcBef>
                <a:spcPts val="258"/>
              </a:spcBef>
              <a:spcAft>
                <a:spcPts val="0"/>
              </a:spcAft>
              <a:buClr>
                <a:srgbClr val="191B0E"/>
              </a:buClr>
              <a:buSzTx/>
              <a:buFont typeface="Wingdings" charset="2"/>
              <a:buChar char=""/>
              <a:tabLst/>
              <a:defRPr/>
            </a:pPr>
            <a:r>
              <a:rPr kumimoji="0" lang="it-IT" sz="2400" b="0" i="0" u="none" strike="noStrike" kern="1200" cap="none" spc="-1" normalizeH="0" baseline="0" noProof="0" dirty="0">
                <a:ln>
                  <a:noFill/>
                </a:ln>
                <a:solidFill>
                  <a:srgbClr val="191B0E"/>
                </a:solidFill>
                <a:effectLst/>
                <a:uLnTx/>
                <a:uFillTx/>
                <a:latin typeface="Arial"/>
              </a:rPr>
              <a:t>ridurre in </a:t>
            </a:r>
            <a:r>
              <a:rPr kumimoji="0" lang="it-IT" sz="2400" b="0" i="0" u="none" strike="noStrike" kern="1200" cap="none" spc="-7" normalizeH="0" baseline="0" noProof="0" dirty="0">
                <a:ln>
                  <a:noFill/>
                </a:ln>
                <a:solidFill>
                  <a:srgbClr val="191B0E"/>
                </a:solidFill>
                <a:effectLst/>
                <a:uLnTx/>
                <a:uFillTx/>
                <a:latin typeface="Arial"/>
              </a:rPr>
              <a:t>modo graduale, così </a:t>
            </a:r>
            <a:r>
              <a:rPr kumimoji="0" lang="it-IT" sz="2400" b="0" i="0" u="none" strike="noStrike" kern="1200" cap="none" spc="-1" normalizeH="0" baseline="0" noProof="0" dirty="0">
                <a:ln>
                  <a:noFill/>
                </a:ln>
                <a:solidFill>
                  <a:srgbClr val="191B0E"/>
                </a:solidFill>
                <a:effectLst/>
                <a:uLnTx/>
                <a:uFillTx/>
                <a:latin typeface="Arial"/>
              </a:rPr>
              <a:t>il </a:t>
            </a:r>
            <a:r>
              <a:rPr kumimoji="0" lang="it-IT" sz="2400" b="0" i="0" u="none" strike="noStrike" kern="1200" cap="none" spc="-12" normalizeH="0" baseline="0" noProof="0" dirty="0">
                <a:ln>
                  <a:noFill/>
                </a:ln>
                <a:solidFill>
                  <a:srgbClr val="191B0E"/>
                </a:solidFill>
                <a:effectLst/>
                <a:uLnTx/>
                <a:uFillTx/>
                <a:latin typeface="Arial"/>
              </a:rPr>
              <a:t>nostro palato </a:t>
            </a:r>
            <a:r>
              <a:rPr kumimoji="0" lang="it-IT" sz="2400" b="0" i="0" u="none" strike="noStrike" kern="1200" cap="none" spc="-7" normalizeH="0" baseline="0" noProof="0" dirty="0">
                <a:ln>
                  <a:noFill/>
                </a:ln>
                <a:solidFill>
                  <a:srgbClr val="191B0E"/>
                </a:solidFill>
                <a:effectLst/>
                <a:uLnTx/>
                <a:uFillTx/>
                <a:latin typeface="Arial"/>
              </a:rPr>
              <a:t>si adatta </a:t>
            </a:r>
            <a:r>
              <a:rPr kumimoji="0" lang="it-IT" sz="2400" b="0" i="0" u="none" strike="noStrike" kern="1200" cap="none" spc="-1" normalizeH="0" baseline="0" noProof="0" dirty="0">
                <a:ln>
                  <a:noFill/>
                </a:ln>
                <a:solidFill>
                  <a:srgbClr val="191B0E"/>
                </a:solidFill>
                <a:effectLst/>
                <a:uLnTx/>
                <a:uFillTx/>
                <a:latin typeface="Arial"/>
              </a:rPr>
              <a:t>con  </a:t>
            </a:r>
            <a:r>
              <a:rPr kumimoji="0" lang="it-IT" sz="2400" b="0" i="0" u="none" strike="noStrike" kern="1200" cap="none" spc="-7" normalizeH="0" baseline="0" noProof="0" dirty="0">
                <a:ln>
                  <a:noFill/>
                </a:ln>
                <a:solidFill>
                  <a:srgbClr val="191B0E"/>
                </a:solidFill>
                <a:effectLst/>
                <a:uLnTx/>
                <a:uFillTx/>
                <a:latin typeface="Arial"/>
              </a:rPr>
              <a:t>facilità </a:t>
            </a:r>
            <a:r>
              <a:rPr kumimoji="0" lang="it-IT" sz="2400" b="0" i="0" u="none" strike="noStrike" kern="1200" cap="none" spc="-1" normalizeH="0" baseline="0" noProof="0" dirty="0">
                <a:ln>
                  <a:noFill/>
                </a:ln>
                <a:solidFill>
                  <a:srgbClr val="191B0E"/>
                </a:solidFill>
                <a:effectLst/>
                <a:uLnTx/>
                <a:uFillTx/>
                <a:latin typeface="Arial"/>
              </a:rPr>
              <a:t>e </a:t>
            </a:r>
            <a:r>
              <a:rPr kumimoji="0" lang="it-IT" sz="2400" b="0" i="0" u="none" strike="noStrike" kern="1200" cap="none" spc="-7" normalizeH="0" baseline="0" noProof="0" dirty="0">
                <a:ln>
                  <a:noFill/>
                </a:ln>
                <a:solidFill>
                  <a:srgbClr val="191B0E"/>
                </a:solidFill>
                <a:effectLst/>
                <a:uLnTx/>
                <a:uFillTx/>
                <a:latin typeface="Arial"/>
              </a:rPr>
              <a:t>quindi</a:t>
            </a:r>
            <a:r>
              <a:rPr kumimoji="0" lang="it-IT" sz="2400" b="0" i="0" u="none" strike="noStrike" kern="1200" cap="none" spc="12" normalizeH="0" baseline="0" noProof="0" dirty="0">
                <a:ln>
                  <a:noFill/>
                </a:ln>
                <a:solidFill>
                  <a:srgbClr val="191B0E"/>
                </a:solidFill>
                <a:effectLst/>
                <a:uLnTx/>
                <a:uFillTx/>
                <a:latin typeface="Arial"/>
              </a:rPr>
              <a:t> </a:t>
            </a:r>
            <a:r>
              <a:rPr kumimoji="0" lang="it-IT" sz="2400" b="0" i="0" u="none" strike="noStrike" kern="1200" cap="none" spc="-7" normalizeH="0" baseline="0" noProof="0" dirty="0">
                <a:ln>
                  <a:noFill/>
                </a:ln>
                <a:solidFill>
                  <a:srgbClr val="191B0E"/>
                </a:solidFill>
                <a:effectLst/>
                <a:uLnTx/>
                <a:uFillTx/>
                <a:latin typeface="Arial"/>
              </a:rPr>
              <a:t>si</a:t>
            </a:r>
            <a:r>
              <a:rPr kumimoji="0" lang="it-IT" sz="2400" b="0" i="0" u="none" strike="noStrike" kern="1200" cap="none" spc="9" normalizeH="0" baseline="0" noProof="0" dirty="0">
                <a:ln>
                  <a:noFill/>
                </a:ln>
                <a:solidFill>
                  <a:srgbClr val="191B0E"/>
                </a:solidFill>
                <a:effectLst/>
                <a:uLnTx/>
                <a:uFillTx/>
                <a:latin typeface="Arial"/>
              </a:rPr>
              <a:t> </a:t>
            </a:r>
            <a:r>
              <a:rPr kumimoji="0" lang="it-IT" sz="2400" b="0" i="0" u="none" strike="noStrike" kern="1200" cap="none" spc="-7" normalizeH="0" baseline="0" noProof="0" dirty="0">
                <a:ln>
                  <a:noFill/>
                </a:ln>
                <a:solidFill>
                  <a:srgbClr val="191B0E"/>
                </a:solidFill>
                <a:effectLst/>
                <a:uLnTx/>
                <a:uFillTx/>
                <a:latin typeface="Arial"/>
              </a:rPr>
              <a:t>può </a:t>
            </a:r>
            <a:r>
              <a:rPr kumimoji="0" lang="it-IT" sz="2400" b="0" i="0" u="none" strike="noStrike" kern="1200" cap="none" spc="-1" normalizeH="0" baseline="0" noProof="0" dirty="0">
                <a:ln>
                  <a:noFill/>
                </a:ln>
                <a:solidFill>
                  <a:srgbClr val="191B0E"/>
                </a:solidFill>
                <a:effectLst/>
                <a:uLnTx/>
                <a:uFillTx/>
                <a:latin typeface="Arial"/>
              </a:rPr>
              <a:t>rieducare ad </a:t>
            </a:r>
            <a:r>
              <a:rPr kumimoji="0" lang="it-IT" sz="2400" b="0" i="0" u="none" strike="noStrike" kern="1200" cap="none" spc="-7" normalizeH="0" baseline="0" noProof="0" dirty="0">
                <a:ln>
                  <a:noFill/>
                </a:ln>
                <a:solidFill>
                  <a:srgbClr val="191B0E"/>
                </a:solidFill>
                <a:effectLst/>
                <a:uLnTx/>
                <a:uFillTx/>
                <a:latin typeface="Arial"/>
              </a:rPr>
              <a:t>alimenti meno</a:t>
            </a:r>
            <a:r>
              <a:rPr kumimoji="0" lang="it-IT" sz="2400" b="0" i="0" u="none" strike="noStrike" kern="1200" cap="none" spc="-15" normalizeH="0" baseline="0" noProof="0" dirty="0">
                <a:ln>
                  <a:noFill/>
                </a:ln>
                <a:solidFill>
                  <a:srgbClr val="191B0E"/>
                </a:solidFill>
                <a:effectLst/>
                <a:uLnTx/>
                <a:uFillTx/>
                <a:latin typeface="Arial"/>
              </a:rPr>
              <a:t> </a:t>
            </a:r>
            <a:r>
              <a:rPr kumimoji="0" lang="it-IT" sz="2400" b="0" i="0" u="none" strike="noStrike" kern="1200" cap="none" spc="-7" normalizeH="0" baseline="0" noProof="0" dirty="0">
                <a:ln>
                  <a:noFill/>
                </a:ln>
                <a:solidFill>
                  <a:srgbClr val="191B0E"/>
                </a:solidFill>
                <a:effectLst/>
                <a:uLnTx/>
                <a:uFillTx/>
                <a:latin typeface="Arial"/>
              </a:rPr>
              <a:t>salati</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682" name="CustomShape 3"/>
          <p:cNvSpPr/>
          <p:nvPr/>
        </p:nvSpPr>
        <p:spPr>
          <a:xfrm>
            <a:off x="250920" y="3352077"/>
            <a:ext cx="4321080" cy="3153035"/>
          </a:xfrm>
          <a:prstGeom prst="rect">
            <a:avLst/>
          </a:prstGeom>
          <a:noFill/>
          <a:ln>
            <a:noFill/>
          </a:ln>
        </p:spPr>
        <p:style>
          <a:lnRef idx="0">
            <a:scrgbClr r="0" g="0" b="0"/>
          </a:lnRef>
          <a:fillRef idx="0">
            <a:scrgbClr r="0" g="0" b="0"/>
          </a:fillRef>
          <a:effectRef idx="0">
            <a:scrgbClr r="0" g="0" b="0"/>
          </a:effectRef>
          <a:fontRef idx="minor"/>
        </p:style>
        <p:txBody>
          <a:bodyPr wrap="square" lIns="0" tIns="28440" rIns="0" bIns="0">
            <a:spAutoFit/>
          </a:bodyPr>
          <a:lstStyle/>
          <a:p>
            <a:pPr marL="396720" marR="0" lvl="0" indent="-383760" algn="l" defTabSz="914400" rtl="0" eaLnBrk="1" fontAlgn="auto" latinLnBrk="0" hangingPunct="1">
              <a:lnSpc>
                <a:spcPct val="94000"/>
              </a:lnSpc>
              <a:spcBef>
                <a:spcPts val="224"/>
              </a:spcBef>
              <a:spcAft>
                <a:spcPts val="0"/>
              </a:spcAft>
              <a:buClr>
                <a:srgbClr val="191B0E"/>
              </a:buClr>
              <a:buSzTx/>
              <a:buFont typeface="Wingdings" charset="2"/>
              <a:buChar char=""/>
              <a:tabLst/>
              <a:defRPr/>
            </a:pPr>
            <a:r>
              <a:rPr kumimoji="0" lang="it-IT" sz="2400" b="0" i="0" u="none" strike="noStrike" kern="1200" cap="none" spc="-7" normalizeH="0" baseline="0" noProof="0" dirty="0">
                <a:ln>
                  <a:noFill/>
                </a:ln>
                <a:solidFill>
                  <a:srgbClr val="191B0E"/>
                </a:solidFill>
                <a:effectLst/>
                <a:uLnTx/>
                <a:uFillTx/>
                <a:latin typeface="Arial"/>
              </a:rPr>
              <a:t>Utilizzare spezie ed erbe aromatiche, </a:t>
            </a:r>
            <a:r>
              <a:rPr kumimoji="0" lang="it-IT" sz="2400" b="0" i="0" u="none" strike="noStrike" kern="1200" cap="none" spc="-1" normalizeH="0" baseline="0" noProof="0" dirty="0">
                <a:ln>
                  <a:noFill/>
                </a:ln>
                <a:solidFill>
                  <a:srgbClr val="191B0E"/>
                </a:solidFill>
                <a:effectLst/>
                <a:uLnTx/>
                <a:uFillTx/>
                <a:latin typeface="Arial"/>
              </a:rPr>
              <a:t>succo </a:t>
            </a:r>
            <a:r>
              <a:rPr kumimoji="0" lang="it-IT" sz="2400" b="0" i="0" u="none" strike="noStrike" kern="1200" cap="none" spc="-7" normalizeH="0" baseline="0" noProof="0" dirty="0">
                <a:ln>
                  <a:noFill/>
                </a:ln>
                <a:solidFill>
                  <a:srgbClr val="191B0E"/>
                </a:solidFill>
                <a:effectLst/>
                <a:uLnTx/>
                <a:uFillTx/>
                <a:latin typeface="Arial"/>
              </a:rPr>
              <a:t>di limone </a:t>
            </a:r>
            <a:r>
              <a:rPr kumimoji="0" lang="it-IT" sz="2400" b="0" i="0" u="none" strike="noStrike" kern="1200" cap="none" spc="-1" normalizeH="0" baseline="0" noProof="0" dirty="0">
                <a:ln>
                  <a:noFill/>
                </a:ln>
                <a:solidFill>
                  <a:srgbClr val="191B0E"/>
                </a:solidFill>
                <a:effectLst/>
                <a:uLnTx/>
                <a:uFillTx/>
                <a:latin typeface="Arial"/>
              </a:rPr>
              <a:t>e </a:t>
            </a:r>
            <a:r>
              <a:rPr kumimoji="0" lang="it-IT" sz="2400" b="0" i="0" u="none" strike="noStrike" kern="1200" cap="none" spc="-12" normalizeH="0" baseline="0" noProof="0" dirty="0">
                <a:ln>
                  <a:noFill/>
                </a:ln>
                <a:solidFill>
                  <a:srgbClr val="191B0E"/>
                </a:solidFill>
                <a:effectLst/>
                <a:uLnTx/>
                <a:uFillTx/>
                <a:latin typeface="Arial"/>
              </a:rPr>
              <a:t>aceto,  </a:t>
            </a:r>
            <a:r>
              <a:rPr kumimoji="0" lang="it-IT" sz="2400" b="0" i="0" u="none" strike="noStrike" kern="1200" cap="none" spc="-7" normalizeH="0" baseline="0" noProof="0" dirty="0">
                <a:ln>
                  <a:noFill/>
                </a:ln>
                <a:solidFill>
                  <a:srgbClr val="191B0E"/>
                </a:solidFill>
                <a:effectLst/>
                <a:uLnTx/>
                <a:uFillTx/>
                <a:latin typeface="Arial"/>
              </a:rPr>
              <a:t>così da </a:t>
            </a:r>
            <a:r>
              <a:rPr kumimoji="0" lang="it-IT" sz="2400" b="0" i="0" u="none" strike="noStrike" kern="1200" cap="none" spc="-12" normalizeH="0" baseline="0" noProof="0" dirty="0">
                <a:ln>
                  <a:noFill/>
                </a:ln>
                <a:solidFill>
                  <a:srgbClr val="191B0E"/>
                </a:solidFill>
                <a:effectLst/>
                <a:uLnTx/>
                <a:uFillTx/>
                <a:latin typeface="Arial"/>
              </a:rPr>
              <a:t>conferire aromi </a:t>
            </a:r>
            <a:r>
              <a:rPr kumimoji="0" lang="it-IT" sz="2400" b="0" i="0" u="none" strike="noStrike" kern="1200" cap="none" spc="4" normalizeH="0" baseline="0" noProof="0" dirty="0">
                <a:ln>
                  <a:noFill/>
                </a:ln>
                <a:solidFill>
                  <a:srgbClr val="191B0E"/>
                </a:solidFill>
                <a:effectLst/>
                <a:uLnTx/>
                <a:uFillTx/>
                <a:latin typeface="Arial"/>
              </a:rPr>
              <a:t>particolari </a:t>
            </a:r>
            <a:r>
              <a:rPr kumimoji="0" lang="it-IT" sz="2400" b="0" i="0" u="none" strike="noStrike" kern="1200" cap="none" spc="-1" normalizeH="0" baseline="0" noProof="0" dirty="0">
                <a:ln>
                  <a:noFill/>
                </a:ln>
                <a:solidFill>
                  <a:srgbClr val="191B0E"/>
                </a:solidFill>
                <a:effectLst/>
                <a:uLnTx/>
                <a:uFillTx/>
                <a:latin typeface="Arial"/>
              </a:rPr>
              <a:t>al cibo e migliorare le </a:t>
            </a:r>
            <a:r>
              <a:rPr kumimoji="0" lang="it-IT" sz="2400" b="0" i="0" u="none" strike="noStrike" kern="1200" cap="none" spc="-7" normalizeH="0" baseline="0" noProof="0" dirty="0">
                <a:ln>
                  <a:noFill/>
                </a:ln>
                <a:solidFill>
                  <a:srgbClr val="191B0E"/>
                </a:solidFill>
                <a:effectLst/>
                <a:uLnTx/>
                <a:uFillTx/>
                <a:latin typeface="Arial"/>
              </a:rPr>
              <a:t>qualità  organolettiche.</a:t>
            </a:r>
          </a:p>
          <a:p>
            <a:pPr marL="396720" marR="0" lvl="0" indent="-383760" algn="l" defTabSz="914400" rtl="0" eaLnBrk="1" fontAlgn="auto" latinLnBrk="0" hangingPunct="1">
              <a:lnSpc>
                <a:spcPct val="94000"/>
              </a:lnSpc>
              <a:spcBef>
                <a:spcPts val="224"/>
              </a:spcBef>
              <a:spcAft>
                <a:spcPts val="0"/>
              </a:spcAft>
              <a:buClr>
                <a:srgbClr val="191B0E"/>
              </a:buClr>
              <a:buSzTx/>
              <a:buFont typeface="Wingdings" charset="2"/>
              <a:buChar char=""/>
              <a:tabLst/>
              <a:defRPr/>
            </a:pPr>
            <a:r>
              <a:rPr kumimoji="0" lang="it-IT" sz="2400" b="0" i="0" u="none" strike="noStrike" kern="1200" cap="none" spc="-7" normalizeH="0" baseline="0" noProof="0" dirty="0">
                <a:ln>
                  <a:noFill/>
                </a:ln>
                <a:solidFill>
                  <a:srgbClr val="191B0E"/>
                </a:solidFill>
                <a:effectLst/>
                <a:uLnTx/>
                <a:uFillTx/>
                <a:latin typeface="Arial"/>
              </a:rPr>
              <a:t>Si possono acquistare </a:t>
            </a:r>
            <a:r>
              <a:rPr kumimoji="0" lang="it-IT" sz="2400" b="0" i="0" u="none" strike="noStrike" kern="1200" cap="none" spc="-15" normalizeH="0" baseline="0" noProof="0" dirty="0">
                <a:ln>
                  <a:noFill/>
                </a:ln>
                <a:solidFill>
                  <a:srgbClr val="191B0E"/>
                </a:solidFill>
                <a:effectLst/>
                <a:uLnTx/>
                <a:uFillTx/>
                <a:latin typeface="Arial"/>
              </a:rPr>
              <a:t>prodotti </a:t>
            </a:r>
            <a:r>
              <a:rPr kumimoji="0" lang="it-IT" sz="2400" b="0" i="0" u="none" strike="noStrike" kern="1200" cap="none" spc="-12" normalizeH="0" baseline="0" noProof="0" dirty="0">
                <a:ln>
                  <a:noFill/>
                </a:ln>
                <a:solidFill>
                  <a:srgbClr val="191B0E"/>
                </a:solidFill>
                <a:effectLst/>
                <a:uLnTx/>
                <a:uFillTx/>
                <a:latin typeface="Arial"/>
              </a:rPr>
              <a:t>confezionati </a:t>
            </a:r>
            <a:r>
              <a:rPr kumimoji="0" lang="it-IT" sz="2400" b="0" i="0" u="none" strike="noStrike" kern="1200" cap="none" spc="-1" normalizeH="0" baseline="0" noProof="0" dirty="0">
                <a:ln>
                  <a:noFill/>
                </a:ln>
                <a:solidFill>
                  <a:srgbClr val="191B0E"/>
                </a:solidFill>
                <a:effectLst/>
                <a:uLnTx/>
                <a:uFillTx/>
                <a:latin typeface="Arial"/>
              </a:rPr>
              <a:t>a  </a:t>
            </a:r>
            <a:r>
              <a:rPr kumimoji="0" lang="it-IT" sz="2400" b="0" i="0" u="none" strike="noStrike" kern="1200" cap="none" spc="-7" normalizeH="0" baseline="0" noProof="0" dirty="0">
                <a:ln>
                  <a:noFill/>
                </a:ln>
                <a:solidFill>
                  <a:srgbClr val="191B0E"/>
                </a:solidFill>
                <a:effectLst/>
                <a:uLnTx/>
                <a:uFillTx/>
                <a:latin typeface="Arial"/>
              </a:rPr>
              <a:t>basso </a:t>
            </a:r>
            <a:r>
              <a:rPr kumimoji="0" lang="it-IT" sz="2400" b="0" i="0" u="none" strike="noStrike" kern="1200" cap="none" spc="-12" normalizeH="0" baseline="0" noProof="0" dirty="0">
                <a:ln>
                  <a:noFill/>
                </a:ln>
                <a:solidFill>
                  <a:srgbClr val="191B0E"/>
                </a:solidFill>
                <a:effectLst/>
                <a:uLnTx/>
                <a:uFillTx/>
                <a:latin typeface="Arial"/>
              </a:rPr>
              <a:t>contenuto </a:t>
            </a:r>
            <a:r>
              <a:rPr kumimoji="0" lang="it-IT" sz="2400" b="0" i="0" u="none" strike="noStrike" kern="1200" cap="none" spc="-7" normalizeH="0" baseline="0" noProof="0" dirty="0">
                <a:ln>
                  <a:noFill/>
                </a:ln>
                <a:solidFill>
                  <a:srgbClr val="191B0E"/>
                </a:solidFill>
                <a:effectLst/>
                <a:uLnTx/>
                <a:uFillTx/>
                <a:latin typeface="Arial"/>
              </a:rPr>
              <a:t>di</a:t>
            </a:r>
            <a:r>
              <a:rPr kumimoji="0" lang="it-IT" sz="2400" b="0" i="0" u="none" strike="noStrike" kern="1200" cap="none" spc="-1" normalizeH="0" baseline="0" noProof="0" dirty="0">
                <a:ln>
                  <a:noFill/>
                </a:ln>
                <a:solidFill>
                  <a:srgbClr val="191B0E"/>
                </a:solidFill>
                <a:effectLst/>
                <a:uLnTx/>
                <a:uFillTx/>
                <a:latin typeface="Arial"/>
              </a:rPr>
              <a:t> </a:t>
            </a:r>
            <a:r>
              <a:rPr kumimoji="0" lang="it-IT" sz="2400" b="0" i="0" u="none" strike="noStrike" kern="1200" cap="none" spc="-7" normalizeH="0" baseline="0" noProof="0" dirty="0">
                <a:ln>
                  <a:noFill/>
                </a:ln>
                <a:solidFill>
                  <a:srgbClr val="191B0E"/>
                </a:solidFill>
                <a:effectLst/>
                <a:uLnTx/>
                <a:uFillTx/>
                <a:latin typeface="Arial"/>
              </a:rPr>
              <a:t>sale.</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683" name="CustomShape 4"/>
          <p:cNvSpPr/>
          <p:nvPr/>
        </p:nvSpPr>
        <p:spPr>
          <a:xfrm>
            <a:off x="5364000" y="1420560"/>
            <a:ext cx="2769480" cy="1944360"/>
          </a:xfrm>
          <a:prstGeom prst="rect">
            <a:avLst/>
          </a:prstGeom>
          <a:blipFill rotWithShape="0">
            <a:blip r:embed="rId4"/>
            <a:stretch>
              <a:fillRect/>
            </a:stretch>
          </a:blipFill>
          <a:ln>
            <a:noFill/>
          </a:ln>
        </p:spPr>
        <p:style>
          <a:lnRef idx="0">
            <a:scrgbClr r="0" g="0" b="0"/>
          </a:lnRef>
          <a:fillRef idx="0">
            <a:scrgbClr r="0" g="0" b="0"/>
          </a:fillRef>
          <a:effectRef idx="0">
            <a:scrgbClr r="0" g="0" b="0"/>
          </a:effectRef>
          <a:fontRef idx="minor"/>
        </p:style>
      </p:sp>
      <p:sp>
        <p:nvSpPr>
          <p:cNvPr id="2684" name="CustomShape 5"/>
          <p:cNvSpPr/>
          <p:nvPr/>
        </p:nvSpPr>
        <p:spPr>
          <a:xfrm>
            <a:off x="5364000" y="3995640"/>
            <a:ext cx="2769480" cy="194436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sp>
      <p:pic>
        <p:nvPicPr>
          <p:cNvPr id="4" name="Audio 3">
            <a:hlinkClick r:id="" action="ppaction://media"/>
            <a:extLst>
              <a:ext uri="{FF2B5EF4-FFF2-40B4-BE49-F238E27FC236}">
                <a16:creationId xmlns:a16="http://schemas.microsoft.com/office/drawing/2014/main" id="{6D714135-CCF3-2047-9617-A2182D3E87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22129914"/>
      </p:ext>
    </p:extLst>
  </p:cSld>
  <p:clrMapOvr>
    <a:masterClrMapping/>
  </p:clrMapOvr>
  <mc:AlternateContent xmlns:mc="http://schemas.openxmlformats.org/markup-compatibility/2006" xmlns:p14="http://schemas.microsoft.com/office/powerpoint/2010/main">
    <mc:Choice Requires="p14">
      <p:transition spd="slow" p14:dur="2000" advTm="28725"/>
    </mc:Choice>
    <mc:Fallback xmlns="">
      <p:transition spd="slow" advTm="2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5" name="CustomShape 1"/>
          <p:cNvSpPr/>
          <p:nvPr/>
        </p:nvSpPr>
        <p:spPr>
          <a:xfrm>
            <a:off x="250920" y="289800"/>
            <a:ext cx="8642160" cy="96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800"/>
              </a:spcBef>
              <a:spcAft>
                <a:spcPts val="0"/>
              </a:spcAft>
              <a:buClrTx/>
              <a:buSzTx/>
              <a:buFontTx/>
              <a:buNone/>
              <a:tabLst/>
              <a:defRPr/>
            </a:pPr>
            <a:r>
              <a:rPr kumimoji="0" lang="it-IT" sz="3600" b="1" i="0" u="none" strike="noStrike" kern="1200" cap="none" spc="-1" normalizeH="0" baseline="0" noProof="0" dirty="0">
                <a:ln>
                  <a:noFill/>
                </a:ln>
                <a:solidFill>
                  <a:srgbClr val="C00000"/>
                </a:solidFill>
                <a:effectLst/>
                <a:uLnTx/>
                <a:uFillTx/>
                <a:latin typeface="Arial"/>
              </a:rPr>
              <a:t>INDICAZIONI PER ACCEDERE ALL’AMBULATORIO CON LA DIETISTA</a:t>
            </a:r>
            <a:endParaRPr kumimoji="0" lang="it-IT" sz="3600" b="0" i="0" u="none" strike="noStrike" kern="1200" cap="none" spc="-1" normalizeH="0" baseline="0" noProof="0" dirty="0">
              <a:ln>
                <a:noFill/>
              </a:ln>
              <a:solidFill>
                <a:srgbClr val="C00000"/>
              </a:solidFill>
              <a:effectLst/>
              <a:uLnTx/>
              <a:uFillTx/>
              <a:latin typeface="Arial"/>
            </a:endParaRPr>
          </a:p>
        </p:txBody>
      </p:sp>
      <p:pic>
        <p:nvPicPr>
          <p:cNvPr id="2" name="Audio 1">
            <a:hlinkClick r:id="" action="ppaction://media"/>
            <a:extLst>
              <a:ext uri="{FF2B5EF4-FFF2-40B4-BE49-F238E27FC236}">
                <a16:creationId xmlns:a16="http://schemas.microsoft.com/office/drawing/2014/main" id="{EED9F854-23E0-1442-A59C-DD0ABA771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
        <p:nvSpPr>
          <p:cNvPr id="4" name="TextShape 8">
            <a:extLst>
              <a:ext uri="{FF2B5EF4-FFF2-40B4-BE49-F238E27FC236}">
                <a16:creationId xmlns:a16="http://schemas.microsoft.com/office/drawing/2014/main" id="{2BD9B352-4943-344A-9FF8-458D04FEBBB7}"/>
              </a:ext>
            </a:extLst>
          </p:cNvPr>
          <p:cNvSpPr txBox="1"/>
          <p:nvPr/>
        </p:nvSpPr>
        <p:spPr>
          <a:xfrm>
            <a:off x="679320" y="2167650"/>
            <a:ext cx="7772760" cy="96804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1" normalizeH="0" baseline="0" noProof="0" dirty="0">
                <a:ln>
                  <a:noFill/>
                </a:ln>
                <a:solidFill>
                  <a:srgbClr val="000000"/>
                </a:solidFill>
                <a:effectLst/>
                <a:uLnTx/>
                <a:uFillTx/>
                <a:latin typeface="Arial"/>
              </a:rPr>
              <a:t>Prenotazione al CUP con impegnativa «trattamento dietetico alimentare»</a:t>
            </a:r>
          </a:p>
        </p:txBody>
      </p:sp>
      <p:sp>
        <p:nvSpPr>
          <p:cNvPr id="5" name="TextShape 8">
            <a:extLst>
              <a:ext uri="{FF2B5EF4-FFF2-40B4-BE49-F238E27FC236}">
                <a16:creationId xmlns:a16="http://schemas.microsoft.com/office/drawing/2014/main" id="{F7890E26-6A64-AF4B-93B2-FB625857EB37}"/>
              </a:ext>
            </a:extLst>
          </p:cNvPr>
          <p:cNvSpPr txBox="1"/>
          <p:nvPr/>
        </p:nvSpPr>
        <p:spPr>
          <a:xfrm>
            <a:off x="679320" y="4274640"/>
            <a:ext cx="7772760" cy="96804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200" spc="-1" dirty="0">
                <a:solidFill>
                  <a:srgbClr val="000000"/>
                </a:solidFill>
                <a:latin typeface="Arial"/>
              </a:rPr>
              <a:t>Presso presidio ospedaliero di Tolmezzo e Gemona</a:t>
            </a:r>
            <a:endParaRPr kumimoji="0" lang="it-IT" sz="3200" b="0" i="0" u="none" strike="noStrike" kern="1200" cap="none" spc="-1" normalizeH="0" baseline="0" noProof="0" dirty="0">
              <a:ln>
                <a:noFill/>
              </a:ln>
              <a:solidFill>
                <a:srgbClr val="000000"/>
              </a:solidFill>
              <a:effectLst/>
              <a:uLnTx/>
              <a:uFillTx/>
              <a:latin typeface="Arial"/>
            </a:endParaRPr>
          </a:p>
        </p:txBody>
      </p:sp>
      <p:pic>
        <p:nvPicPr>
          <p:cNvPr id="6" name="Elemento grafico 2" descr="Freccia: leggera curva con riempimento a tinta unita">
            <a:extLst>
              <a:ext uri="{FF2B5EF4-FFF2-40B4-BE49-F238E27FC236}">
                <a16:creationId xmlns:a16="http://schemas.microsoft.com/office/drawing/2014/main" id="{D32B91A7-C0F4-4D40-97D7-AEC1A4CB128D}"/>
              </a:ext>
            </a:extLst>
          </p:cNvPr>
          <p:cNvPicPr/>
          <p:nvPr/>
        </p:nvPicPr>
        <p:blipFill>
          <a:blip r:embed="rId5"/>
          <a:stretch/>
        </p:blipFill>
        <p:spPr>
          <a:xfrm rot="5400000">
            <a:off x="4252680" y="3429000"/>
            <a:ext cx="626040" cy="626040"/>
          </a:xfrm>
          <a:prstGeom prst="rect">
            <a:avLst/>
          </a:prstGeom>
          <a:ln>
            <a:noFill/>
          </a:ln>
        </p:spPr>
      </p:pic>
    </p:spTree>
    <p:extLst>
      <p:ext uri="{BB962C8B-B14F-4D97-AF65-F5344CB8AC3E}">
        <p14:creationId xmlns:p14="http://schemas.microsoft.com/office/powerpoint/2010/main" val="3092915305"/>
      </p:ext>
    </p:extLst>
  </p:cSld>
  <p:clrMapOvr>
    <a:masterClrMapping/>
  </p:clrMapOvr>
  <mc:AlternateContent xmlns:mc="http://schemas.openxmlformats.org/markup-compatibility/2006" xmlns:p14="http://schemas.microsoft.com/office/powerpoint/2010/main">
    <mc:Choice Requires="p14">
      <p:transition spd="slow" p14:dur="2000" advTm="18894"/>
    </mc:Choice>
    <mc:Fallback xmlns="">
      <p:transition spd="slow" advTm="18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6" name="CustomShape 1"/>
          <p:cNvSpPr/>
          <p:nvPr/>
        </p:nvSpPr>
        <p:spPr>
          <a:xfrm>
            <a:off x="250920" y="1280160"/>
            <a:ext cx="8642160" cy="2534400"/>
          </a:xfrm>
          <a:prstGeom prst="rect">
            <a:avLst/>
          </a:prstGeom>
          <a:noFill/>
          <a:ln w="9360">
            <a:noFill/>
          </a:ln>
        </p:spPr>
        <p:style>
          <a:lnRef idx="0">
            <a:scrgbClr r="0" g="0" b="0"/>
          </a:lnRef>
          <a:fillRef idx="0">
            <a:scrgbClr r="0" g="0" b="0"/>
          </a:fillRef>
          <a:effectRef idx="0">
            <a:scrgbClr r="0" g="0" b="0"/>
          </a:effectRef>
          <a:fontRef idx="minor"/>
        </p:style>
        <p:txBody>
          <a:bodyPr lIns="0" tIns="64800" rIns="0" bIns="0" anchor="ctr">
            <a:spAutoFit/>
          </a:bodyPr>
          <a:lstStyle/>
          <a:p>
            <a:pPr marL="9360" marR="0" lvl="0" indent="-9000" algn="ctr" defTabSz="914400" rtl="0" eaLnBrk="1" fontAlgn="auto" latinLnBrk="0" hangingPunct="1">
              <a:lnSpc>
                <a:spcPct val="100000"/>
              </a:lnSpc>
              <a:spcBef>
                <a:spcPts val="510"/>
              </a:spcBef>
              <a:spcAft>
                <a:spcPts val="0"/>
              </a:spcAft>
              <a:buClrTx/>
              <a:buSzTx/>
              <a:buFontTx/>
              <a:buNone/>
              <a:tabLst/>
              <a:defRPr/>
            </a:pPr>
            <a:r>
              <a:rPr kumimoji="0" lang="it-IT" sz="5400" b="1" i="0" u="none" strike="noStrike" kern="1200" cap="none" spc="12" normalizeH="0" baseline="0" noProof="0">
                <a:ln>
                  <a:noFill/>
                </a:ln>
                <a:solidFill>
                  <a:srgbClr val="C00000"/>
                </a:solidFill>
                <a:effectLst/>
                <a:uLnTx/>
                <a:uFillTx/>
                <a:latin typeface="Arial"/>
              </a:rPr>
              <a:t>CONSIGLI PER UNA CORRETTA ATTIVITÀ </a:t>
            </a:r>
            <a:r>
              <a:rPr kumimoji="0" lang="it-IT" sz="5400" b="1" i="0" u="none" strike="noStrike" kern="1200" cap="none" spc="38" normalizeH="0" baseline="0" noProof="0">
                <a:ln>
                  <a:noFill/>
                </a:ln>
                <a:solidFill>
                  <a:srgbClr val="C00000"/>
                </a:solidFill>
                <a:effectLst/>
                <a:uLnTx/>
                <a:uFillTx/>
                <a:latin typeface="Arial"/>
              </a:rPr>
              <a:t>FISICA</a:t>
            </a:r>
            <a:endParaRPr kumimoji="0" lang="it-IT" sz="5400" b="0" i="0" u="none" strike="noStrike" kern="1200" cap="none" spc="-1" normalizeH="0" baseline="0" noProof="0">
              <a:ln>
                <a:noFill/>
              </a:ln>
              <a:solidFill>
                <a:prstClr val="black"/>
              </a:solidFill>
              <a:effectLst/>
              <a:uLnTx/>
              <a:uFillTx/>
              <a:latin typeface="Arial"/>
            </a:endParaRPr>
          </a:p>
        </p:txBody>
      </p:sp>
      <p:pic>
        <p:nvPicPr>
          <p:cNvPr id="2687" name="Elemento grafico 6" descr="Camminare"/>
          <p:cNvPicPr/>
          <p:nvPr/>
        </p:nvPicPr>
        <p:blipFill>
          <a:blip r:embed="rId4"/>
          <a:stretch/>
        </p:blipFill>
        <p:spPr>
          <a:xfrm>
            <a:off x="3479400" y="4286160"/>
            <a:ext cx="1979640" cy="1979640"/>
          </a:xfrm>
          <a:prstGeom prst="rect">
            <a:avLst/>
          </a:prstGeom>
          <a:ln>
            <a:noFill/>
          </a:ln>
        </p:spPr>
      </p:pic>
      <p:sp>
        <p:nvSpPr>
          <p:cNvPr id="2688"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pic>
        <p:nvPicPr>
          <p:cNvPr id="2" name="Audio 1">
            <a:hlinkClick r:id="" action="ppaction://media"/>
            <a:extLst>
              <a:ext uri="{FF2B5EF4-FFF2-40B4-BE49-F238E27FC236}">
                <a16:creationId xmlns:a16="http://schemas.microsoft.com/office/drawing/2014/main" id="{79220C08-6D69-7241-88A9-FF31A447EC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334527"/>
      </p:ext>
    </p:extLst>
  </p:cSld>
  <p:clrMapOvr>
    <a:masterClrMapping/>
  </p:clrMapOvr>
  <mc:AlternateContent xmlns:mc="http://schemas.openxmlformats.org/markup-compatibility/2006" xmlns:p14="http://schemas.microsoft.com/office/powerpoint/2010/main">
    <mc:Choice Requires="p14">
      <p:transition spd="slow" p14:dur="2000" advTm="5731"/>
    </mc:Choice>
    <mc:Fallback xmlns="">
      <p:transition spd="slow" advTm="5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9" name="CustomShape 1"/>
          <p:cNvSpPr/>
          <p:nvPr/>
        </p:nvSpPr>
        <p:spPr>
          <a:xfrm>
            <a:off x="2509560" y="585324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690" name="CustomShape 2"/>
          <p:cNvSpPr/>
          <p:nvPr/>
        </p:nvSpPr>
        <p:spPr>
          <a:xfrm>
            <a:off x="151920" y="730080"/>
            <a:ext cx="8827560" cy="410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50" b="1" i="0" u="none" strike="noStrike" kern="1200" cap="none" spc="-1" normalizeH="0" baseline="0" noProof="0">
                <a:ln>
                  <a:noFill/>
                </a:ln>
                <a:solidFill>
                  <a:srgbClr val="A50021"/>
                </a:solidFill>
                <a:effectLst/>
                <a:uLnTx/>
                <a:uFillTx/>
                <a:latin typeface="Arial"/>
                <a:ea typeface="Helvetica Light"/>
              </a:rPr>
              <a:t>  </a:t>
            </a:r>
            <a:endParaRPr kumimoji="0" lang="it-IT" sz="2250" b="0" i="0" u="none" strike="noStrike" kern="1200" cap="none" spc="-1" normalizeH="0" baseline="0" noProof="0">
              <a:ln>
                <a:noFill/>
              </a:ln>
              <a:solidFill>
                <a:prstClr val="black"/>
              </a:solidFill>
              <a:effectLst/>
              <a:uLnTx/>
              <a:uFillTx/>
              <a:latin typeface="Arial"/>
            </a:endParaRPr>
          </a:p>
        </p:txBody>
      </p:sp>
      <p:sp>
        <p:nvSpPr>
          <p:cNvPr id="2691" name="CustomShape 3"/>
          <p:cNvSpPr/>
          <p:nvPr/>
        </p:nvSpPr>
        <p:spPr>
          <a:xfrm>
            <a:off x="2509560" y="897840"/>
            <a:ext cx="6105960" cy="1598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53640" tIns="53640" rIns="53640" bIns="53640">
            <a:noAutofit/>
          </a:bodyPr>
          <a:lstStyle/>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1690" b="1" i="1" u="none" strike="noStrike" kern="1200" cap="none" spc="-1" normalizeH="0" baseline="0" noProof="0">
                <a:ln>
                  <a:noFill/>
                </a:ln>
                <a:solidFill>
                  <a:srgbClr val="333399"/>
                </a:solidFill>
                <a:effectLst/>
                <a:uLnTx/>
                <a:uFillTx/>
                <a:latin typeface="Arial"/>
                <a:ea typeface="Helvetica Light"/>
              </a:rPr>
              <a:t>	</a:t>
            </a:r>
            <a:endParaRPr kumimoji="0" lang="it-IT" sz="1690" b="0" i="0" u="none" strike="noStrike" kern="1200" cap="none" spc="-1" normalizeH="0" baseline="0" noProof="0">
              <a:ln>
                <a:noFill/>
              </a:ln>
              <a:solidFill>
                <a:prstClr val="black"/>
              </a:solidFill>
              <a:effectLst/>
              <a:uLnTx/>
              <a:uFillTx/>
              <a:latin typeface="Arial"/>
            </a:endParaRPr>
          </a:p>
        </p:txBody>
      </p:sp>
      <p:sp>
        <p:nvSpPr>
          <p:cNvPr id="2692" name="CustomShape 4"/>
          <p:cNvSpPr/>
          <p:nvPr/>
        </p:nvSpPr>
        <p:spPr>
          <a:xfrm>
            <a:off x="166320" y="1606680"/>
            <a:ext cx="8827560" cy="1323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693" name="CustomShape 5"/>
          <p:cNvSpPr/>
          <p:nvPr/>
        </p:nvSpPr>
        <p:spPr>
          <a:xfrm>
            <a:off x="2270520" y="4072680"/>
            <a:ext cx="5187240" cy="374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694" name="CustomShape 6"/>
          <p:cNvSpPr/>
          <p:nvPr/>
        </p:nvSpPr>
        <p:spPr>
          <a:xfrm>
            <a:off x="2379960" y="5862240"/>
            <a:ext cx="4209480" cy="65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
        <p:nvSpPr>
          <p:cNvPr id="2695" name="CustomShape 7"/>
          <p:cNvSpPr/>
          <p:nvPr/>
        </p:nvSpPr>
        <p:spPr>
          <a:xfrm>
            <a:off x="250920" y="189000"/>
            <a:ext cx="8642160" cy="1112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A50021"/>
                </a:solidFill>
                <a:effectLst/>
                <a:uLnTx/>
                <a:uFillTx/>
                <a:latin typeface="Arial"/>
                <a:ea typeface="Helvetica Light"/>
              </a:rPr>
              <a:t>SEDENTARIETÀ E MALATTIE CARDIOVASCOLARI</a:t>
            </a:r>
            <a:endParaRPr kumimoji="0" lang="it-IT" sz="3600" b="0" i="0" u="none" strike="noStrike" kern="1200" cap="none" spc="-1" normalizeH="0" baseline="0" noProof="0">
              <a:ln>
                <a:noFill/>
              </a:ln>
              <a:solidFill>
                <a:prstClr val="black"/>
              </a:solidFill>
              <a:effectLst/>
              <a:uLnTx/>
              <a:uFillTx/>
              <a:latin typeface="Arial"/>
            </a:endParaRPr>
          </a:p>
        </p:txBody>
      </p:sp>
      <p:sp>
        <p:nvSpPr>
          <p:cNvPr id="2696" name="TextShape 8"/>
          <p:cNvSpPr txBox="1"/>
          <p:nvPr/>
        </p:nvSpPr>
        <p:spPr>
          <a:xfrm>
            <a:off x="679320" y="1615320"/>
            <a:ext cx="7772760" cy="195084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1" normalizeH="0" baseline="0" noProof="0" dirty="0">
                <a:ln>
                  <a:noFill/>
                </a:ln>
                <a:solidFill>
                  <a:srgbClr val="000000"/>
                </a:solidFill>
                <a:effectLst/>
                <a:uLnTx/>
                <a:uFillTx/>
                <a:latin typeface="Arial"/>
              </a:rPr>
              <a:t>È ormai ampiamente documentato che la sedentarietà è responsabile di un aumento significativo della morbilità e mortalità totale</a:t>
            </a:r>
          </a:p>
        </p:txBody>
      </p:sp>
      <p:sp>
        <p:nvSpPr>
          <p:cNvPr id="2697" name="TextShape 9"/>
          <p:cNvSpPr txBox="1"/>
          <p:nvPr/>
        </p:nvSpPr>
        <p:spPr>
          <a:xfrm>
            <a:off x="204840" y="5441400"/>
            <a:ext cx="8656560" cy="1211040"/>
          </a:xfrm>
          <a:prstGeom prst="rect">
            <a:avLst/>
          </a:prstGeom>
          <a:noFill/>
          <a:ln>
            <a:noFill/>
          </a:ln>
        </p:spPr>
        <p:txBody>
          <a:bodyPr>
            <a:normAutofit/>
          </a:bodyPr>
          <a:lstStyle/>
          <a:p>
            <a:pPr marL="0" marR="0" lvl="0" indent="0" algn="ctr" defTabSz="914400" rtl="0" eaLnBrk="1" fontAlgn="auto" latinLnBrk="0" hangingPunct="1">
              <a:lnSpc>
                <a:spcPct val="10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È stato stimato che l’eliminazione della sedentarietà può portare ad una riduzione delle malattie cardiovascolari del 15%-39%, del 33% dello stroke. </a:t>
            </a:r>
            <a:endParaRPr kumimoji="0" lang="it-IT" sz="2400" b="0" i="0" u="none" strike="noStrike" kern="1200" cap="none" spc="-1" normalizeH="0" baseline="0" noProof="0">
              <a:ln>
                <a:noFill/>
              </a:ln>
              <a:solidFill>
                <a:prstClr val="black"/>
              </a:solidFill>
              <a:effectLst/>
              <a:uLnTx/>
              <a:uFillTx/>
              <a:latin typeface="Arial"/>
            </a:endParaRPr>
          </a:p>
        </p:txBody>
      </p:sp>
      <p:sp>
        <p:nvSpPr>
          <p:cNvPr id="2698" name="CustomShape 10"/>
          <p:cNvSpPr/>
          <p:nvPr/>
        </p:nvSpPr>
        <p:spPr>
          <a:xfrm>
            <a:off x="3583800" y="3701880"/>
            <a:ext cx="1801800" cy="15516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sp>
      <p:pic>
        <p:nvPicPr>
          <p:cNvPr id="3" name="Audio 2">
            <a:hlinkClick r:id="" action="ppaction://media"/>
            <a:extLst>
              <a:ext uri="{FF2B5EF4-FFF2-40B4-BE49-F238E27FC236}">
                <a16:creationId xmlns:a16="http://schemas.microsoft.com/office/drawing/2014/main" id="{7512D32B-316F-7F46-9F06-902CDAA6D8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8016861"/>
      </p:ext>
    </p:extLst>
  </p:cSld>
  <p:clrMapOvr>
    <a:masterClrMapping/>
  </p:clrMapOvr>
  <mc:AlternateContent xmlns:mc="http://schemas.openxmlformats.org/markup-compatibility/2006" xmlns:p14="http://schemas.microsoft.com/office/powerpoint/2010/main">
    <mc:Choice Requires="p14">
      <p:transition spd="slow" p14:dur="2000" advTm="28063"/>
    </mc:Choice>
    <mc:Fallback xmlns="">
      <p:transition spd="slow" advTm="28063"/>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9"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pic>
        <p:nvPicPr>
          <p:cNvPr id="2700" name="Picture 7"/>
          <p:cNvPicPr/>
          <p:nvPr/>
        </p:nvPicPr>
        <p:blipFill>
          <a:blip r:embed="rId5"/>
          <a:stretch/>
        </p:blipFill>
        <p:spPr>
          <a:xfrm>
            <a:off x="1136880" y="1268280"/>
            <a:ext cx="6656040" cy="5405040"/>
          </a:xfrm>
          <a:prstGeom prst="rect">
            <a:avLst/>
          </a:prstGeom>
          <a:ln>
            <a:noFill/>
          </a:ln>
        </p:spPr>
      </p:pic>
      <p:sp>
        <p:nvSpPr>
          <p:cNvPr id="2701" name="CustomShape 2"/>
          <p:cNvSpPr/>
          <p:nvPr/>
        </p:nvSpPr>
        <p:spPr>
          <a:xfrm>
            <a:off x="250920" y="184320"/>
            <a:ext cx="8642160" cy="1083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LA PIRAMIDE DELL'ATTIVITÀ FISICA</a:t>
            </a:r>
            <a:endParaRPr kumimoji="0" lang="it-IT" sz="3600" b="0" i="0" u="none" strike="noStrike" kern="1200" cap="none" spc="-1" normalizeH="0" baseline="0" noProof="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D63793A9-BDA7-B747-A310-27F868F04D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92427964"/>
      </p:ext>
    </p:extLst>
  </p:cSld>
  <p:clrMapOvr>
    <a:masterClrMapping/>
  </p:clrMapOvr>
  <mc:AlternateContent xmlns:mc="http://schemas.openxmlformats.org/markup-compatibility/2006" xmlns:p14="http://schemas.microsoft.com/office/powerpoint/2010/main">
    <mc:Choice Requires="p14">
      <p:transition spd="slow" p14:dur="2000" advTm="14631"/>
    </mc:Choice>
    <mc:Fallback xmlns="">
      <p:transition spd="slow" advTm="14631"/>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Effect">
                      <p:stCondLst>
                        <p:cond delay="indefinite"/>
                      </p:stCondLst>
                      <p:childTnLst>
                        <p:par>
                          <p:cTn id="8" fill="hold" nodeType="withEffect">
                            <p:stCondLst>
                              <p:cond delay="0"/>
                            </p:stCondLst>
                            <p:childTnLst>
                              <p:par>
                                <p:cTn id="9" presetID="6" presetClass="entr" presetSubtype="32" fill="hold" nodeType="clickEffect">
                                  <p:stCondLst>
                                    <p:cond delay="0"/>
                                  </p:stCondLst>
                                  <p:childTnLst>
                                    <p:set>
                                      <p:cBhvr>
                                        <p:cTn id="10" dur="1" fill="hold">
                                          <p:stCondLst>
                                            <p:cond delay="0"/>
                                          </p:stCondLst>
                                        </p:cTn>
                                        <p:tgtEl>
                                          <p:spTgt spid="2700"/>
                                        </p:tgtEl>
                                        <p:attrNameLst>
                                          <p:attrName>style.visibility</p:attrName>
                                        </p:attrNameLst>
                                      </p:cBhvr>
                                      <p:to>
                                        <p:strVal val="visible"/>
                                      </p:to>
                                    </p:set>
                                    <p:animEffect transition="in" filter="circle(out)">
                                      <p:cBhvr additive="repl">
                                        <p:cTn id="11" dur="2000"/>
                                        <p:tgtEl>
                                          <p:spTgt spid="270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84" name="CustomShape 1"/>
          <p:cNvSpPr/>
          <p:nvPr/>
        </p:nvSpPr>
        <p:spPr>
          <a:xfrm>
            <a:off x="250920" y="189000"/>
            <a:ext cx="86673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QUALI SONO LE ABITUDINI ALIMENTARI SBAGLIATE?</a:t>
            </a:r>
            <a:endParaRPr kumimoji="0" lang="it-IT" sz="3600" b="0" i="0" u="none" strike="noStrike" kern="1200" cap="none" spc="-1" normalizeH="0" baseline="0" noProof="0">
              <a:ln>
                <a:noFill/>
              </a:ln>
              <a:solidFill>
                <a:prstClr val="black"/>
              </a:solidFill>
              <a:effectLst/>
              <a:uLnTx/>
              <a:uFillTx/>
              <a:latin typeface="Arial"/>
            </a:endParaRPr>
          </a:p>
        </p:txBody>
      </p:sp>
      <p:sp>
        <p:nvSpPr>
          <p:cNvPr id="2585" name="CustomShape 2"/>
          <p:cNvSpPr/>
          <p:nvPr/>
        </p:nvSpPr>
        <p:spPr>
          <a:xfrm>
            <a:off x="250920" y="1504080"/>
            <a:ext cx="648108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90520" marR="0" lvl="0" indent="-290160" algn="l" defTabSz="914400" rtl="0" eaLnBrk="1" fontAlgn="auto" latinLnBrk="0" hangingPunct="1">
              <a:lnSpc>
                <a:spcPct val="100000"/>
              </a:lnSpc>
              <a:spcBef>
                <a:spcPts val="0"/>
              </a:spcBef>
              <a:spcAft>
                <a:spcPts val="1400"/>
              </a:spcAft>
              <a:buClr>
                <a:srgbClr val="000000"/>
              </a:buClr>
              <a:buSzPct val="120000"/>
              <a:buFont typeface="Wingdings" charset="2"/>
              <a:buChar char=""/>
              <a:tabLst/>
              <a:defRPr/>
            </a:pPr>
            <a:r>
              <a:rPr kumimoji="0" lang="it-IT" sz="2000" b="1" i="0" u="none" strike="noStrike" kern="1200" cap="none" spc="-1" normalizeH="0" baseline="0" noProof="0" dirty="0">
                <a:ln>
                  <a:noFill/>
                </a:ln>
                <a:solidFill>
                  <a:srgbClr val="000000"/>
                </a:solidFill>
                <a:effectLst/>
                <a:uLnTx/>
                <a:uFillTx/>
                <a:latin typeface="Arial"/>
              </a:rPr>
              <a:t>Un’alimentazione con cibi ricchi di grassi saturi (grassi di origine animale) e di colesterolo aumenta il livello di colesterolo</a:t>
            </a:r>
            <a:r>
              <a:rPr kumimoji="0" lang="it-IT" sz="2000" b="0" i="0" u="none" strike="noStrike" kern="1200" cap="none" spc="-1" normalizeH="0" baseline="0" noProof="0" dirty="0">
                <a:ln>
                  <a:noFill/>
                </a:ln>
                <a:solidFill>
                  <a:srgbClr val="000000"/>
                </a:solidFill>
                <a:effectLst/>
                <a:uLnTx/>
                <a:uFillTx/>
                <a:latin typeface="Arial"/>
              </a:rPr>
              <a:t> nel sangue favorendo l’accumulo di questa sostanza, sotto forma di placche, nella parete stessa dei vasi sanguigni (arterie) che diventano più rigidi: questo processo viene chiamato </a:t>
            </a:r>
            <a:r>
              <a:rPr kumimoji="0" lang="it-IT" sz="2000" b="1" i="0" u="none" strike="noStrike" kern="1200" cap="none" spc="-1" normalizeH="0" baseline="0" noProof="0" dirty="0">
                <a:ln>
                  <a:noFill/>
                </a:ln>
                <a:solidFill>
                  <a:srgbClr val="000000"/>
                </a:solidFill>
                <a:effectLst/>
                <a:uLnTx/>
                <a:uFillTx/>
                <a:latin typeface="Arial"/>
              </a:rPr>
              <a:t>“aterosclerosi”</a:t>
            </a:r>
            <a:r>
              <a:rPr kumimoji="0" lang="it-IT" sz="2000" b="0" i="0" u="none" strike="noStrike" kern="1200" cap="none" spc="-1" normalizeH="0" baseline="0" noProof="0" dirty="0">
                <a:ln>
                  <a:noFill/>
                </a:ln>
                <a:solidFill>
                  <a:srgbClr val="000000"/>
                </a:solidFill>
                <a:effectLst/>
                <a:uLnTx/>
                <a:uFillTx/>
                <a:latin typeface="Arial"/>
              </a:rPr>
              <a:t>.</a:t>
            </a:r>
            <a:endParaRPr kumimoji="0" lang="it-IT" sz="2000" b="0" i="0" u="none" strike="noStrike" kern="1200" cap="none" spc="-1" normalizeH="0" baseline="0" noProof="0" dirty="0">
              <a:ln>
                <a:noFill/>
              </a:ln>
              <a:solidFill>
                <a:prstClr val="black"/>
              </a:solidFill>
              <a:effectLst/>
              <a:uLnTx/>
              <a:uFillTx/>
              <a:latin typeface="Arial"/>
            </a:endParaRPr>
          </a:p>
        </p:txBody>
      </p:sp>
      <p:sp>
        <p:nvSpPr>
          <p:cNvPr id="2586" name="CustomShape 3"/>
          <p:cNvSpPr/>
          <p:nvPr/>
        </p:nvSpPr>
        <p:spPr>
          <a:xfrm>
            <a:off x="2627640" y="4384800"/>
            <a:ext cx="5714640" cy="161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90520" marR="0" lvl="0" indent="-290160" algn="l" defTabSz="914400" rtl="0" eaLnBrk="1" fontAlgn="auto" latinLnBrk="0" hangingPunct="1">
              <a:lnSpc>
                <a:spcPct val="100000"/>
              </a:lnSpc>
              <a:spcBef>
                <a:spcPts val="0"/>
              </a:spcBef>
              <a:spcAft>
                <a:spcPts val="1400"/>
              </a:spcAft>
              <a:buClr>
                <a:srgbClr val="000000"/>
              </a:buClr>
              <a:buSzPct val="120000"/>
              <a:buFont typeface="Wingdings" charset="2"/>
              <a:buChar char=""/>
              <a:tabLst/>
              <a:defRPr/>
            </a:pPr>
            <a:r>
              <a:rPr kumimoji="0" lang="it-IT" sz="2000" b="1" i="0" u="none" strike="noStrike" kern="1200" cap="none" spc="-1" normalizeH="0" baseline="0" noProof="0" dirty="0">
                <a:ln>
                  <a:noFill/>
                </a:ln>
                <a:solidFill>
                  <a:srgbClr val="000000"/>
                </a:solidFill>
                <a:effectLst/>
                <a:uLnTx/>
                <a:uFillTx/>
                <a:latin typeface="Arial"/>
              </a:rPr>
              <a:t>Cibi ricchi di grassi saturi o di zuccheri semplici come i dolci</a:t>
            </a:r>
            <a:r>
              <a:rPr kumimoji="0" lang="it-IT" sz="2000" b="0" i="0" u="none" strike="noStrike" kern="1200" cap="none" spc="-1" normalizeH="0" baseline="0" noProof="0" dirty="0">
                <a:ln>
                  <a:noFill/>
                </a:ln>
                <a:solidFill>
                  <a:srgbClr val="000000"/>
                </a:solidFill>
                <a:effectLst/>
                <a:uLnTx/>
                <a:uFillTx/>
                <a:latin typeface="Arial"/>
              </a:rPr>
              <a:t> apportano nella dieta molte calorie, quasi sempre superiori a quelle necessarie, con conseguente </a:t>
            </a:r>
            <a:r>
              <a:rPr kumimoji="0" lang="it-IT" sz="2000" b="1" i="0" u="none" strike="noStrike" kern="1200" cap="none" spc="-1" normalizeH="0" baseline="0" noProof="0" dirty="0">
                <a:ln>
                  <a:noFill/>
                </a:ln>
                <a:solidFill>
                  <a:srgbClr val="000000"/>
                </a:solidFill>
                <a:effectLst/>
                <a:uLnTx/>
                <a:uFillTx/>
                <a:latin typeface="Arial"/>
              </a:rPr>
              <a:t>aumento del peso corporeo fino all’obesità</a:t>
            </a:r>
            <a:r>
              <a:rPr kumimoji="0" lang="it-IT" sz="2000" b="0" i="0" u="none" strike="noStrike" kern="1200" cap="none" spc="-1" normalizeH="0" baseline="0" noProof="0" dirty="0">
                <a:ln>
                  <a:noFill/>
                </a:ln>
                <a:solidFill>
                  <a:srgbClr val="000000"/>
                </a:solidFill>
                <a:effectLst/>
                <a:uLnTx/>
                <a:uFillTx/>
                <a:latin typeface="Arial"/>
              </a:rPr>
              <a:t>. </a:t>
            </a:r>
            <a:endParaRPr kumimoji="0" lang="it-IT" sz="2000" b="0" i="0" u="none" strike="noStrike" kern="1200" cap="none" spc="-1" normalizeH="0" baseline="0" noProof="0" dirty="0">
              <a:ln>
                <a:noFill/>
              </a:ln>
              <a:solidFill>
                <a:prstClr val="black"/>
              </a:solidFill>
              <a:effectLst/>
              <a:uLnTx/>
              <a:uFillTx/>
              <a:latin typeface="Arial"/>
            </a:endParaRPr>
          </a:p>
        </p:txBody>
      </p:sp>
      <p:pic>
        <p:nvPicPr>
          <p:cNvPr id="2587" name="Picture 7"/>
          <p:cNvPicPr/>
          <p:nvPr/>
        </p:nvPicPr>
        <p:blipFill>
          <a:blip r:embed="rId4"/>
          <a:stretch/>
        </p:blipFill>
        <p:spPr>
          <a:xfrm>
            <a:off x="7020000" y="1557360"/>
            <a:ext cx="1714320" cy="1771200"/>
          </a:xfrm>
          <a:prstGeom prst="rect">
            <a:avLst/>
          </a:prstGeom>
          <a:ln>
            <a:noFill/>
          </a:ln>
        </p:spPr>
      </p:pic>
      <p:pic>
        <p:nvPicPr>
          <p:cNvPr id="2588" name="Picture 9"/>
          <p:cNvPicPr/>
          <p:nvPr/>
        </p:nvPicPr>
        <p:blipFill>
          <a:blip r:embed="rId5"/>
          <a:stretch/>
        </p:blipFill>
        <p:spPr>
          <a:xfrm>
            <a:off x="611640" y="3954240"/>
            <a:ext cx="1872000" cy="2492280"/>
          </a:xfrm>
          <a:prstGeom prst="rect">
            <a:avLst/>
          </a:prstGeom>
          <a:ln>
            <a:noFill/>
          </a:ln>
        </p:spPr>
      </p:pic>
      <p:pic>
        <p:nvPicPr>
          <p:cNvPr id="4" name="Audio 3">
            <a:hlinkClick r:id="" action="ppaction://media"/>
            <a:extLst>
              <a:ext uri="{FF2B5EF4-FFF2-40B4-BE49-F238E27FC236}">
                <a16:creationId xmlns:a16="http://schemas.microsoft.com/office/drawing/2014/main" id="{CE276740-6662-F344-B205-3BC75B08AC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26419901"/>
      </p:ext>
    </p:extLst>
  </p:cSld>
  <p:clrMapOvr>
    <a:masterClrMapping/>
  </p:clrMapOvr>
  <mc:AlternateContent xmlns:mc="http://schemas.openxmlformats.org/markup-compatibility/2006" xmlns:p14="http://schemas.microsoft.com/office/powerpoint/2010/main">
    <mc:Choice Requires="p14">
      <p:transition spd="slow" p14:dur="2000" advTm="51962"/>
    </mc:Choice>
    <mc:Fallback xmlns="">
      <p:transition spd="slow" advTm="5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2"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pic>
        <p:nvPicPr>
          <p:cNvPr id="2703" name="Picture 8"/>
          <p:cNvPicPr/>
          <p:nvPr/>
        </p:nvPicPr>
        <p:blipFill>
          <a:blip r:embed="rId5"/>
          <a:stretch/>
        </p:blipFill>
        <p:spPr>
          <a:xfrm>
            <a:off x="526320" y="1478880"/>
            <a:ext cx="1511640" cy="1702800"/>
          </a:xfrm>
          <a:prstGeom prst="rect">
            <a:avLst/>
          </a:prstGeom>
          <a:ln w="25560">
            <a:solidFill>
              <a:srgbClr val="FFFFFF"/>
            </a:solidFill>
            <a:round/>
          </a:ln>
        </p:spPr>
      </p:pic>
      <p:sp>
        <p:nvSpPr>
          <p:cNvPr id="2704" name="CustomShape 2"/>
          <p:cNvSpPr/>
          <p:nvPr/>
        </p:nvSpPr>
        <p:spPr>
          <a:xfrm>
            <a:off x="2221920" y="1478880"/>
            <a:ext cx="6526080" cy="1583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53640" tIns="53640" rIns="53640" bIns="53640">
            <a:noAutofit/>
          </a:bodyPr>
          <a:lstStyle/>
          <a:p>
            <a:pPr marL="3240" marR="0" lvl="0" indent="0" algn="l" defTabSz="914400" rtl="0" eaLnBrk="1" fontAlgn="auto" latinLnBrk="0" hangingPunct="1">
              <a:lnSpc>
                <a:spcPct val="90000"/>
              </a:lnSpc>
              <a:spcBef>
                <a:spcPts val="422"/>
              </a:spcBef>
              <a:spcAft>
                <a:spcPts val="0"/>
              </a:spcAft>
              <a:buClrTx/>
              <a:buSzTx/>
              <a:buFontTx/>
              <a:buNone/>
              <a:tabLst/>
              <a:defRPr/>
            </a:pPr>
            <a:r>
              <a:rPr kumimoji="0" lang="it-IT" sz="2400" b="0" i="0" u="none" strike="noStrike" kern="1200" cap="none" spc="-1" normalizeH="0" baseline="0" noProof="0">
                <a:ln>
                  <a:noFill/>
                </a:ln>
                <a:solidFill>
                  <a:srgbClr val="C00000"/>
                </a:solidFill>
                <a:effectLst/>
                <a:uLnTx/>
                <a:uFillTx/>
                <a:latin typeface="Arial"/>
                <a:ea typeface="Helvetica Light"/>
              </a:rPr>
              <a:t>Domanda: </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L’attività fisica riduce </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il rischio di incidenti cardiovascolari </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nella popolazione asintomatica?</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1690" b="1" i="1" u="none" strike="noStrike" kern="1200" cap="none" spc="-1" normalizeH="0" baseline="0" noProof="0">
                <a:ln>
                  <a:noFill/>
                </a:ln>
                <a:solidFill>
                  <a:srgbClr val="333399"/>
                </a:solidFill>
                <a:effectLst/>
                <a:uLnTx/>
                <a:uFillTx/>
                <a:latin typeface="Arial"/>
                <a:ea typeface="Helvetica Light"/>
              </a:rPr>
              <a:t>	</a:t>
            </a:r>
            <a:endParaRPr kumimoji="0" lang="it-IT" sz="1690" b="0" i="0" u="none" strike="noStrike" kern="1200" cap="none" spc="-1" normalizeH="0" baseline="0" noProof="0">
              <a:ln>
                <a:noFill/>
              </a:ln>
              <a:solidFill>
                <a:prstClr val="black"/>
              </a:solidFill>
              <a:effectLst/>
              <a:uLnTx/>
              <a:uFillTx/>
              <a:latin typeface="Arial"/>
            </a:endParaRPr>
          </a:p>
        </p:txBody>
      </p:sp>
      <p:sp>
        <p:nvSpPr>
          <p:cNvPr id="2705" name="CustomShape 3"/>
          <p:cNvSpPr/>
          <p:nvPr/>
        </p:nvSpPr>
        <p:spPr>
          <a:xfrm>
            <a:off x="451080" y="3463920"/>
            <a:ext cx="8441640" cy="3209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53640" tIns="53640" rIns="53640" bIns="53640">
            <a:noAutofit/>
          </a:bodyPr>
          <a:lstStyle/>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C00000"/>
                </a:solidFill>
                <a:effectLst/>
                <a:uLnTx/>
                <a:uFillTx/>
                <a:latin typeface="Arial"/>
                <a:ea typeface="Helvetica Light"/>
              </a:rPr>
              <a:t>Risposta: </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La pratica di </a:t>
            </a:r>
            <a:r>
              <a:rPr kumimoji="0" lang="it-IT" sz="2400" b="0" i="0" u="none" strike="noStrike" kern="1200" cap="none" spc="-1" normalizeH="0" baseline="0" noProof="0">
                <a:ln>
                  <a:noFill/>
                </a:ln>
                <a:solidFill>
                  <a:srgbClr val="C00000"/>
                </a:solidFill>
                <a:effectLst/>
                <a:uLnTx/>
                <a:uFillTx/>
                <a:latin typeface="Arial"/>
                <a:ea typeface="Helvetica Light"/>
              </a:rPr>
              <a:t>attività fisica </a:t>
            </a:r>
            <a:r>
              <a:rPr kumimoji="0" lang="it-IT" sz="2400" b="0" i="0" u="none" strike="noStrike" kern="1200" cap="none" spc="-1" normalizeH="0" baseline="0" noProof="0">
                <a:ln>
                  <a:noFill/>
                </a:ln>
                <a:solidFill>
                  <a:srgbClr val="000000"/>
                </a:solidFill>
                <a:effectLst/>
                <a:uLnTx/>
                <a:uFillTx/>
                <a:latin typeface="Arial"/>
                <a:ea typeface="Helvetica Light"/>
              </a:rPr>
              <a:t>riduce il rischio di incidenti cardiaci mortali e non.</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l" defTabSz="914400" rtl="0" eaLnBrk="1" fontAlgn="auto" latinLnBrk="0" hangingPunct="1">
              <a:lnSpc>
                <a:spcPct val="90000"/>
              </a:lnSpc>
              <a:spcBef>
                <a:spcPts val="35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Nella  popolazione fisicamente attiva (che pratica attività fisica moderata tutti i giorni o quasi) si evidenzia una </a:t>
            </a:r>
            <a:r>
              <a:rPr kumimoji="0" lang="it-IT" sz="2400" b="0" i="0" u="none" strike="noStrike" kern="1200" cap="none" spc="-1" normalizeH="0" baseline="0" noProof="0">
                <a:ln>
                  <a:noFill/>
                </a:ln>
                <a:solidFill>
                  <a:srgbClr val="C00000"/>
                </a:solidFill>
                <a:effectLst/>
                <a:uLnTx/>
                <a:uFillTx/>
                <a:latin typeface="Arial"/>
                <a:ea typeface="Helvetica Light"/>
              </a:rPr>
              <a:t>riduzione del  30-50% </a:t>
            </a:r>
            <a:r>
              <a:rPr kumimoji="0" lang="it-IT" sz="2400" b="0" i="0" u="none" strike="noStrike" kern="1200" cap="none" spc="-1" normalizeH="0" baseline="0" noProof="0">
                <a:ln>
                  <a:noFill/>
                </a:ln>
                <a:solidFill>
                  <a:srgbClr val="000000"/>
                </a:solidFill>
                <a:effectLst/>
                <a:uLnTx/>
                <a:uFillTx/>
                <a:latin typeface="Arial"/>
                <a:ea typeface="Helvetica Light"/>
              </a:rPr>
              <a:t>del rischio relativo di malattie coronariche rispetto alla popolazione sedentaria, a parità di altri fattori di rischio. </a:t>
            </a:r>
            <a:endParaRPr kumimoji="0" lang="it-IT" sz="2400" b="0" i="0" u="none" strike="noStrike" kern="1200" cap="none" spc="-1" normalizeH="0" baseline="0" noProof="0">
              <a:ln>
                <a:noFill/>
              </a:ln>
              <a:solidFill>
                <a:prstClr val="black"/>
              </a:solidFill>
              <a:effectLst/>
              <a:uLnTx/>
              <a:uFillTx/>
              <a:latin typeface="Arial"/>
            </a:endParaRPr>
          </a:p>
          <a:p>
            <a:pPr marL="3240" marR="0" lvl="0" indent="0" algn="r" defTabSz="914400" rtl="0" eaLnBrk="1" fontAlgn="auto" latinLnBrk="0" hangingPunct="1">
              <a:lnSpc>
                <a:spcPct val="90000"/>
              </a:lnSpc>
              <a:spcBef>
                <a:spcPts val="281"/>
              </a:spcBef>
              <a:spcAft>
                <a:spcPts val="0"/>
              </a:spcAft>
              <a:buClrTx/>
              <a:buSzTx/>
              <a:buFontTx/>
              <a:buNone/>
              <a:tabLst/>
              <a:defRPr/>
            </a:pPr>
            <a:r>
              <a:rPr kumimoji="0" lang="it-IT" sz="1690" b="1" i="1" u="none" strike="noStrike" kern="1200" cap="none" spc="-1" normalizeH="0" baseline="0" noProof="0">
                <a:ln>
                  <a:noFill/>
                </a:ln>
                <a:solidFill>
                  <a:srgbClr val="333399"/>
                </a:solidFill>
                <a:effectLst/>
                <a:uLnTx/>
                <a:uFillTx/>
                <a:latin typeface="Arial"/>
                <a:ea typeface="Helvetica Light"/>
              </a:rPr>
              <a:t>	</a:t>
            </a:r>
            <a:endParaRPr kumimoji="0" lang="it-IT" sz="1690" b="0" i="0" u="none" strike="noStrike" kern="1200" cap="none" spc="-1" normalizeH="0" baseline="0" noProof="0">
              <a:ln>
                <a:noFill/>
              </a:ln>
              <a:solidFill>
                <a:prstClr val="black"/>
              </a:solidFill>
              <a:effectLst/>
              <a:uLnTx/>
              <a:uFillTx/>
              <a:latin typeface="Arial"/>
            </a:endParaRPr>
          </a:p>
        </p:txBody>
      </p:sp>
      <p:sp>
        <p:nvSpPr>
          <p:cNvPr id="2706" name="CustomShape 4"/>
          <p:cNvSpPr/>
          <p:nvPr/>
        </p:nvSpPr>
        <p:spPr>
          <a:xfrm>
            <a:off x="250920" y="184320"/>
            <a:ext cx="8642160" cy="1129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I VOSTRI DUBBI</a:t>
            </a:r>
            <a:endParaRPr kumimoji="0" lang="it-IT" sz="3600" b="0" i="0" u="none" strike="noStrike" kern="1200" cap="none" spc="-1" normalizeH="0" baseline="0" noProof="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ACE95769-A56F-5148-B5E5-23A9AB1BAF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36819924"/>
      </p:ext>
    </p:extLst>
  </p:cSld>
  <p:clrMapOvr>
    <a:masterClrMapping/>
  </p:clrMapOvr>
  <mc:AlternateContent xmlns:mc="http://schemas.openxmlformats.org/markup-compatibility/2006" xmlns:p14="http://schemas.microsoft.com/office/powerpoint/2010/main">
    <mc:Choice Requires="p14">
      <p:transition spd="slow" p14:dur="2000" advTm="35542"/>
    </mc:Choice>
    <mc:Fallback xmlns="">
      <p:transition spd="slow" advTm="35542"/>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7"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08" name="CustomShape 2"/>
          <p:cNvSpPr/>
          <p:nvPr/>
        </p:nvSpPr>
        <p:spPr>
          <a:xfrm>
            <a:off x="996840" y="1114200"/>
            <a:ext cx="88920" cy="803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1" normalizeH="0" baseline="0" noProof="0">
                <a:ln>
                  <a:noFill/>
                </a:ln>
                <a:solidFill>
                  <a:srgbClr val="000000"/>
                </a:solidFill>
                <a:effectLst/>
                <a:uLnTx/>
                <a:uFillTx/>
                <a:latin typeface="Arial"/>
                <a:ea typeface="Helvetica Light"/>
              </a:rPr>
              <a:t>.</a:t>
            </a:r>
            <a:endParaRPr kumimoji="0" lang="it-IT" sz="850" b="0" i="0" u="none" strike="noStrike" kern="1200" cap="none" spc="-1" normalizeH="0" baseline="0" noProof="0">
              <a:ln>
                <a:noFill/>
              </a:ln>
              <a:solidFill>
                <a:prstClr val="black"/>
              </a:solidFill>
              <a:effectLst/>
              <a:uLnTx/>
              <a:uFillTx/>
              <a:latin typeface="Arial"/>
            </a:endParaRPr>
          </a:p>
        </p:txBody>
      </p:sp>
      <p:sp>
        <p:nvSpPr>
          <p:cNvPr id="2709" name="CustomShape 3"/>
          <p:cNvSpPr/>
          <p:nvPr/>
        </p:nvSpPr>
        <p:spPr>
          <a:xfrm>
            <a:off x="250920" y="5875560"/>
            <a:ext cx="8642160" cy="339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Glicemia: </a:t>
            </a:r>
            <a:r>
              <a:rPr kumimoji="0" lang="it-IT" sz="2400" b="0" i="0" u="none" strike="noStrike" kern="1200" cap="none" spc="-1" normalizeH="0" baseline="0" noProof="0">
                <a:ln>
                  <a:noFill/>
                </a:ln>
                <a:solidFill>
                  <a:srgbClr val="000000"/>
                </a:solidFill>
                <a:effectLst/>
                <a:uLnTx/>
                <a:uFillTx/>
                <a:latin typeface="Arial"/>
                <a:ea typeface="Helvetica Light"/>
              </a:rPr>
              <a:t>regola i livelli ematici di glucosio  </a:t>
            </a:r>
            <a:endParaRPr kumimoji="0" lang="it-IT" sz="2400" b="0" i="0" u="none" strike="noStrike" kern="1200" cap="none" spc="-1" normalizeH="0" baseline="0" noProof="0">
              <a:ln>
                <a:noFill/>
              </a:ln>
              <a:solidFill>
                <a:prstClr val="black"/>
              </a:solidFill>
              <a:effectLst/>
              <a:uLnTx/>
              <a:uFillTx/>
              <a:latin typeface="Arial"/>
            </a:endParaRPr>
          </a:p>
        </p:txBody>
      </p:sp>
      <p:sp>
        <p:nvSpPr>
          <p:cNvPr id="2710" name="CustomShape 4"/>
          <p:cNvSpPr/>
          <p:nvPr/>
        </p:nvSpPr>
        <p:spPr>
          <a:xfrm>
            <a:off x="250920" y="189000"/>
            <a:ext cx="8642160" cy="1125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380" b="1" i="0" u="none" strike="noStrike" kern="1200" cap="none" spc="-1" normalizeH="0" baseline="0" noProof="0">
                <a:ln>
                  <a:noFill/>
                </a:ln>
                <a:solidFill>
                  <a:srgbClr val="C00000"/>
                </a:solidFill>
                <a:effectLst/>
                <a:uLnTx/>
                <a:uFillTx/>
                <a:latin typeface="Arial"/>
                <a:ea typeface="Helvetica Light"/>
              </a:rPr>
              <a:t>VANTAGGI DELL'ATTIVITÀ FISICA</a:t>
            </a:r>
            <a:endParaRPr kumimoji="0" lang="it-IT" sz="338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1" normalizeH="0" baseline="0" noProof="0">
                <a:ln>
                  <a:noFill/>
                </a:ln>
                <a:solidFill>
                  <a:srgbClr val="000000"/>
                </a:solidFill>
                <a:effectLst/>
                <a:uLnTx/>
                <a:uFillTx/>
                <a:latin typeface="Arial"/>
                <a:ea typeface="Helvetica Light"/>
              </a:rPr>
              <a:t>Evidenza scientifica</a:t>
            </a:r>
            <a:endParaRPr kumimoji="0" lang="it-IT" sz="32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380" b="1" i="0" u="none" strike="noStrike" kern="1200" cap="none" spc="-1" normalizeH="0" baseline="0" noProof="0">
                <a:ln>
                  <a:noFill/>
                </a:ln>
                <a:solidFill>
                  <a:srgbClr val="A50021"/>
                </a:solidFill>
                <a:effectLst/>
                <a:uLnTx/>
                <a:uFillTx/>
                <a:latin typeface="Comic Sans MS"/>
                <a:ea typeface="Helvetica Light"/>
              </a:rPr>
              <a:t> </a:t>
            </a:r>
            <a:endParaRPr kumimoji="0" lang="it-IT" sz="3380" b="0" i="0" u="none" strike="noStrike" kern="1200" cap="none" spc="-1" normalizeH="0" baseline="0" noProof="0">
              <a:ln>
                <a:noFill/>
              </a:ln>
              <a:solidFill>
                <a:prstClr val="black"/>
              </a:solidFill>
              <a:effectLst/>
              <a:uLnTx/>
              <a:uFillTx/>
              <a:latin typeface="Arial"/>
            </a:endParaRPr>
          </a:p>
        </p:txBody>
      </p:sp>
      <p:sp>
        <p:nvSpPr>
          <p:cNvPr id="2711" name="CustomShape 5"/>
          <p:cNvSpPr/>
          <p:nvPr/>
        </p:nvSpPr>
        <p:spPr>
          <a:xfrm>
            <a:off x="250920" y="5059440"/>
            <a:ext cx="8642160" cy="339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Sonno: </a:t>
            </a:r>
            <a:r>
              <a:rPr kumimoji="0" lang="it-IT" sz="2400" b="0" i="0" u="none" strike="noStrike" kern="1200" cap="none" spc="-1" normalizeH="0" baseline="0" noProof="0">
                <a:ln>
                  <a:noFill/>
                </a:ln>
                <a:solidFill>
                  <a:srgbClr val="000000"/>
                </a:solidFill>
                <a:effectLst/>
                <a:uLnTx/>
                <a:uFillTx/>
                <a:latin typeface="Arial"/>
                <a:ea typeface="Helvetica Light"/>
              </a:rPr>
              <a:t>migliora la qualità e la quantità in tutte le età</a:t>
            </a:r>
            <a:endParaRPr kumimoji="0" lang="it-IT" sz="2400" b="0" i="0" u="none" strike="noStrike" kern="1200" cap="none" spc="-1" normalizeH="0" baseline="0" noProof="0">
              <a:ln>
                <a:noFill/>
              </a:ln>
              <a:solidFill>
                <a:prstClr val="black"/>
              </a:solidFill>
              <a:effectLst/>
              <a:uLnTx/>
              <a:uFillTx/>
              <a:latin typeface="Arial"/>
            </a:endParaRPr>
          </a:p>
        </p:txBody>
      </p:sp>
      <p:sp>
        <p:nvSpPr>
          <p:cNvPr id="2712" name="CustomShape 6"/>
          <p:cNvSpPr/>
          <p:nvPr/>
        </p:nvSpPr>
        <p:spPr>
          <a:xfrm>
            <a:off x="250920" y="1430280"/>
            <a:ext cx="8642160" cy="1090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Resistenza aerobica/cardiovascolare: </a:t>
            </a:r>
            <a:r>
              <a:rPr kumimoji="0" lang="it-IT" sz="2400" b="0" i="0" u="none" strike="noStrike" kern="1200" cap="none" spc="-1" normalizeH="0" baseline="0" noProof="0">
                <a:ln>
                  <a:noFill/>
                </a:ln>
                <a:solidFill>
                  <a:srgbClr val="000000"/>
                </a:solidFill>
                <a:effectLst/>
                <a:uLnTx/>
                <a:uFillTx/>
                <a:latin typeface="Arial"/>
                <a:ea typeface="Helvetica Light"/>
              </a:rPr>
              <a:t>sostanziali miglioramenti in quasi tutti gli aspetti della funzione cardiovascolare</a:t>
            </a:r>
            <a:endParaRPr kumimoji="0" lang="it-IT" sz="2400" b="0" i="0" u="none" strike="noStrike" kern="1200" cap="none" spc="-1" normalizeH="0" baseline="0" noProof="0">
              <a:ln>
                <a:noFill/>
              </a:ln>
              <a:solidFill>
                <a:prstClr val="black"/>
              </a:solidFill>
              <a:effectLst/>
              <a:uLnTx/>
              <a:uFillTx/>
              <a:latin typeface="Arial"/>
            </a:endParaRPr>
          </a:p>
        </p:txBody>
      </p:sp>
      <p:sp>
        <p:nvSpPr>
          <p:cNvPr id="2713" name="CustomShape 7"/>
          <p:cNvSpPr/>
          <p:nvPr/>
        </p:nvSpPr>
        <p:spPr>
          <a:xfrm>
            <a:off x="250920" y="2557800"/>
            <a:ext cx="8642160" cy="1056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Resistenza e potenziamento muscolare: </a:t>
            </a:r>
            <a:r>
              <a:rPr kumimoji="0" lang="it-IT" sz="2400" b="0" i="0" u="none" strike="noStrike" kern="1200" cap="none" spc="-1" normalizeH="0" baseline="0" noProof="0">
                <a:ln>
                  <a:noFill/>
                </a:ln>
                <a:solidFill>
                  <a:srgbClr val="000000"/>
                </a:solidFill>
                <a:effectLst/>
                <a:uLnTx/>
                <a:uFillTx/>
                <a:latin typeface="Arial"/>
                <a:ea typeface="Helvetica Light"/>
              </a:rPr>
              <a:t>l’allenamento ha un significativo impatto sul mantenimento dell’autosufficienza nell’anziano.</a:t>
            </a:r>
            <a:endParaRPr kumimoji="0" lang="it-IT" sz="2400" b="0" i="0" u="none" strike="noStrike" kern="1200" cap="none" spc="-1" normalizeH="0" baseline="0" noProof="0">
              <a:ln>
                <a:noFill/>
              </a:ln>
              <a:solidFill>
                <a:prstClr val="black"/>
              </a:solidFill>
              <a:effectLst/>
              <a:uLnTx/>
              <a:uFillTx/>
              <a:latin typeface="Arial"/>
            </a:endParaRPr>
          </a:p>
        </p:txBody>
      </p:sp>
      <p:sp>
        <p:nvSpPr>
          <p:cNvPr id="2714" name="CustomShape 8"/>
          <p:cNvSpPr/>
          <p:nvPr/>
        </p:nvSpPr>
        <p:spPr>
          <a:xfrm>
            <a:off x="250920" y="4390560"/>
            <a:ext cx="8642160" cy="678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Flessibilità̀: </a:t>
            </a:r>
            <a:r>
              <a:rPr kumimoji="0" lang="it-IT" sz="2400" b="0" i="0" u="none" strike="noStrike" kern="1200" cap="none" spc="-1" normalizeH="0" baseline="0" noProof="0">
                <a:ln>
                  <a:noFill/>
                </a:ln>
                <a:solidFill>
                  <a:srgbClr val="000000"/>
                </a:solidFill>
                <a:effectLst/>
                <a:uLnTx/>
                <a:uFillTx/>
                <a:latin typeface="Arial"/>
                <a:ea typeface="Helvetica Light"/>
              </a:rPr>
              <a:t>aiuta a preservare e a ripristinare la flessibilità</a:t>
            </a:r>
            <a:endParaRPr kumimoji="0" lang="it-IT" sz="2400" b="0" i="0" u="none" strike="noStrike" kern="1200" cap="none" spc="-1" normalizeH="0" baseline="0" noProof="0">
              <a:ln>
                <a:noFill/>
              </a:ln>
              <a:solidFill>
                <a:prstClr val="black"/>
              </a:solidFill>
              <a:effectLst/>
              <a:uLnTx/>
              <a:uFillTx/>
              <a:latin typeface="Arial"/>
            </a:endParaRPr>
          </a:p>
        </p:txBody>
      </p:sp>
      <p:sp>
        <p:nvSpPr>
          <p:cNvPr id="2715" name="CustomShape 9"/>
          <p:cNvSpPr/>
          <p:nvPr/>
        </p:nvSpPr>
        <p:spPr>
          <a:xfrm>
            <a:off x="250920" y="3764520"/>
            <a:ext cx="8642160" cy="431640"/>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spAutoFit/>
          </a:bodyPr>
          <a:lstStyle/>
          <a:p>
            <a:pPr marL="343080" marR="0" lvl="0" indent="-342720" algn="l" defTabSz="914400" rtl="0" eaLnBrk="1" fontAlgn="auto" latinLnBrk="0" hangingPunct="1">
              <a:lnSpc>
                <a:spcPct val="100000"/>
              </a:lnSpc>
              <a:spcBef>
                <a:spcPts val="0"/>
              </a:spcBef>
              <a:spcAft>
                <a:spcPts val="0"/>
              </a:spcAft>
              <a:buClr>
                <a:srgbClr val="C00000"/>
              </a:buClr>
              <a:buSzTx/>
              <a:buFont typeface="Wingdings" charset="2"/>
              <a:buChar char=""/>
              <a:tabLst/>
              <a:defRPr/>
            </a:pPr>
            <a:r>
              <a:rPr kumimoji="0" lang="it-IT" sz="2400" b="1" i="0" u="none" strike="noStrike" kern="1200" cap="none" spc="-1" normalizeH="0" baseline="0" noProof="0">
                <a:ln>
                  <a:noFill/>
                </a:ln>
                <a:solidFill>
                  <a:srgbClr val="C00000"/>
                </a:solidFill>
                <a:effectLst/>
                <a:uLnTx/>
                <a:uFillTx/>
                <a:latin typeface="Arial"/>
                <a:ea typeface="Helvetica Light"/>
              </a:rPr>
              <a:t>Stimola:</a:t>
            </a:r>
            <a:r>
              <a:rPr kumimoji="0" lang="it-IT" sz="2400" b="0" i="0" u="none" strike="noStrike" kern="1200" cap="none" spc="-1" normalizeH="0" baseline="0" noProof="0">
                <a:ln>
                  <a:noFill/>
                </a:ln>
                <a:solidFill>
                  <a:srgbClr val="000000"/>
                </a:solidFill>
                <a:effectLst/>
                <a:uLnTx/>
                <a:uFillTx/>
                <a:latin typeface="Arial"/>
                <a:ea typeface="Helvetica Light"/>
              </a:rPr>
              <a:t> I livelli di adrenalina e noradrenalina</a:t>
            </a:r>
            <a:endParaRPr kumimoji="0" lang="it-IT" sz="2400" b="0" i="0" u="none" strike="noStrike" kern="1200" cap="none" spc="-1" normalizeH="0" baseline="0" noProof="0">
              <a:ln>
                <a:noFill/>
              </a:ln>
              <a:solidFill>
                <a:prstClr val="black"/>
              </a:solidFill>
              <a:effectLst/>
              <a:uLnTx/>
              <a:uFillTx/>
              <a:latin typeface="Arial"/>
            </a:endParaRPr>
          </a:p>
        </p:txBody>
      </p:sp>
      <p:pic>
        <p:nvPicPr>
          <p:cNvPr id="3" name="Audio 2">
            <a:hlinkClick r:id="" action="ppaction://media"/>
            <a:extLst>
              <a:ext uri="{FF2B5EF4-FFF2-40B4-BE49-F238E27FC236}">
                <a16:creationId xmlns:a16="http://schemas.microsoft.com/office/drawing/2014/main" id="{E8253147-61AD-FD45-A611-E3F8C5731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3926719"/>
      </p:ext>
    </p:extLst>
  </p:cSld>
  <p:clrMapOvr>
    <a:masterClrMapping/>
  </p:clrMapOvr>
  <mc:AlternateContent xmlns:mc="http://schemas.openxmlformats.org/markup-compatibility/2006" xmlns:p14="http://schemas.microsoft.com/office/powerpoint/2010/main">
    <mc:Choice Requires="p14">
      <p:transition spd="slow" p14:dur="2000" advTm="43798"/>
    </mc:Choice>
    <mc:Fallback xmlns="">
      <p:transition spd="slow" advTm="43798"/>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6"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17" name="CustomShape 2"/>
          <p:cNvSpPr/>
          <p:nvPr/>
        </p:nvSpPr>
        <p:spPr>
          <a:xfrm>
            <a:off x="2988000" y="1625400"/>
            <a:ext cx="5905080" cy="5043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le pulizie da soli</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giardinaggio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una passeggiata</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Andare a piedi o in bici a far la spesa</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Usare la cyclette davanti alla TV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(o almeno, stare seduti e non sdraiati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sul divano...)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le scale a piedi</a:t>
            </a:r>
            <a:endParaRPr kumimoji="0" lang="it-IT" sz="2400" b="0" i="0" u="none" strike="noStrike" kern="1200" cap="none" spc="-1" normalizeH="0" baseline="0" noProof="0">
              <a:ln>
                <a:noFill/>
              </a:ln>
              <a:solidFill>
                <a:prstClr val="black"/>
              </a:solidFill>
              <a:effectLst/>
              <a:uLnTx/>
              <a:uFillTx/>
              <a:latin typeface="Arial"/>
            </a:endParaRPr>
          </a:p>
        </p:txBody>
      </p:sp>
      <p:sp>
        <p:nvSpPr>
          <p:cNvPr id="2718" name="CustomShape 3"/>
          <p:cNvSpPr/>
          <p:nvPr/>
        </p:nvSpPr>
        <p:spPr>
          <a:xfrm>
            <a:off x="250920" y="189000"/>
            <a:ext cx="8642160" cy="1079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ATTIVITÀ FISICA NELLA VITA QUOTIDIANA</a:t>
            </a:r>
            <a:endParaRPr kumimoji="0" lang="it-IT" sz="3600" b="0" i="0" u="none" strike="noStrike" kern="1200" cap="none" spc="-1" normalizeH="0" baseline="0" noProof="0">
              <a:ln>
                <a:noFill/>
              </a:ln>
              <a:solidFill>
                <a:prstClr val="black"/>
              </a:solidFill>
              <a:effectLst/>
              <a:uLnTx/>
              <a:uFillTx/>
              <a:latin typeface="Arial"/>
            </a:endParaRPr>
          </a:p>
        </p:txBody>
      </p:sp>
      <p:sp>
        <p:nvSpPr>
          <p:cNvPr id="2719" name="CustomShape 4"/>
          <p:cNvSpPr/>
          <p:nvPr/>
        </p:nvSpPr>
        <p:spPr>
          <a:xfrm>
            <a:off x="250920" y="1625400"/>
            <a:ext cx="2160720" cy="544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24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sng" strike="noStrike" kern="1200" cap="none" spc="-1" normalizeH="0" baseline="0" noProof="0">
                <a:ln>
                  <a:noFill/>
                </a:ln>
                <a:solidFill>
                  <a:srgbClr val="C00000"/>
                </a:solidFill>
                <a:effectLst/>
                <a:uLnTx/>
                <a:uFillTx/>
                <a:latin typeface="Arial"/>
                <a:ea typeface="Helvetica Light"/>
              </a:rPr>
              <a:t>A casa</a:t>
            </a:r>
            <a:endParaRPr kumimoji="0" lang="it-IT" sz="3600" b="0" i="0" u="none" strike="noStrike" kern="1200" cap="none" spc="-1" normalizeH="0" baseline="0" noProof="0">
              <a:ln>
                <a:noFill/>
              </a:ln>
              <a:solidFill>
                <a:prstClr val="black"/>
              </a:solidFill>
              <a:effectLst/>
              <a:uLnTx/>
              <a:uFillTx/>
              <a:latin typeface="Arial"/>
            </a:endParaRPr>
          </a:p>
        </p:txBody>
      </p:sp>
      <p:pic>
        <p:nvPicPr>
          <p:cNvPr id="2720" name="Elemento grafico 2" descr="Casa1 con riempimento a tinta unita"/>
          <p:cNvPicPr/>
          <p:nvPr/>
        </p:nvPicPr>
        <p:blipFill>
          <a:blip r:embed="rId4"/>
          <a:stretch/>
        </p:blipFill>
        <p:spPr>
          <a:xfrm>
            <a:off x="321480" y="2385000"/>
            <a:ext cx="2088000" cy="2088000"/>
          </a:xfrm>
          <a:prstGeom prst="rect">
            <a:avLst/>
          </a:prstGeom>
          <a:ln>
            <a:noFill/>
          </a:ln>
        </p:spPr>
      </p:pic>
      <p:pic>
        <p:nvPicPr>
          <p:cNvPr id="5" name="Audio 4">
            <a:hlinkClick r:id="" action="ppaction://media"/>
            <a:extLst>
              <a:ext uri="{FF2B5EF4-FFF2-40B4-BE49-F238E27FC236}">
                <a16:creationId xmlns:a16="http://schemas.microsoft.com/office/drawing/2014/main" id="{380FBC4C-3A8D-B343-8661-8763C33EA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84766919"/>
      </p:ext>
    </p:extLst>
  </p:cSld>
  <p:clrMapOvr>
    <a:masterClrMapping/>
  </p:clrMapOvr>
  <mc:AlternateContent xmlns:mc="http://schemas.openxmlformats.org/markup-compatibility/2006" xmlns:p14="http://schemas.microsoft.com/office/powerpoint/2010/main">
    <mc:Choice Requires="p14">
      <p:transition spd="slow" p14:dur="2000" advTm="17301"/>
    </mc:Choice>
    <mc:Fallback xmlns="">
      <p:transition spd="slow" advTm="17301"/>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nodeType="withEffect">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1" name="CustomShape 1"/>
          <p:cNvSpPr/>
          <p:nvPr/>
        </p:nvSpPr>
        <p:spPr>
          <a:xfrm>
            <a:off x="3660480" y="1585440"/>
            <a:ext cx="4814280" cy="4219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le scale a piedi</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Andare nell’ufficio a fianco invece di telefonare</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Discutere con i colleghi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facendo una passeggiata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anziché́ attorno a un tavolo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p:txBody>
      </p:sp>
      <p:sp>
        <p:nvSpPr>
          <p:cNvPr id="2722" name="CustomShape 2"/>
          <p:cNvSpPr/>
          <p:nvPr/>
        </p:nvSpPr>
        <p:spPr>
          <a:xfrm>
            <a:off x="250920" y="155160"/>
            <a:ext cx="8642160" cy="1112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ATTIVITÀ FISICA NELLA VITA QUOTIDIANA</a:t>
            </a:r>
            <a:endParaRPr kumimoji="0" lang="it-IT" sz="3600" b="0" i="0" u="none" strike="noStrike" kern="1200" cap="none" spc="-1" normalizeH="0" baseline="0" noProof="0">
              <a:ln>
                <a:noFill/>
              </a:ln>
              <a:solidFill>
                <a:prstClr val="black"/>
              </a:solidFill>
              <a:effectLst/>
              <a:uLnTx/>
              <a:uFillTx/>
              <a:latin typeface="Arial"/>
            </a:endParaRPr>
          </a:p>
        </p:txBody>
      </p:sp>
      <p:sp>
        <p:nvSpPr>
          <p:cNvPr id="2723" name="CustomShape 3"/>
          <p:cNvSpPr/>
          <p:nvPr/>
        </p:nvSpPr>
        <p:spPr>
          <a:xfrm>
            <a:off x="217800" y="1555200"/>
            <a:ext cx="3340800" cy="544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24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sng" strike="noStrike" kern="1200" cap="none" spc="-1" normalizeH="0" baseline="0" noProof="0">
                <a:ln>
                  <a:noFill/>
                </a:ln>
                <a:solidFill>
                  <a:srgbClr val="C00000"/>
                </a:solidFill>
                <a:effectLst/>
                <a:uLnTx/>
                <a:uFillTx/>
                <a:latin typeface="Arial"/>
                <a:ea typeface="Helvetica Light"/>
              </a:rPr>
              <a:t>Al lavoro</a:t>
            </a:r>
            <a:endParaRPr kumimoji="0" lang="it-IT" sz="3600" b="0" i="0" u="none" strike="noStrike" kern="1200" cap="none" spc="-1" normalizeH="0" baseline="0" noProof="0">
              <a:ln>
                <a:noFill/>
              </a:ln>
              <a:solidFill>
                <a:prstClr val="black"/>
              </a:solidFill>
              <a:effectLst/>
              <a:uLnTx/>
              <a:uFillTx/>
              <a:latin typeface="Arial"/>
            </a:endParaRPr>
          </a:p>
        </p:txBody>
      </p:sp>
      <p:pic>
        <p:nvPicPr>
          <p:cNvPr id="2724" name="Elemento grafico 2" descr="Lavora dalla scrivania di casa con riempimento a tinta unita"/>
          <p:cNvPicPr/>
          <p:nvPr/>
        </p:nvPicPr>
        <p:blipFill>
          <a:blip r:embed="rId4"/>
          <a:stretch/>
        </p:blipFill>
        <p:spPr>
          <a:xfrm>
            <a:off x="683640" y="2199960"/>
            <a:ext cx="2315160" cy="2315160"/>
          </a:xfrm>
          <a:prstGeom prst="rect">
            <a:avLst/>
          </a:prstGeom>
          <a:ln>
            <a:noFill/>
          </a:ln>
        </p:spPr>
      </p:pic>
      <p:pic>
        <p:nvPicPr>
          <p:cNvPr id="2" name="Audio 1">
            <a:hlinkClick r:id="" action="ppaction://media"/>
            <a:extLst>
              <a:ext uri="{FF2B5EF4-FFF2-40B4-BE49-F238E27FC236}">
                <a16:creationId xmlns:a16="http://schemas.microsoft.com/office/drawing/2014/main" id="{A5EF8CE0-8161-6841-9F52-82AF7EF4BF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5826560"/>
      </p:ext>
    </p:extLst>
  </p:cSld>
  <p:clrMapOvr>
    <a:masterClrMapping/>
  </p:clrMapOvr>
  <mc:AlternateContent xmlns:mc="http://schemas.openxmlformats.org/markup-compatibility/2006" xmlns:p14="http://schemas.microsoft.com/office/powerpoint/2010/main">
    <mc:Choice Requires="p14">
      <p:transition spd="slow" p14:dur="2000" advTm="14415"/>
    </mc:Choice>
    <mc:Fallback xmlns="">
      <p:transition spd="slow" advTm="14415"/>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nodeType="withEffect">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5"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26" name="CustomShape 2"/>
          <p:cNvSpPr/>
          <p:nvPr/>
        </p:nvSpPr>
        <p:spPr>
          <a:xfrm>
            <a:off x="3993480" y="1700640"/>
            <a:ext cx="4899240" cy="4640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Fare una camminata con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un amico, regolarmente.</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•Rendere più piacevole il cammino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usando un “walkman”</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Andare a ballare</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Organizzare vacanze “attive”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(cammino...)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Visitare le città a piedi o in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   bicicletta</a:t>
            </a:r>
            <a:endParaRPr kumimoji="0" lang="it-IT" sz="2400" b="0" i="0" u="none" strike="noStrike" kern="1200" cap="none" spc="-1" normalizeH="0" baseline="0" noProof="0">
              <a:ln>
                <a:noFill/>
              </a:ln>
              <a:solidFill>
                <a:prstClr val="black"/>
              </a:solidFill>
              <a:effectLst/>
              <a:uLnTx/>
              <a:uFillTx/>
              <a:latin typeface="Arial"/>
            </a:endParaRPr>
          </a:p>
        </p:txBody>
      </p:sp>
      <p:sp>
        <p:nvSpPr>
          <p:cNvPr id="2727" name="CustomShape 3"/>
          <p:cNvSpPr/>
          <p:nvPr/>
        </p:nvSpPr>
        <p:spPr>
          <a:xfrm>
            <a:off x="250920" y="1596600"/>
            <a:ext cx="3312720" cy="1400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24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sng" strike="noStrike" kern="1200" cap="none" spc="-1" normalizeH="0" baseline="0" noProof="0">
                <a:ln>
                  <a:noFill/>
                </a:ln>
                <a:solidFill>
                  <a:srgbClr val="C00000"/>
                </a:solidFill>
                <a:effectLst/>
                <a:uLnTx/>
                <a:uFillTx/>
                <a:latin typeface="Arial"/>
                <a:ea typeface="Helvetica Light"/>
              </a:rPr>
              <a:t>Nel tempo libero</a:t>
            </a:r>
            <a:endParaRPr kumimoji="0" lang="it-IT" sz="3600" b="0" i="0" u="none" strike="noStrike" kern="1200" cap="none" spc="-1" normalizeH="0" baseline="0" noProof="0">
              <a:ln>
                <a:noFill/>
              </a:ln>
              <a:solidFill>
                <a:prstClr val="black"/>
              </a:solidFill>
              <a:effectLst/>
              <a:uLnTx/>
              <a:uFillTx/>
              <a:latin typeface="Arial"/>
            </a:endParaRPr>
          </a:p>
        </p:txBody>
      </p:sp>
      <p:sp>
        <p:nvSpPr>
          <p:cNvPr id="2728" name="CustomShape 4"/>
          <p:cNvSpPr/>
          <p:nvPr/>
        </p:nvSpPr>
        <p:spPr>
          <a:xfrm>
            <a:off x="250920" y="155160"/>
            <a:ext cx="8642160" cy="1112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ATTIVITÀ FISICA NELLA VITA QUOTIDIANA</a:t>
            </a:r>
            <a:endParaRPr kumimoji="0" lang="it-IT" sz="3600" b="0" i="0" u="none" strike="noStrike" kern="1200" cap="none" spc="-1" normalizeH="0" baseline="0" noProof="0">
              <a:ln>
                <a:noFill/>
              </a:ln>
              <a:solidFill>
                <a:prstClr val="black"/>
              </a:solidFill>
              <a:effectLst/>
              <a:uLnTx/>
              <a:uFillTx/>
              <a:latin typeface="Arial"/>
            </a:endParaRPr>
          </a:p>
        </p:txBody>
      </p:sp>
      <p:pic>
        <p:nvPicPr>
          <p:cNvPr id="2729" name="Elemento grafico 2" descr="Danza con riempimento a tinta unita"/>
          <p:cNvPicPr/>
          <p:nvPr/>
        </p:nvPicPr>
        <p:blipFill>
          <a:blip r:embed="rId4"/>
          <a:stretch/>
        </p:blipFill>
        <p:spPr>
          <a:xfrm>
            <a:off x="898200" y="2851920"/>
            <a:ext cx="2017800" cy="2017800"/>
          </a:xfrm>
          <a:prstGeom prst="rect">
            <a:avLst/>
          </a:prstGeom>
          <a:ln>
            <a:noFill/>
          </a:ln>
        </p:spPr>
      </p:pic>
      <p:pic>
        <p:nvPicPr>
          <p:cNvPr id="2" name="Audio 1">
            <a:hlinkClick r:id="" action="ppaction://media"/>
            <a:extLst>
              <a:ext uri="{FF2B5EF4-FFF2-40B4-BE49-F238E27FC236}">
                <a16:creationId xmlns:a16="http://schemas.microsoft.com/office/drawing/2014/main" id="{51508794-89B7-E147-8391-9B8476373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36848341"/>
      </p:ext>
    </p:extLst>
  </p:cSld>
  <p:clrMapOvr>
    <a:masterClrMapping/>
  </p:clrMapOvr>
  <mc:AlternateContent xmlns:mc="http://schemas.openxmlformats.org/markup-compatibility/2006" xmlns:p14="http://schemas.microsoft.com/office/powerpoint/2010/main">
    <mc:Choice Requires="p14">
      <p:transition spd="slow" p14:dur="2000" advTm="18875"/>
    </mc:Choice>
    <mc:Fallback xmlns="">
      <p:transition spd="slow" advTm="18875"/>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nodeType="withEffect">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0" name="CustomShape 1"/>
          <p:cNvSpPr/>
          <p:nvPr/>
        </p:nvSpPr>
        <p:spPr>
          <a:xfrm>
            <a:off x="2578680" y="54435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31" name="CustomShape 2"/>
          <p:cNvSpPr/>
          <p:nvPr/>
        </p:nvSpPr>
        <p:spPr>
          <a:xfrm>
            <a:off x="525240" y="4748040"/>
            <a:ext cx="7993440" cy="1459800"/>
          </a:xfrm>
          <a:prstGeom prst="rect">
            <a:avLst/>
          </a:prstGeom>
          <a:noFill/>
          <a:ln w="25560">
            <a:solidFill>
              <a:srgbClr val="0070C0"/>
            </a:solidFill>
            <a:round/>
          </a:ln>
        </p:spPr>
        <p:style>
          <a:lnRef idx="0">
            <a:scrgbClr r="0" g="0" b="0"/>
          </a:lnRef>
          <a:fillRef idx="0">
            <a:scrgbClr r="0" g="0" b="0"/>
          </a:fillRef>
          <a:effectRef idx="0">
            <a:scrgbClr r="0" g="0" b="0"/>
          </a:effectRef>
          <a:fontRef idx="minor"/>
        </p:style>
        <p:txBody>
          <a:bodyPr lIns="63360" tIns="31680" rIns="63360" bIns="31680">
            <a:noAutofit/>
          </a:bodyPr>
          <a:lstStyle/>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70C0"/>
                </a:solidFill>
                <a:effectLst/>
                <a:uLnTx/>
                <a:uFillTx/>
                <a:latin typeface="Arial"/>
                <a:ea typeface="Microsoft YaHei"/>
              </a:rPr>
              <a:t>Attività intensa:</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ea typeface="Microsoft YaHei"/>
              </a:rPr>
              <a:t>non è più possibile conversare per </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ea typeface="Microsoft YaHei"/>
              </a:rPr>
              <a:t>l’accelerazione del respiro</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732" name="CustomShape 3"/>
          <p:cNvSpPr/>
          <p:nvPr/>
        </p:nvSpPr>
        <p:spPr>
          <a:xfrm>
            <a:off x="151920" y="240120"/>
            <a:ext cx="8280720" cy="588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A50021"/>
                </a:solidFill>
                <a:effectLst/>
                <a:uLnTx/>
                <a:uFillTx/>
                <a:latin typeface="+mj-lt"/>
                <a:ea typeface="Helvetica Light"/>
              </a:rPr>
              <a:t>TIPI DI ATTIVITÀ FISICA </a:t>
            </a:r>
            <a:endParaRPr kumimoji="0" lang="it-IT" sz="3600" b="0" i="0" u="none" strike="noStrike" kern="1200" cap="none" spc="-1" normalizeH="0" baseline="0" noProof="0" dirty="0">
              <a:ln>
                <a:noFill/>
              </a:ln>
              <a:solidFill>
                <a:prstClr val="black"/>
              </a:solidFill>
              <a:effectLst/>
              <a:uLnTx/>
              <a:uFillTx/>
              <a:latin typeface="+mj-lt"/>
            </a:endParaRPr>
          </a:p>
        </p:txBody>
      </p:sp>
      <p:sp>
        <p:nvSpPr>
          <p:cNvPr id="2733" name="CustomShape 4"/>
          <p:cNvSpPr/>
          <p:nvPr/>
        </p:nvSpPr>
        <p:spPr>
          <a:xfrm>
            <a:off x="525240" y="1087560"/>
            <a:ext cx="7930800" cy="1452758"/>
          </a:xfrm>
          <a:prstGeom prst="rect">
            <a:avLst/>
          </a:prstGeom>
          <a:noFill/>
          <a:ln w="25560">
            <a:solidFill>
              <a:srgbClr val="C00000"/>
            </a:solidFill>
            <a:round/>
          </a:ln>
        </p:spPr>
        <p:style>
          <a:lnRef idx="0">
            <a:scrgbClr r="0" g="0" b="0"/>
          </a:lnRef>
          <a:fillRef idx="0">
            <a:scrgbClr r="0" g="0" b="0"/>
          </a:fillRef>
          <a:effectRef idx="0">
            <a:scrgbClr r="0" g="0" b="0"/>
          </a:effectRef>
          <a:fontRef idx="minor"/>
        </p:style>
        <p:txBody>
          <a:bodyPr lIns="63360" tIns="32760" rIns="63360" bIns="32760">
            <a:spAutoFit/>
          </a:bodyPr>
          <a:lstStyle/>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C00000"/>
                </a:solidFill>
                <a:effectLst/>
                <a:uLnTx/>
                <a:uFillTx/>
                <a:latin typeface="Arial"/>
                <a:ea typeface="Microsoft YaHei"/>
              </a:rPr>
              <a:t>Attività leggera:</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ea typeface="Microsoft YaHei"/>
              </a:rPr>
              <a:t>è possibile svolgerla cantando</a:t>
            </a:r>
          </a:p>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ea typeface="Microsoft YaHei"/>
              </a:rPr>
              <a:t>o chiacchierando animatamente</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734" name="CustomShape 5"/>
          <p:cNvSpPr/>
          <p:nvPr/>
        </p:nvSpPr>
        <p:spPr>
          <a:xfrm>
            <a:off x="525240" y="3070080"/>
            <a:ext cx="7993440" cy="1469160"/>
          </a:xfrm>
          <a:prstGeom prst="rect">
            <a:avLst/>
          </a:prstGeom>
          <a:noFill/>
          <a:ln w="25560">
            <a:solidFill>
              <a:srgbClr val="7030A0"/>
            </a:solidFill>
            <a:round/>
          </a:ln>
        </p:spPr>
        <p:style>
          <a:lnRef idx="0">
            <a:scrgbClr r="0" g="0" b="0"/>
          </a:lnRef>
          <a:fillRef idx="0">
            <a:scrgbClr r="0" g="0" b="0"/>
          </a:fillRef>
          <a:effectRef idx="0">
            <a:scrgbClr r="0" g="0" b="0"/>
          </a:effectRef>
          <a:fontRef idx="minor"/>
        </p:style>
        <p:txBody>
          <a:bodyPr lIns="63360" tIns="32760" rIns="63360" bIns="32760">
            <a:spAutoFit/>
          </a:bodyPr>
          <a:lstStyle/>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7030A0"/>
                </a:solidFill>
                <a:effectLst/>
                <a:uLnTx/>
                <a:uFillTx/>
                <a:latin typeface="Arial"/>
                <a:ea typeface="Microsoft YaHei"/>
              </a:rPr>
              <a:t>Attività moderata:</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7000"/>
              </a:lnSpc>
              <a:spcBef>
                <a:spcPts val="476"/>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ea typeface="Microsoft YaHei"/>
              </a:rPr>
              <a:t>è possibile svolgerla parlando</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17000"/>
              </a:lnSpc>
              <a:spcBef>
                <a:spcPts val="476"/>
              </a:spcBef>
              <a:spcAft>
                <a:spcPts val="0"/>
              </a:spcAft>
              <a:buClrTx/>
              <a:buSzTx/>
              <a:buFontTx/>
              <a:buNone/>
              <a:tabLst/>
              <a:defRPr/>
            </a:pPr>
            <a:endParaRPr kumimoji="0" lang="it-IT" sz="2400" b="0" i="0" u="none" strike="noStrike" kern="1200" cap="none" spc="-1" normalizeH="0" baseline="0" noProof="0" dirty="0">
              <a:ln>
                <a:noFill/>
              </a:ln>
              <a:solidFill>
                <a:prstClr val="black"/>
              </a:solidFill>
              <a:effectLst/>
              <a:uLnTx/>
              <a:uFillTx/>
              <a:latin typeface="Arial"/>
            </a:endParaRPr>
          </a:p>
        </p:txBody>
      </p:sp>
      <p:pic>
        <p:nvPicPr>
          <p:cNvPr id="2735" name="Picture 13"/>
          <p:cNvPicPr/>
          <p:nvPr/>
        </p:nvPicPr>
        <p:blipFill>
          <a:blip r:embed="rId5"/>
          <a:stretch/>
        </p:blipFill>
        <p:spPr>
          <a:xfrm>
            <a:off x="7011000" y="3069720"/>
            <a:ext cx="1507680" cy="1452960"/>
          </a:xfrm>
          <a:prstGeom prst="rect">
            <a:avLst/>
          </a:prstGeom>
          <a:ln>
            <a:noFill/>
          </a:ln>
        </p:spPr>
      </p:pic>
      <p:pic>
        <p:nvPicPr>
          <p:cNvPr id="2736" name="Picture 14"/>
          <p:cNvPicPr/>
          <p:nvPr/>
        </p:nvPicPr>
        <p:blipFill>
          <a:blip r:embed="rId6"/>
          <a:stretch/>
        </p:blipFill>
        <p:spPr>
          <a:xfrm>
            <a:off x="7381080" y="4744440"/>
            <a:ext cx="853560" cy="1459800"/>
          </a:xfrm>
          <a:prstGeom prst="rect">
            <a:avLst/>
          </a:prstGeom>
          <a:ln>
            <a:noFill/>
          </a:ln>
        </p:spPr>
      </p:pic>
      <p:pic>
        <p:nvPicPr>
          <p:cNvPr id="2737" name="Picture 15"/>
          <p:cNvPicPr/>
          <p:nvPr/>
        </p:nvPicPr>
        <p:blipFill>
          <a:blip r:embed="rId7"/>
          <a:stretch/>
        </p:blipFill>
        <p:spPr>
          <a:xfrm>
            <a:off x="6948360" y="1112400"/>
            <a:ext cx="1507680" cy="1431720"/>
          </a:xfrm>
          <a:prstGeom prst="rect">
            <a:avLst/>
          </a:prstGeom>
          <a:ln>
            <a:noFill/>
          </a:ln>
        </p:spPr>
      </p:pic>
      <p:pic>
        <p:nvPicPr>
          <p:cNvPr id="6" name="Audio 5">
            <a:hlinkClick r:id="" action="ppaction://media"/>
            <a:extLst>
              <a:ext uri="{FF2B5EF4-FFF2-40B4-BE49-F238E27FC236}">
                <a16:creationId xmlns:a16="http://schemas.microsoft.com/office/drawing/2014/main" id="{B54B9EF4-957F-EC4C-9AA5-A80C2F6A2F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54806995"/>
      </p:ext>
    </p:extLst>
  </p:cSld>
  <p:clrMapOvr>
    <a:masterClrMapping/>
  </p:clrMapOvr>
  <mc:AlternateContent xmlns:mc="http://schemas.openxmlformats.org/markup-compatibility/2006" xmlns:p14="http://schemas.microsoft.com/office/powerpoint/2010/main">
    <mc:Choice Requires="p14">
      <p:transition spd="slow" p14:dur="2000" advTm="26145"/>
    </mc:Choice>
    <mc:Fallback xmlns="">
      <p:transition spd="slow" advTm="26145"/>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8"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39" name="CustomShape 2"/>
          <p:cNvSpPr/>
          <p:nvPr/>
        </p:nvSpPr>
        <p:spPr>
          <a:xfrm>
            <a:off x="683640" y="1416960"/>
            <a:ext cx="7393320" cy="1999080"/>
          </a:xfrm>
          <a:prstGeom prst="rect">
            <a:avLst/>
          </a:prstGeom>
          <a:noFill/>
          <a:ln>
            <a:noFill/>
          </a:ln>
        </p:spPr>
        <p:style>
          <a:lnRef idx="0">
            <a:scrgbClr r="0" g="0" b="0"/>
          </a:lnRef>
          <a:fillRef idx="0">
            <a:scrgbClr r="0" g="0" b="0"/>
          </a:fillRef>
          <a:effectRef idx="0">
            <a:scrgbClr r="0" g="0" b="0"/>
          </a:effectRef>
          <a:fontRef idx="minor"/>
        </p:style>
        <p:txBody>
          <a:bodyPr lIns="63360" tIns="31680" rIns="63360" bIns="3168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err="1">
                <a:ln>
                  <a:noFill/>
                </a:ln>
                <a:solidFill>
                  <a:srgbClr val="000000"/>
                </a:solidFill>
                <a:effectLst/>
                <a:uLnTx/>
                <a:uFillTx/>
                <a:latin typeface="Arial"/>
                <a:ea typeface="micSansMS;&gt;㿌斬"/>
              </a:rPr>
              <a:t>Ricordati</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che</a:t>
            </a:r>
            <a:r>
              <a:rPr kumimoji="0" lang="en-US" sz="2400" b="0" i="0" u="none" strike="noStrike" kern="1200" cap="none" spc="-1" normalizeH="0" baseline="0" noProof="0" dirty="0">
                <a:ln>
                  <a:noFill/>
                </a:ln>
                <a:solidFill>
                  <a:srgbClr val="000000"/>
                </a:solidFill>
                <a:effectLst/>
                <a:uLnTx/>
                <a:uFillTx/>
                <a:latin typeface="Arial"/>
                <a:ea typeface="micSansMS;&gt;㿌斬"/>
              </a:rPr>
              <a:t>:</a:t>
            </a:r>
            <a:endParaRPr kumimoji="0" lang="it-IT" sz="2400" b="0" i="0" u="none" strike="noStrike" kern="1200" cap="none" spc="-1" normalizeH="0" baseline="0" noProof="0" dirty="0">
              <a:ln>
                <a:noFill/>
              </a:ln>
              <a:solidFill>
                <a:prstClr val="black"/>
              </a:solidFill>
              <a:effectLst/>
              <a:uLnTx/>
              <a:uFillTx/>
              <a:latin typeface="Arial"/>
            </a:endParaRPr>
          </a:p>
          <a:p>
            <a:pPr marL="343080" marR="0" lvl="0" indent="-342720" algn="just"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dirty="0" err="1">
                <a:ln>
                  <a:noFill/>
                </a:ln>
                <a:solidFill>
                  <a:srgbClr val="000000"/>
                </a:solidFill>
                <a:effectLst/>
                <a:uLnTx/>
                <a:uFillTx/>
                <a:latin typeface="Arial"/>
                <a:ea typeface="micSansMS;&gt;㿌斬"/>
              </a:rPr>
              <a:t>Camminare</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è</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economico</a:t>
            </a:r>
            <a:r>
              <a:rPr kumimoji="0" lang="en-US" sz="2400" b="0" i="0" u="none" strike="noStrike" kern="1200" cap="none" spc="-1" normalizeH="0" baseline="0" noProof="0" dirty="0">
                <a:ln>
                  <a:noFill/>
                </a:ln>
                <a:solidFill>
                  <a:srgbClr val="000000"/>
                </a:solidFill>
                <a:effectLst/>
                <a:uLnTx/>
                <a:uFillTx/>
                <a:latin typeface="Arial"/>
                <a:ea typeface="micSansMS;&gt;㿌斬"/>
              </a:rPr>
              <a:t> </a:t>
            </a:r>
            <a:endParaRPr kumimoji="0" lang="it-IT" sz="2400" b="0" i="0" u="none" strike="noStrike" kern="1200" cap="none" spc="-1" normalizeH="0" baseline="0" noProof="0" dirty="0">
              <a:ln>
                <a:noFill/>
              </a:ln>
              <a:solidFill>
                <a:prstClr val="black"/>
              </a:solidFill>
              <a:effectLst/>
              <a:uLnTx/>
              <a:uFillTx/>
              <a:latin typeface="Arial"/>
            </a:endParaRPr>
          </a:p>
          <a:p>
            <a:pPr marL="343080" marR="0" lvl="0" indent="-342720" algn="just"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dirty="0" err="1">
                <a:ln>
                  <a:noFill/>
                </a:ln>
                <a:solidFill>
                  <a:srgbClr val="000000"/>
                </a:solidFill>
                <a:effectLst/>
                <a:uLnTx/>
                <a:uFillTx/>
                <a:latin typeface="Arial"/>
                <a:ea typeface="micSansMS;&gt;㿌斬"/>
              </a:rPr>
              <a:t>Può</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essere</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fatto</a:t>
            </a:r>
            <a:r>
              <a:rPr kumimoji="0" lang="en-US" sz="2400" b="0" i="0" u="none" strike="noStrike" kern="1200" cap="none" spc="-1" normalizeH="0" baseline="0" noProof="0" dirty="0">
                <a:ln>
                  <a:noFill/>
                </a:ln>
                <a:solidFill>
                  <a:srgbClr val="000000"/>
                </a:solidFill>
                <a:effectLst/>
                <a:uLnTx/>
                <a:uFillTx/>
                <a:latin typeface="Arial"/>
                <a:ea typeface="micSansMS;&gt;㿌斬"/>
              </a:rPr>
              <a:t> in </a:t>
            </a:r>
            <a:r>
              <a:rPr kumimoji="0" lang="en-US" sz="2400" b="0" i="0" u="none" strike="noStrike" kern="1200" cap="none" spc="-1" normalizeH="0" baseline="0" noProof="0" dirty="0" err="1">
                <a:ln>
                  <a:noFill/>
                </a:ln>
                <a:solidFill>
                  <a:srgbClr val="000000"/>
                </a:solidFill>
                <a:effectLst/>
                <a:uLnTx/>
                <a:uFillTx/>
                <a:latin typeface="Arial"/>
                <a:ea typeface="micSansMS;&gt;㿌斬"/>
              </a:rPr>
              <a:t>compagnia</a:t>
            </a:r>
            <a:r>
              <a:rPr kumimoji="0" lang="en-US" sz="2400" b="0" i="0" u="none" strike="noStrike" kern="1200" cap="none" spc="-1" normalizeH="0" baseline="0" noProof="0" dirty="0">
                <a:ln>
                  <a:noFill/>
                </a:ln>
                <a:solidFill>
                  <a:srgbClr val="000000"/>
                </a:solidFill>
                <a:effectLst/>
                <a:uLnTx/>
                <a:uFillTx/>
                <a:latin typeface="Arial"/>
                <a:ea typeface="micSansMS;&gt;㿌斬"/>
              </a:rPr>
              <a:t>, </a:t>
            </a:r>
            <a:endParaRPr kumimoji="0" lang="it-IT" sz="2400" b="0" i="0" u="none" strike="noStrike" kern="1200" cap="none" spc="-1" normalizeH="0" baseline="0" noProof="0" dirty="0">
              <a:ln>
                <a:noFill/>
              </a:ln>
              <a:solidFill>
                <a:prstClr val="black"/>
              </a:solidFill>
              <a:effectLst/>
              <a:uLnTx/>
              <a:uFillTx/>
              <a:latin typeface="Arial"/>
            </a:endParaRPr>
          </a:p>
          <a:p>
            <a:pPr marL="343080" marR="0" lvl="0" indent="-342720" algn="just"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dirty="0" err="1">
                <a:ln>
                  <a:noFill/>
                </a:ln>
                <a:solidFill>
                  <a:srgbClr val="000000"/>
                </a:solidFill>
                <a:effectLst/>
                <a:uLnTx/>
                <a:uFillTx/>
                <a:latin typeface="Arial"/>
                <a:ea typeface="micSansMS;&gt;㿌斬"/>
              </a:rPr>
              <a:t>Può</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essere</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facilmente</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inserito</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nella</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quotidianità</a:t>
            </a:r>
            <a:r>
              <a:rPr kumimoji="0" lang="en-US" sz="2400" b="0" i="0" u="none" strike="noStrike" kern="1200" cap="none" spc="-1" normalizeH="0" baseline="0" noProof="0" dirty="0">
                <a:ln>
                  <a:noFill/>
                </a:ln>
                <a:solidFill>
                  <a:srgbClr val="000000"/>
                </a:solidFill>
                <a:effectLst/>
                <a:uLnTx/>
                <a:uFillTx/>
                <a:latin typeface="Arial"/>
                <a:ea typeface="micSansMS;&gt;㿌斬"/>
              </a:rPr>
              <a:t>, </a:t>
            </a:r>
            <a:endParaRPr kumimoji="0" lang="it-IT" sz="2400" b="0" i="0" u="none" strike="noStrike" kern="1200" cap="none" spc="-1" normalizeH="0" baseline="0" noProof="0" dirty="0">
              <a:ln>
                <a:noFill/>
              </a:ln>
              <a:solidFill>
                <a:prstClr val="black"/>
              </a:solidFill>
              <a:effectLst/>
              <a:uLnTx/>
              <a:uFillTx/>
              <a:latin typeface="Arial"/>
            </a:endParaRPr>
          </a:p>
          <a:p>
            <a:pPr marL="343080" marR="0" lvl="0" indent="-342720" algn="just"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dirty="0" err="1">
                <a:ln>
                  <a:noFill/>
                </a:ln>
                <a:solidFill>
                  <a:srgbClr val="000000"/>
                </a:solidFill>
                <a:effectLst/>
                <a:uLnTx/>
                <a:uFillTx/>
                <a:latin typeface="Arial"/>
                <a:ea typeface="micSansMS;&gt;㿌斬"/>
              </a:rPr>
              <a:t>Rispetta</a:t>
            </a:r>
            <a:r>
              <a:rPr kumimoji="0" lang="en-US" sz="2400" b="0" i="0" u="none" strike="noStrike" kern="1200" cap="none" spc="-1" normalizeH="0" baseline="0" noProof="0" dirty="0">
                <a:ln>
                  <a:noFill/>
                </a:ln>
                <a:solidFill>
                  <a:srgbClr val="000000"/>
                </a:solidFill>
                <a:effectLst/>
                <a:uLnTx/>
                <a:uFillTx/>
                <a:latin typeface="Arial"/>
                <a:ea typeface="micSansMS;&gt;㿌斬"/>
              </a:rPr>
              <a:t> </a:t>
            </a:r>
            <a:r>
              <a:rPr kumimoji="0" lang="en-US" sz="2400" b="0" i="0" u="none" strike="noStrike" kern="1200" cap="none" spc="-1" normalizeH="0" baseline="0" noProof="0" dirty="0" err="1">
                <a:ln>
                  <a:noFill/>
                </a:ln>
                <a:solidFill>
                  <a:srgbClr val="000000"/>
                </a:solidFill>
                <a:effectLst/>
                <a:uLnTx/>
                <a:uFillTx/>
                <a:latin typeface="Arial"/>
                <a:ea typeface="micSansMS;&gt;㿌斬"/>
              </a:rPr>
              <a:t>l’ambiente</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740" name="CustomShape 3"/>
          <p:cNvSpPr/>
          <p:nvPr/>
        </p:nvSpPr>
        <p:spPr>
          <a:xfrm>
            <a:off x="250920" y="155160"/>
            <a:ext cx="8642160" cy="1095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A50021"/>
                </a:solidFill>
                <a:effectLst/>
                <a:uLnTx/>
                <a:uFillTx/>
                <a:latin typeface="Arial"/>
                <a:ea typeface="Helvetica Light"/>
              </a:rPr>
              <a:t>SE VUOI FARE ATTIVITÀ FISICA</a:t>
            </a:r>
            <a:endParaRPr kumimoji="0" lang="it-IT" sz="3600" b="0" i="0" u="none" strike="noStrike" kern="1200" cap="none" spc="-1" normalizeH="0" baseline="0" noProof="0">
              <a:ln>
                <a:noFill/>
              </a:ln>
              <a:solidFill>
                <a:prstClr val="black"/>
              </a:solidFill>
              <a:effectLst/>
              <a:uLnTx/>
              <a:uFillTx/>
              <a:latin typeface="Arial"/>
            </a:endParaRPr>
          </a:p>
        </p:txBody>
      </p:sp>
      <p:sp>
        <p:nvSpPr>
          <p:cNvPr id="2741" name="CustomShape 4"/>
          <p:cNvSpPr/>
          <p:nvPr/>
        </p:nvSpPr>
        <p:spPr>
          <a:xfrm>
            <a:off x="683640" y="5013000"/>
            <a:ext cx="7791480"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Arial"/>
              </a:rPr>
              <a:t>Camminare con ritmo di </a:t>
            </a:r>
            <a:r>
              <a:rPr kumimoji="0" lang="en-US" sz="2800" b="1" i="0" u="none" strike="noStrike" kern="1200" cap="none" spc="-1" normalizeH="0" baseline="0" noProof="0">
                <a:ln>
                  <a:noFill/>
                </a:ln>
                <a:solidFill>
                  <a:srgbClr val="C00000"/>
                </a:solidFill>
                <a:effectLst/>
                <a:uLnTx/>
                <a:uFillTx/>
                <a:latin typeface="Arial"/>
              </a:rPr>
              <a:t>5 km/ora </a:t>
            </a:r>
            <a:r>
              <a:rPr kumimoji="0" lang="en-US" sz="2800" b="1" i="0" u="none" strike="noStrike" kern="1200" cap="none" spc="-1" normalizeH="0" baseline="0" noProof="0">
                <a:ln>
                  <a:noFill/>
                </a:ln>
                <a:solidFill>
                  <a:srgbClr val="000000"/>
                </a:solidFill>
                <a:effectLst/>
                <a:uLnTx/>
                <a:uFillTx/>
                <a:latin typeface="Arial"/>
              </a:rPr>
              <a:t>consente </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Arial"/>
              </a:rPr>
              <a:t>di raggiungere un livello di </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C00000"/>
                </a:solidFill>
                <a:effectLst/>
                <a:uLnTx/>
                <a:uFillTx/>
                <a:latin typeface="Arial"/>
              </a:rPr>
              <a:t>intensità di attività moderato</a:t>
            </a:r>
            <a:endParaRPr kumimoji="0" lang="it-IT" sz="2800" b="0" i="0" u="none" strike="noStrike" kern="1200" cap="none" spc="-1" normalizeH="0" baseline="0" noProof="0">
              <a:ln>
                <a:noFill/>
              </a:ln>
              <a:solidFill>
                <a:prstClr val="black"/>
              </a:solidFill>
              <a:effectLst/>
              <a:uLnTx/>
              <a:uFillTx/>
              <a:latin typeface="Arial"/>
            </a:endParaRPr>
          </a:p>
        </p:txBody>
      </p:sp>
      <p:pic>
        <p:nvPicPr>
          <p:cNvPr id="2742" name="Elemento grafico 2" descr="Camminare con riempimento a tinta unita"/>
          <p:cNvPicPr/>
          <p:nvPr/>
        </p:nvPicPr>
        <p:blipFill>
          <a:blip r:embed="rId4"/>
          <a:stretch/>
        </p:blipFill>
        <p:spPr>
          <a:xfrm>
            <a:off x="3875400" y="3518280"/>
            <a:ext cx="1392840" cy="1392840"/>
          </a:xfrm>
          <a:prstGeom prst="rect">
            <a:avLst/>
          </a:prstGeom>
          <a:ln>
            <a:noFill/>
          </a:ln>
        </p:spPr>
      </p:pic>
      <p:pic>
        <p:nvPicPr>
          <p:cNvPr id="3" name="Audio 2">
            <a:hlinkClick r:id="" action="ppaction://media"/>
            <a:extLst>
              <a:ext uri="{FF2B5EF4-FFF2-40B4-BE49-F238E27FC236}">
                <a16:creationId xmlns:a16="http://schemas.microsoft.com/office/drawing/2014/main" id="{FEDBEB4D-7A9E-674A-A42A-19D1C34F5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9643608"/>
      </p:ext>
    </p:extLst>
  </p:cSld>
  <p:clrMapOvr>
    <a:masterClrMapping/>
  </p:clrMapOvr>
  <mc:AlternateContent xmlns:mc="http://schemas.openxmlformats.org/markup-compatibility/2006" xmlns:p14="http://schemas.microsoft.com/office/powerpoint/2010/main">
    <mc:Choice Requires="p14">
      <p:transition spd="slow" p14:dur="2000" advTm="20733"/>
    </mc:Choice>
    <mc:Fallback xmlns="">
      <p:transition spd="slow" advTm="20733"/>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3"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44" name="CustomShape 2"/>
          <p:cNvSpPr/>
          <p:nvPr/>
        </p:nvSpPr>
        <p:spPr>
          <a:xfrm>
            <a:off x="250920" y="172080"/>
            <a:ext cx="8642160" cy="1095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COME IMPOSTARE UN PROGRAMMA DI ATTIVITÀ FISICA?</a:t>
            </a:r>
            <a:endParaRPr kumimoji="0" lang="it-IT" sz="3600" b="0" i="0" u="none" strike="noStrike" kern="1200" cap="none" spc="-1" normalizeH="0" baseline="0" noProof="0">
              <a:ln>
                <a:noFill/>
              </a:ln>
              <a:solidFill>
                <a:prstClr val="black"/>
              </a:solidFill>
              <a:effectLst/>
              <a:uLnTx/>
              <a:uFillTx/>
              <a:latin typeface="Arial"/>
            </a:endParaRPr>
          </a:p>
        </p:txBody>
      </p:sp>
      <p:sp>
        <p:nvSpPr>
          <p:cNvPr id="2745" name="CustomShape 3"/>
          <p:cNvSpPr/>
          <p:nvPr/>
        </p:nvSpPr>
        <p:spPr>
          <a:xfrm>
            <a:off x="239760" y="1477800"/>
            <a:ext cx="8728560" cy="4641120"/>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spAutoFit/>
          </a:bodyPr>
          <a:lstStyle/>
          <a:p>
            <a:pPr marL="0" marR="0" lvl="0" indent="0" algn="l" defTabSz="914400" rtl="0" eaLnBrk="1" fontAlgn="auto" latinLnBrk="0" hangingPunct="1">
              <a:lnSpc>
                <a:spcPct val="100000"/>
              </a:lnSpc>
              <a:spcBef>
                <a:spcPts val="564"/>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Chi inizia un programma di attività fisica deve considerare le seguenti variabili:</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564"/>
              </a:spcBef>
              <a:spcAft>
                <a:spcPts val="0"/>
              </a:spcAft>
              <a:buClr>
                <a:srgbClr val="C00000"/>
              </a:buClr>
              <a:buSzTx/>
              <a:buFont typeface="Wingdings" charset="2"/>
              <a:buChar char=""/>
              <a:tabLst/>
              <a:defRPr/>
            </a:pPr>
            <a:r>
              <a:rPr kumimoji="0" lang="it-IT" sz="2400" b="0" i="0" u="sng" strike="noStrike" kern="1200" cap="none" spc="-1" normalizeH="0" baseline="0" noProof="0">
                <a:ln>
                  <a:noFill/>
                </a:ln>
                <a:solidFill>
                  <a:srgbClr val="C00000"/>
                </a:solidFill>
                <a:effectLst/>
                <a:uLnTx/>
                <a:uFillTx/>
                <a:latin typeface="Arial"/>
                <a:ea typeface="Helvetica Light"/>
              </a:rPr>
              <a:t>TIPO DI ATTIVITÀ FISICA </a:t>
            </a:r>
            <a:r>
              <a:rPr kumimoji="0" lang="it-IT" sz="2400" b="0" i="0" u="none" strike="noStrike" kern="1200" cap="none" spc="-1" normalizeH="0" baseline="0" noProof="0">
                <a:ln>
                  <a:noFill/>
                </a:ln>
                <a:solidFill>
                  <a:srgbClr val="000000"/>
                </a:solidFill>
                <a:effectLst/>
                <a:uLnTx/>
                <a:uFillTx/>
                <a:latin typeface="Arial"/>
                <a:ea typeface="Helvetica Light"/>
              </a:rPr>
              <a:t>→ consigliata aerobica (migliore ossigenazione dell’organismo) oppure camminata veloce, bicicletta o cyclette, nuoto.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564"/>
              </a:spcBef>
              <a:spcAft>
                <a:spcPts val="0"/>
              </a:spcAft>
              <a:buClr>
                <a:srgbClr val="C00000"/>
              </a:buClr>
              <a:buSzTx/>
              <a:buFont typeface="Wingdings" charset="2"/>
              <a:buChar char=""/>
              <a:tabLst/>
              <a:defRPr/>
            </a:pPr>
            <a:r>
              <a:rPr kumimoji="0" lang="it-IT" sz="2400" b="0" i="0" u="sng" strike="noStrike" kern="1200" cap="none" spc="-1" normalizeH="0" baseline="0" noProof="0">
                <a:ln>
                  <a:noFill/>
                </a:ln>
                <a:solidFill>
                  <a:srgbClr val="C00000"/>
                </a:solidFill>
                <a:effectLst/>
                <a:uLnTx/>
                <a:uFillTx/>
                <a:latin typeface="Arial"/>
                <a:ea typeface="Helvetica Light"/>
              </a:rPr>
              <a:t>INTENSITÀ</a:t>
            </a:r>
            <a:r>
              <a:rPr kumimoji="0" lang="it-IT" sz="2400" b="0" i="0" u="none" strike="noStrike" kern="1200" cap="none" spc="-1" normalizeH="0" baseline="0" noProof="0">
                <a:ln>
                  <a:noFill/>
                </a:ln>
                <a:solidFill>
                  <a:srgbClr val="FF0000"/>
                </a:solidFill>
                <a:effectLst/>
                <a:uLnTx/>
                <a:uFillTx/>
                <a:latin typeface="Arial"/>
                <a:ea typeface="Helvetica Light"/>
              </a:rPr>
              <a:t> </a:t>
            </a:r>
            <a:r>
              <a:rPr kumimoji="0" lang="it-IT" sz="2400" b="0" i="0" u="none" strike="noStrike" kern="1200" cap="none" spc="-1" normalizeH="0" baseline="0" noProof="0">
                <a:ln>
                  <a:noFill/>
                </a:ln>
                <a:solidFill>
                  <a:srgbClr val="000000"/>
                </a:solidFill>
                <a:effectLst/>
                <a:uLnTx/>
                <a:uFillTx/>
                <a:latin typeface="Arial"/>
                <a:ea typeface="Helvetica Light"/>
              </a:rPr>
              <a:t>(quanta fatica) → moderata</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564"/>
              </a:spcBef>
              <a:spcAft>
                <a:spcPts val="0"/>
              </a:spcAft>
              <a:buClr>
                <a:srgbClr val="C00000"/>
              </a:buClr>
              <a:buSzTx/>
              <a:buFont typeface="Wingdings" charset="2"/>
              <a:buChar char=""/>
              <a:tabLst/>
              <a:defRPr/>
            </a:pPr>
            <a:r>
              <a:rPr kumimoji="0" lang="it-IT" sz="2400" b="0" i="0" u="sng" strike="noStrike" kern="1200" cap="none" spc="-1" normalizeH="0" baseline="0" noProof="0">
                <a:ln>
                  <a:noFill/>
                </a:ln>
                <a:solidFill>
                  <a:srgbClr val="C00000"/>
                </a:solidFill>
                <a:effectLst/>
                <a:uLnTx/>
                <a:uFillTx/>
                <a:latin typeface="Arial"/>
                <a:ea typeface="Helvetica Light"/>
              </a:rPr>
              <a:t>FREQUENZA</a:t>
            </a:r>
            <a:r>
              <a:rPr kumimoji="0" lang="it-IT" sz="2400" b="0" i="0" u="none" strike="noStrike" kern="1200" cap="none" spc="-1" normalizeH="0" baseline="0" noProof="0">
                <a:ln>
                  <a:noFill/>
                </a:ln>
                <a:solidFill>
                  <a:srgbClr val="262699"/>
                </a:solidFill>
                <a:effectLst/>
                <a:uLnTx/>
                <a:uFillTx/>
                <a:latin typeface="Arial"/>
                <a:ea typeface="Helvetica Light"/>
              </a:rPr>
              <a:t> </a:t>
            </a:r>
            <a:r>
              <a:rPr kumimoji="0" lang="it-IT" sz="2400" b="0" i="0" u="none" strike="noStrike" kern="1200" cap="none" spc="-1" normalizeH="0" baseline="0" noProof="0">
                <a:ln>
                  <a:noFill/>
                </a:ln>
                <a:solidFill>
                  <a:srgbClr val="000000"/>
                </a:solidFill>
                <a:effectLst/>
                <a:uLnTx/>
                <a:uFillTx/>
                <a:latin typeface="Arial"/>
                <a:ea typeface="Helvetica Light"/>
              </a:rPr>
              <a:t>(per quante volte) → Almeno 3 volte alla settimana</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564"/>
              </a:spcBef>
              <a:spcAft>
                <a:spcPts val="0"/>
              </a:spcAft>
              <a:buClr>
                <a:srgbClr val="C00000"/>
              </a:buClr>
              <a:buSzTx/>
              <a:buFont typeface="Wingdings" charset="2"/>
              <a:buChar char=""/>
              <a:tabLst/>
              <a:defRPr/>
            </a:pPr>
            <a:r>
              <a:rPr kumimoji="0" lang="it-IT" sz="2400" b="0" i="0" u="sng" strike="noStrike" kern="1200" cap="none" spc="-1" normalizeH="0" baseline="0" noProof="0">
                <a:ln>
                  <a:noFill/>
                </a:ln>
                <a:solidFill>
                  <a:srgbClr val="C00000"/>
                </a:solidFill>
                <a:effectLst/>
                <a:uLnTx/>
                <a:uFillTx/>
                <a:latin typeface="Arial"/>
                <a:ea typeface="Helvetica Light"/>
              </a:rPr>
              <a:t>DURATA</a:t>
            </a:r>
            <a:r>
              <a:rPr kumimoji="0" lang="it-IT" sz="2400" b="0" i="0" u="none" strike="noStrike" kern="1200" cap="none" spc="-1" normalizeH="0" baseline="0" noProof="0">
                <a:ln>
                  <a:noFill/>
                </a:ln>
                <a:solidFill>
                  <a:srgbClr val="262699"/>
                </a:solidFill>
                <a:effectLst/>
                <a:uLnTx/>
                <a:uFillTx/>
                <a:latin typeface="Arial"/>
                <a:ea typeface="Helvetica Light"/>
              </a:rPr>
              <a:t> </a:t>
            </a:r>
            <a:r>
              <a:rPr kumimoji="0" lang="it-IT" sz="2400" b="0" i="0" u="none" strike="noStrike" kern="1200" cap="none" spc="-1" normalizeH="0" baseline="0" noProof="0">
                <a:ln>
                  <a:noFill/>
                </a:ln>
                <a:solidFill>
                  <a:srgbClr val="000000"/>
                </a:solidFill>
                <a:effectLst/>
                <a:uLnTx/>
                <a:uFillTx/>
                <a:latin typeface="Arial"/>
                <a:ea typeface="Helvetica Light"/>
              </a:rPr>
              <a:t>(per quanto tempo) → 30 min per volta:  </a:t>
            </a:r>
            <a:endParaRPr kumimoji="0" lang="it-IT" sz="2400" b="0" i="0" u="none" strike="noStrike" kern="1200" cap="none" spc="-1" normalizeH="0" baseline="0" noProof="0">
              <a:ln>
                <a:noFill/>
              </a:ln>
              <a:solidFill>
                <a:prstClr val="black"/>
              </a:solidFill>
              <a:effectLst/>
              <a:uLnTx/>
              <a:uFillTx/>
              <a:latin typeface="Arial"/>
            </a:endParaRPr>
          </a:p>
          <a:p>
            <a:pPr marL="853920" marR="0" lvl="0" indent="-299520" algn="l" defTabSz="914400" rtl="0" eaLnBrk="1" fontAlgn="auto" latinLnBrk="0" hangingPunct="1">
              <a:lnSpc>
                <a:spcPct val="80000"/>
              </a:lnSpc>
              <a:spcBef>
                <a:spcPts val="315"/>
              </a:spcBef>
              <a:spcAft>
                <a:spcPts val="0"/>
              </a:spcAft>
              <a:buClr>
                <a:srgbClr val="000000"/>
              </a:buClr>
              <a:buSzTx/>
              <a:buFont typeface="Arial"/>
              <a:buChar char="•"/>
              <a:tabLst/>
              <a:defRPr/>
            </a:pPr>
            <a:r>
              <a:rPr kumimoji="0" lang="it-IT" sz="2400" b="0" i="0" u="none" strike="noStrike" kern="1200" cap="none" spc="-1" normalizeH="0" baseline="0" noProof="0">
                <a:ln>
                  <a:noFill/>
                </a:ln>
                <a:solidFill>
                  <a:srgbClr val="000000"/>
                </a:solidFill>
                <a:effectLst/>
                <a:uLnTx/>
                <a:uFillTx/>
                <a:latin typeface="Arial"/>
                <a:ea typeface="Helvetica Light"/>
              </a:rPr>
              <a:t>5’ di riscaldamento, </a:t>
            </a:r>
            <a:endParaRPr kumimoji="0" lang="it-IT" sz="2400" b="0" i="0" u="none" strike="noStrike" kern="1200" cap="none" spc="-1" normalizeH="0" baseline="0" noProof="0">
              <a:ln>
                <a:noFill/>
              </a:ln>
              <a:solidFill>
                <a:prstClr val="black"/>
              </a:solidFill>
              <a:effectLst/>
              <a:uLnTx/>
              <a:uFillTx/>
              <a:latin typeface="Arial"/>
            </a:endParaRPr>
          </a:p>
          <a:p>
            <a:pPr marL="853920" marR="0" lvl="0" indent="-299520" algn="l" defTabSz="914400" rtl="0" eaLnBrk="1" fontAlgn="auto" latinLnBrk="0" hangingPunct="1">
              <a:lnSpc>
                <a:spcPct val="80000"/>
              </a:lnSpc>
              <a:spcBef>
                <a:spcPts val="315"/>
              </a:spcBef>
              <a:spcAft>
                <a:spcPts val="0"/>
              </a:spcAft>
              <a:buClr>
                <a:srgbClr val="000000"/>
              </a:buClr>
              <a:buSzTx/>
              <a:buFont typeface="Arial"/>
              <a:buChar char="•"/>
              <a:tabLst/>
              <a:defRPr/>
            </a:pPr>
            <a:r>
              <a:rPr kumimoji="0" lang="it-IT" sz="2400" b="0" i="0" u="none" strike="noStrike" kern="1200" cap="none" spc="-1" normalizeH="0" baseline="0" noProof="0">
                <a:ln>
                  <a:noFill/>
                </a:ln>
                <a:solidFill>
                  <a:srgbClr val="000000"/>
                </a:solidFill>
                <a:effectLst/>
                <a:uLnTx/>
                <a:uFillTx/>
                <a:latin typeface="Arial"/>
                <a:ea typeface="Helvetica Light"/>
              </a:rPr>
              <a:t>20’ al carico prescritto </a:t>
            </a:r>
            <a:endParaRPr kumimoji="0" lang="it-IT" sz="2400" b="0" i="0" u="none" strike="noStrike" kern="1200" cap="none" spc="-1" normalizeH="0" baseline="0" noProof="0">
              <a:ln>
                <a:noFill/>
              </a:ln>
              <a:solidFill>
                <a:prstClr val="black"/>
              </a:solidFill>
              <a:effectLst/>
              <a:uLnTx/>
              <a:uFillTx/>
              <a:latin typeface="Arial"/>
            </a:endParaRPr>
          </a:p>
          <a:p>
            <a:pPr marL="853920" marR="0" lvl="0" indent="-299520" algn="l" defTabSz="914400" rtl="0" eaLnBrk="1" fontAlgn="auto" latinLnBrk="0" hangingPunct="1">
              <a:lnSpc>
                <a:spcPct val="80000"/>
              </a:lnSpc>
              <a:spcBef>
                <a:spcPts val="315"/>
              </a:spcBef>
              <a:spcAft>
                <a:spcPts val="0"/>
              </a:spcAft>
              <a:buClr>
                <a:srgbClr val="000000"/>
              </a:buClr>
              <a:buSzTx/>
              <a:buFont typeface="Arial"/>
              <a:buChar char="•"/>
              <a:tabLst/>
              <a:defRPr/>
            </a:pPr>
            <a:r>
              <a:rPr kumimoji="0" lang="it-IT" sz="2400" b="0" i="0" u="none" strike="noStrike" kern="1200" cap="none" spc="-1" normalizeH="0" baseline="0" noProof="0">
                <a:ln>
                  <a:noFill/>
                </a:ln>
                <a:solidFill>
                  <a:srgbClr val="000000"/>
                </a:solidFill>
                <a:effectLst/>
                <a:uLnTx/>
                <a:uFillTx/>
                <a:latin typeface="Arial"/>
                <a:ea typeface="Helvetica Light"/>
              </a:rPr>
              <a:t>5’ di raffreddamento/defaticamento</a:t>
            </a:r>
            <a:endParaRPr kumimoji="0" lang="it-IT" sz="2400" b="0" i="0" u="none" strike="noStrike" kern="1200" cap="none" spc="-1" normalizeH="0" baseline="0" noProof="0">
              <a:ln>
                <a:noFill/>
              </a:ln>
              <a:solidFill>
                <a:prstClr val="black"/>
              </a:solidFill>
              <a:effectLst/>
              <a:uLnTx/>
              <a:uFillTx/>
              <a:latin typeface="Arial"/>
            </a:endParaRPr>
          </a:p>
        </p:txBody>
      </p:sp>
      <p:pic>
        <p:nvPicPr>
          <p:cNvPr id="4" name="Audio 3">
            <a:hlinkClick r:id="" action="ppaction://media"/>
            <a:extLst>
              <a:ext uri="{FF2B5EF4-FFF2-40B4-BE49-F238E27FC236}">
                <a16:creationId xmlns:a16="http://schemas.microsoft.com/office/drawing/2014/main" id="{548C05C7-DA5A-D545-8EFC-8AD7C6648E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66985869"/>
      </p:ext>
    </p:extLst>
  </p:cSld>
  <p:clrMapOvr>
    <a:masterClrMapping/>
  </p:clrMapOvr>
  <mc:AlternateContent xmlns:mc="http://schemas.openxmlformats.org/markup-compatibility/2006" xmlns:p14="http://schemas.microsoft.com/office/powerpoint/2010/main">
    <mc:Choice Requires="p14">
      <p:transition spd="slow" p14:dur="2000" advTm="13368"/>
    </mc:Choice>
    <mc:Fallback xmlns="">
      <p:transition spd="slow" advTm="13368"/>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6" name="CustomShape 1"/>
          <p:cNvSpPr/>
          <p:nvPr/>
        </p:nvSpPr>
        <p:spPr>
          <a:xfrm>
            <a:off x="4885200" y="1442880"/>
            <a:ext cx="3934800" cy="1711800"/>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noAutofit/>
          </a:bodyPr>
          <a:lstStyle/>
          <a:p>
            <a:pPr marL="351000" marR="0" lvl="0" indent="-350640" algn="l" defTabSz="914400" rtl="0" eaLnBrk="1" fontAlgn="auto" latinLnBrk="0" hangingPunct="1">
              <a:lnSpc>
                <a:spcPct val="100000"/>
              </a:lnSpc>
              <a:spcBef>
                <a:spcPts val="476"/>
              </a:spcBef>
              <a:spcAft>
                <a:spcPts val="0"/>
              </a:spcAft>
              <a:buClrTx/>
              <a:buSzTx/>
              <a:buFontTx/>
              <a:buNone/>
              <a:tabLst/>
              <a:defRPr/>
            </a:pPr>
            <a:r>
              <a:rPr kumimoji="0" lang="it-IT" sz="2400" b="0" i="0" u="sng" strike="noStrike" kern="1200" cap="none" spc="-1" normalizeH="0" baseline="0" noProof="0">
                <a:ln>
                  <a:noFill/>
                </a:ln>
                <a:solidFill>
                  <a:srgbClr val="000000"/>
                </a:solidFill>
                <a:effectLst/>
                <a:uLnTx/>
                <a:uFillTx/>
                <a:latin typeface="Arial"/>
                <a:ea typeface="Helvetica Light"/>
              </a:rPr>
              <a:t>Poi</a:t>
            </a:r>
            <a:r>
              <a:rPr kumimoji="0" lang="it-IT" sz="2400" b="0" i="0" u="none" strike="noStrike" kern="1200" cap="none" spc="-1" normalizeH="0" baseline="0" noProof="0">
                <a:ln>
                  <a:noFill/>
                </a:ln>
                <a:solidFill>
                  <a:srgbClr val="000000"/>
                </a:solidFill>
                <a:effectLst/>
                <a:uLnTx/>
                <a:uFillTx/>
                <a:latin typeface="Arial"/>
                <a:ea typeface="Helvetica Light"/>
              </a:rPr>
              <a:t> aggiungere altri circa</a:t>
            </a:r>
            <a:endParaRPr kumimoji="0" lang="it-IT" sz="2400" b="0" i="0" u="none" strike="noStrike" kern="1200" cap="none" spc="-1" normalizeH="0" baseline="0" noProof="0">
              <a:ln>
                <a:noFill/>
              </a:ln>
              <a:solidFill>
                <a:prstClr val="black"/>
              </a:solidFill>
              <a:effectLst/>
              <a:uLnTx/>
              <a:uFillTx/>
              <a:latin typeface="Arial"/>
            </a:endParaRPr>
          </a:p>
          <a:p>
            <a:pPr marL="351000" marR="0" lvl="0" indent="-350640" algn="l" defTabSz="914400" rtl="0" eaLnBrk="1" fontAlgn="auto" latinLnBrk="0" hangingPunct="1">
              <a:lnSpc>
                <a:spcPct val="100000"/>
              </a:lnSpc>
              <a:spcBef>
                <a:spcPts val="476"/>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500 passi a settimana fino</a:t>
            </a:r>
            <a:endParaRPr kumimoji="0" lang="it-IT" sz="2400" b="0" i="0" u="none" strike="noStrike" kern="1200" cap="none" spc="-1" normalizeH="0" baseline="0" noProof="0">
              <a:ln>
                <a:noFill/>
              </a:ln>
              <a:solidFill>
                <a:prstClr val="black"/>
              </a:solidFill>
              <a:effectLst/>
              <a:uLnTx/>
              <a:uFillTx/>
              <a:latin typeface="Arial"/>
            </a:endParaRPr>
          </a:p>
          <a:p>
            <a:pPr marL="351000" marR="0" lvl="0" indent="-350640" algn="l" defTabSz="914400" rtl="0" eaLnBrk="1" fontAlgn="auto" latinLnBrk="0" hangingPunct="1">
              <a:lnSpc>
                <a:spcPct val="100000"/>
              </a:lnSpc>
              <a:spcBef>
                <a:spcPts val="476"/>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a raggiungere i 10000</a:t>
            </a:r>
            <a:endParaRPr kumimoji="0" lang="it-IT" sz="2400" b="0" i="0" u="none" strike="noStrike" kern="1200" cap="none" spc="-1" normalizeH="0" baseline="0" noProof="0">
              <a:ln>
                <a:noFill/>
              </a:ln>
              <a:solidFill>
                <a:prstClr val="black"/>
              </a:solidFill>
              <a:effectLst/>
              <a:uLnTx/>
              <a:uFillTx/>
              <a:latin typeface="Arial"/>
            </a:endParaRPr>
          </a:p>
          <a:p>
            <a:pPr marL="351000" marR="0" lvl="0" indent="-350640" algn="l" defTabSz="914400" rtl="0" eaLnBrk="1" fontAlgn="auto" latinLnBrk="0" hangingPunct="1">
              <a:lnSpc>
                <a:spcPct val="100000"/>
              </a:lnSpc>
              <a:spcBef>
                <a:spcPts val="476"/>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ea typeface="Helvetica Light"/>
              </a:rPr>
              <a:t>passi</a:t>
            </a:r>
            <a:endParaRPr kumimoji="0" lang="it-IT" sz="2400" b="0" i="0" u="none" strike="noStrike" kern="1200" cap="none" spc="-1" normalizeH="0" baseline="0" noProof="0">
              <a:ln>
                <a:noFill/>
              </a:ln>
              <a:solidFill>
                <a:prstClr val="black"/>
              </a:solidFill>
              <a:effectLst/>
              <a:uLnTx/>
              <a:uFillTx/>
              <a:latin typeface="Arial"/>
            </a:endParaRPr>
          </a:p>
        </p:txBody>
      </p:sp>
      <p:sp>
        <p:nvSpPr>
          <p:cNvPr id="2747" name="CustomShape 2"/>
          <p:cNvSpPr/>
          <p:nvPr/>
        </p:nvSpPr>
        <p:spPr>
          <a:xfrm>
            <a:off x="250920" y="202320"/>
            <a:ext cx="8642160" cy="1065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LA FASE DI ALLENAMENTO: COME CAMMINARE?</a:t>
            </a:r>
            <a:endParaRPr kumimoji="0" lang="it-IT" sz="3600" b="0" i="0" u="none" strike="noStrike" kern="1200" cap="none" spc="-1" normalizeH="0" baseline="0" noProof="0">
              <a:ln>
                <a:noFill/>
              </a:ln>
              <a:solidFill>
                <a:prstClr val="black"/>
              </a:solidFill>
              <a:effectLst/>
              <a:uLnTx/>
              <a:uFillTx/>
              <a:latin typeface="Arial"/>
            </a:endParaRPr>
          </a:p>
        </p:txBody>
      </p:sp>
      <p:sp>
        <p:nvSpPr>
          <p:cNvPr id="2748" name="CustomShape 3"/>
          <p:cNvSpPr/>
          <p:nvPr/>
        </p:nvSpPr>
        <p:spPr>
          <a:xfrm>
            <a:off x="1403640" y="1606680"/>
            <a:ext cx="30240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476"/>
              </a:spcBef>
              <a:spcAft>
                <a:spcPts val="0"/>
              </a:spcAft>
              <a:buClrTx/>
              <a:buSzTx/>
              <a:buFontTx/>
              <a:buNone/>
              <a:tabLst/>
              <a:defRPr/>
            </a:pPr>
            <a:r>
              <a:rPr kumimoji="0" lang="it-IT" sz="2400" b="0" i="0" u="sng" strike="noStrike" kern="1200" cap="none" spc="-1" normalizeH="0" baseline="0" noProof="0">
                <a:ln>
                  <a:noFill/>
                </a:ln>
                <a:solidFill>
                  <a:srgbClr val="000000"/>
                </a:solidFill>
                <a:effectLst/>
                <a:uLnTx/>
                <a:uFillTx/>
                <a:latin typeface="Arial"/>
              </a:rPr>
              <a:t>Per alcuni giorni </a:t>
            </a:r>
            <a:r>
              <a:rPr kumimoji="0" lang="it-IT" sz="2400" b="0" i="0" u="none" strike="noStrike" kern="1200" cap="none" spc="-1" normalizeH="0" baseline="0" noProof="0">
                <a:ln>
                  <a:noFill/>
                </a:ln>
                <a:solidFill>
                  <a:srgbClr val="000000"/>
                </a:solidFill>
                <a:effectLst/>
                <a:uLnTx/>
                <a:uFillTx/>
                <a:latin typeface="Arial"/>
              </a:rPr>
              <a:t>misurare il numero dei  passi effettuati</a:t>
            </a:r>
            <a:endParaRPr kumimoji="0" lang="it-IT" sz="2400" b="0" i="0" u="none" strike="noStrike" kern="1200" cap="none" spc="-1" normalizeH="0" baseline="0" noProof="0">
              <a:ln>
                <a:noFill/>
              </a:ln>
              <a:solidFill>
                <a:prstClr val="black"/>
              </a:solidFill>
              <a:effectLst/>
              <a:uLnTx/>
              <a:uFillTx/>
              <a:latin typeface="Arial"/>
            </a:endParaRPr>
          </a:p>
        </p:txBody>
      </p:sp>
      <p:pic>
        <p:nvPicPr>
          <p:cNvPr id="2749" name="Picture 4"/>
          <p:cNvPicPr/>
          <p:nvPr/>
        </p:nvPicPr>
        <p:blipFill>
          <a:blip r:embed="rId5"/>
          <a:stretch/>
        </p:blipFill>
        <p:spPr>
          <a:xfrm>
            <a:off x="323640" y="1442880"/>
            <a:ext cx="1012320" cy="1527840"/>
          </a:xfrm>
          <a:prstGeom prst="rect">
            <a:avLst/>
          </a:prstGeom>
          <a:ln>
            <a:noFill/>
          </a:ln>
        </p:spPr>
      </p:pic>
      <p:sp>
        <p:nvSpPr>
          <p:cNvPr id="2750" name="CustomShape 4"/>
          <p:cNvSpPr/>
          <p:nvPr/>
        </p:nvSpPr>
        <p:spPr>
          <a:xfrm>
            <a:off x="331200" y="3660120"/>
            <a:ext cx="7912800" cy="2995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C00000"/>
                </a:solidFill>
                <a:effectLst/>
                <a:uLnTx/>
                <a:uFillTx/>
                <a:latin typeface="Arial"/>
              </a:rPr>
              <a:t>30’ </a:t>
            </a:r>
            <a:r>
              <a:rPr kumimoji="0" lang="it-IT" sz="2400" b="0" i="0" u="none" strike="noStrike" kern="1200" cap="none" spc="-1" normalizeH="0" baseline="0" noProof="0">
                <a:ln>
                  <a:noFill/>
                </a:ln>
                <a:solidFill>
                  <a:srgbClr val="000000"/>
                </a:solidFill>
                <a:effectLst/>
                <a:uLnTx/>
                <a:uFillTx/>
                <a:latin typeface="Arial"/>
              </a:rPr>
              <a:t>la maggior parte dei giorni della settimana (60 per prevenire il sovrappeso)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C00000"/>
                </a:solidFill>
                <a:effectLst/>
                <a:uLnTx/>
                <a:uFillTx/>
                <a:latin typeface="Arial"/>
              </a:rPr>
              <a:t>10.000 passi </a:t>
            </a:r>
            <a:r>
              <a:rPr kumimoji="0" lang="it-IT" sz="2400" b="0" i="0" u="none" strike="noStrike" kern="1200" cap="none" spc="-1" normalizeH="0" baseline="0" noProof="0">
                <a:ln>
                  <a:noFill/>
                </a:ln>
                <a:solidFill>
                  <a:srgbClr val="000000"/>
                </a:solidFill>
                <a:effectLst/>
                <a:uLnTx/>
                <a:uFillTx/>
                <a:latin typeface="Arial"/>
              </a:rPr>
              <a:t>al giorno (2000 passi di cammino veloce = circa 1.5 km in 15’)</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L’attività può essere frazionata in più volte di 10’ o più</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C00000"/>
                </a:solidFill>
                <a:effectLst/>
                <a:uLnTx/>
                <a:uFillTx/>
                <a:latin typeface="Arial"/>
              </a:rPr>
              <a:t>A passo veloce</a:t>
            </a:r>
            <a:r>
              <a:rPr kumimoji="0" lang="it-IT" sz="2400" b="0" i="0" u="none" strike="noStrike" kern="1200" cap="none" spc="-1" normalizeH="0" baseline="0" noProof="0">
                <a:ln>
                  <a:noFill/>
                </a:ln>
                <a:solidFill>
                  <a:srgbClr val="000000"/>
                </a:solidFill>
                <a:effectLst/>
                <a:uLnTx/>
                <a:uFillTx/>
                <a:latin typeface="Arial"/>
              </a:rPr>
              <a:t>: bisogna che lo sforzo produca una accelerazione del battito cardiaco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È consigliato l’ausilio di un </a:t>
            </a:r>
            <a:r>
              <a:rPr kumimoji="0" lang="it-IT" sz="2400" b="0" i="0" u="none" strike="noStrike" kern="1200" cap="none" spc="-1" normalizeH="0" baseline="0" noProof="0">
                <a:ln>
                  <a:noFill/>
                </a:ln>
                <a:solidFill>
                  <a:srgbClr val="C00000"/>
                </a:solidFill>
                <a:effectLst/>
                <a:uLnTx/>
                <a:uFillTx/>
                <a:latin typeface="Arial"/>
              </a:rPr>
              <a:t>contapassi</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50" b="1" i="0" u="none" strike="noStrike" kern="1200" cap="none" spc="-1" normalizeH="0" baseline="0" noProof="0">
                <a:ln>
                  <a:noFill/>
                </a:ln>
                <a:solidFill>
                  <a:srgbClr val="0000CC"/>
                </a:solidFill>
                <a:effectLst/>
                <a:uLnTx/>
                <a:uFillTx/>
                <a:latin typeface="Comic Sans MS"/>
              </a:rPr>
              <a:t> </a:t>
            </a:r>
            <a:endParaRPr kumimoji="0" lang="it-IT" sz="2250" b="0" i="0" u="none" strike="noStrike" kern="1200" cap="none" spc="-1" normalizeH="0" baseline="0" noProof="0">
              <a:ln>
                <a:noFill/>
              </a:ln>
              <a:solidFill>
                <a:prstClr val="black"/>
              </a:solidFill>
              <a:effectLst/>
              <a:uLnTx/>
              <a:uFillTx/>
              <a:latin typeface="Arial"/>
            </a:endParaRPr>
          </a:p>
        </p:txBody>
      </p:sp>
      <p:sp>
        <p:nvSpPr>
          <p:cNvPr id="2751" name="CustomShape 5"/>
          <p:cNvSpPr/>
          <p:nvPr/>
        </p:nvSpPr>
        <p:spPr>
          <a:xfrm>
            <a:off x="250920" y="3155040"/>
            <a:ext cx="8642160" cy="588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1" normalizeH="0" baseline="0" noProof="0">
                <a:ln>
                  <a:noFill/>
                </a:ln>
                <a:solidFill>
                  <a:srgbClr val="A50021"/>
                </a:solidFill>
                <a:effectLst/>
                <a:uLnTx/>
                <a:uFillTx/>
                <a:latin typeface="Arial"/>
                <a:ea typeface="Helvetica Light"/>
              </a:rPr>
              <a:t>Qual’ è la «dose» corretta di attività fisica?</a:t>
            </a:r>
            <a:endParaRPr kumimoji="0" lang="it-IT" sz="2400" b="0" i="0" u="none" strike="noStrike" kern="1200" cap="none" spc="-1" normalizeH="0" baseline="0" noProof="0">
              <a:ln>
                <a:noFill/>
              </a:ln>
              <a:solidFill>
                <a:prstClr val="black"/>
              </a:solidFill>
              <a:effectLst/>
              <a:uLnTx/>
              <a:uFillTx/>
              <a:latin typeface="Arial"/>
            </a:endParaRPr>
          </a:p>
        </p:txBody>
      </p:sp>
      <p:pic>
        <p:nvPicPr>
          <p:cNvPr id="2752" name="Elemento grafico 2" descr="Freccia: leggera curva con riempimento a tinta unita"/>
          <p:cNvPicPr/>
          <p:nvPr/>
        </p:nvPicPr>
        <p:blipFill>
          <a:blip r:embed="rId6"/>
          <a:stretch/>
        </p:blipFill>
        <p:spPr>
          <a:xfrm>
            <a:off x="4258800" y="2086560"/>
            <a:ext cx="626040" cy="626040"/>
          </a:xfrm>
          <a:prstGeom prst="rect">
            <a:avLst/>
          </a:prstGeom>
          <a:ln>
            <a:noFill/>
          </a:ln>
        </p:spPr>
      </p:pic>
      <p:pic>
        <p:nvPicPr>
          <p:cNvPr id="3" name="Audio 2">
            <a:hlinkClick r:id="" action="ppaction://media"/>
            <a:extLst>
              <a:ext uri="{FF2B5EF4-FFF2-40B4-BE49-F238E27FC236}">
                <a16:creationId xmlns:a16="http://schemas.microsoft.com/office/drawing/2014/main" id="{3938252B-0400-DA45-9015-291C20F1B5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4395755"/>
      </p:ext>
    </p:extLst>
  </p:cSld>
  <p:clrMapOvr>
    <a:masterClrMapping/>
  </p:clrMapOvr>
  <mc:AlternateContent xmlns:mc="http://schemas.openxmlformats.org/markup-compatibility/2006" xmlns:p14="http://schemas.microsoft.com/office/powerpoint/2010/main">
    <mc:Choice Requires="p14">
      <p:transition spd="slow" p14:dur="2000" advTm="56772"/>
    </mc:Choice>
    <mc:Fallback xmlns="">
      <p:transition spd="slow" advTm="56772"/>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3" name="CustomShape 1"/>
          <p:cNvSpPr/>
          <p:nvPr/>
        </p:nvSpPr>
        <p:spPr>
          <a:xfrm>
            <a:off x="250920" y="189000"/>
            <a:ext cx="8642160" cy="1079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A50021"/>
                </a:solidFill>
                <a:effectLst/>
                <a:uLnTx/>
                <a:uFillTx/>
                <a:latin typeface="Arial"/>
                <a:ea typeface="Helvetica Light"/>
              </a:rPr>
              <a:t>UN ESEMPIO DI COME INIZIARE L’ATTIVITÀ FISICA</a:t>
            </a:r>
            <a:endParaRPr kumimoji="0" lang="it-IT" sz="3600" b="0" i="0" u="none" strike="noStrike" kern="1200" cap="none" spc="-1" normalizeH="0" baseline="0" noProof="0">
              <a:ln>
                <a:noFill/>
              </a:ln>
              <a:solidFill>
                <a:prstClr val="black"/>
              </a:solidFill>
              <a:effectLst/>
              <a:uLnTx/>
              <a:uFillTx/>
              <a:latin typeface="Arial"/>
            </a:endParaRPr>
          </a:p>
        </p:txBody>
      </p:sp>
      <p:graphicFrame>
        <p:nvGraphicFramePr>
          <p:cNvPr id="2754" name="Table 2"/>
          <p:cNvGraphicFramePr/>
          <p:nvPr/>
        </p:nvGraphicFramePr>
        <p:xfrm>
          <a:off x="539640" y="1606680"/>
          <a:ext cx="8064360" cy="4270320"/>
        </p:xfrm>
        <a:graphic>
          <a:graphicData uri="http://schemas.openxmlformats.org/drawingml/2006/table">
            <a:tbl>
              <a:tblPr/>
              <a:tblGrid>
                <a:gridCol w="1612440">
                  <a:extLst>
                    <a:ext uri="{9D8B030D-6E8A-4147-A177-3AD203B41FA5}">
                      <a16:colId xmlns:a16="http://schemas.microsoft.com/office/drawing/2014/main" val="20000"/>
                    </a:ext>
                  </a:extLst>
                </a:gridCol>
                <a:gridCol w="1612440">
                  <a:extLst>
                    <a:ext uri="{9D8B030D-6E8A-4147-A177-3AD203B41FA5}">
                      <a16:colId xmlns:a16="http://schemas.microsoft.com/office/drawing/2014/main" val="20001"/>
                    </a:ext>
                  </a:extLst>
                </a:gridCol>
                <a:gridCol w="1613880">
                  <a:extLst>
                    <a:ext uri="{9D8B030D-6E8A-4147-A177-3AD203B41FA5}">
                      <a16:colId xmlns:a16="http://schemas.microsoft.com/office/drawing/2014/main" val="20002"/>
                    </a:ext>
                  </a:extLst>
                </a:gridCol>
                <a:gridCol w="1612440">
                  <a:extLst>
                    <a:ext uri="{9D8B030D-6E8A-4147-A177-3AD203B41FA5}">
                      <a16:colId xmlns:a16="http://schemas.microsoft.com/office/drawing/2014/main" val="20003"/>
                    </a:ext>
                  </a:extLst>
                </a:gridCol>
                <a:gridCol w="1613160">
                  <a:extLst>
                    <a:ext uri="{9D8B030D-6E8A-4147-A177-3AD203B41FA5}">
                      <a16:colId xmlns:a16="http://schemas.microsoft.com/office/drawing/2014/main" val="20004"/>
                    </a:ext>
                  </a:extLst>
                </a:gridCol>
              </a:tblGrid>
              <a:tr h="680040">
                <a:tc>
                  <a:txBody>
                    <a:bodyPr/>
                    <a:lstStyle/>
                    <a:p>
                      <a:pPr>
                        <a:lnSpc>
                          <a:spcPct val="95000"/>
                        </a:lnSpc>
                      </a:pPr>
                      <a:r>
                        <a:rPr lang="it-IT" sz="1300" b="1" strike="noStrike" spc="-1">
                          <a:solidFill>
                            <a:srgbClr val="FFFFFF"/>
                          </a:solidFill>
                          <a:latin typeface="Helvetica Light"/>
                          <a:ea typeface="Helvetica Light"/>
                        </a:rPr>
                        <a:t>Settimana</a:t>
                      </a:r>
                      <a:endParaRPr lang="it-IT" sz="1300" b="0" strike="noStrike" spc="-1">
                        <a:latin typeface="Arial"/>
                      </a:endParaRPr>
                    </a:p>
                  </a:txBody>
                  <a:tcPr marL="63000" marR="63000">
                    <a:solidFill>
                      <a:srgbClr val="00CC99"/>
                    </a:solidFill>
                  </a:tcPr>
                </a:tc>
                <a:tc>
                  <a:txBody>
                    <a:bodyPr/>
                    <a:lstStyle/>
                    <a:p>
                      <a:pPr>
                        <a:lnSpc>
                          <a:spcPct val="95000"/>
                        </a:lnSpc>
                      </a:pPr>
                      <a:r>
                        <a:rPr lang="it-IT" sz="1300" b="1" strike="noStrike" spc="-1">
                          <a:solidFill>
                            <a:srgbClr val="FFFFFF"/>
                          </a:solidFill>
                          <a:latin typeface="Helvetica Light"/>
                          <a:ea typeface="Helvetica Light"/>
                        </a:rPr>
                        <a:t>Cammino</a:t>
                      </a:r>
                      <a:endParaRPr lang="it-IT" sz="1300" b="0" strike="noStrike" spc="-1">
                        <a:latin typeface="Arial"/>
                      </a:endParaRPr>
                    </a:p>
                    <a:p>
                      <a:pPr>
                        <a:lnSpc>
                          <a:spcPct val="95000"/>
                        </a:lnSpc>
                      </a:pPr>
                      <a:r>
                        <a:rPr lang="it-IT" sz="1300" b="1" strike="noStrike" spc="-1">
                          <a:solidFill>
                            <a:srgbClr val="FFFFFF"/>
                          </a:solidFill>
                          <a:latin typeface="Helvetica Light"/>
                          <a:ea typeface="Helvetica Light"/>
                        </a:rPr>
                        <a:t>lento</a:t>
                      </a:r>
                      <a:endParaRPr lang="it-IT" sz="1300" b="0" strike="noStrike" spc="-1">
                        <a:latin typeface="Arial"/>
                      </a:endParaRPr>
                    </a:p>
                  </a:txBody>
                  <a:tcPr marL="63000" marR="63000">
                    <a:solidFill>
                      <a:srgbClr val="00CC99"/>
                    </a:solidFill>
                  </a:tcPr>
                </a:tc>
                <a:tc>
                  <a:txBody>
                    <a:bodyPr/>
                    <a:lstStyle/>
                    <a:p>
                      <a:pPr>
                        <a:lnSpc>
                          <a:spcPct val="95000"/>
                        </a:lnSpc>
                      </a:pPr>
                      <a:r>
                        <a:rPr lang="it-IT" sz="1300" b="1" strike="noStrike" spc="-1">
                          <a:solidFill>
                            <a:srgbClr val="FFFFFF"/>
                          </a:solidFill>
                          <a:latin typeface="Helvetica Light"/>
                          <a:ea typeface="Helvetica Light"/>
                        </a:rPr>
                        <a:t>Cammino</a:t>
                      </a:r>
                      <a:endParaRPr lang="it-IT" sz="1300" b="0" strike="noStrike" spc="-1">
                        <a:latin typeface="Arial"/>
                      </a:endParaRPr>
                    </a:p>
                    <a:p>
                      <a:pPr>
                        <a:lnSpc>
                          <a:spcPct val="95000"/>
                        </a:lnSpc>
                      </a:pPr>
                      <a:r>
                        <a:rPr lang="it-IT" sz="1300" b="1" strike="noStrike" spc="-1">
                          <a:solidFill>
                            <a:srgbClr val="FFFFFF"/>
                          </a:solidFill>
                          <a:latin typeface="Helvetica Light"/>
                          <a:ea typeface="Helvetica Light"/>
                        </a:rPr>
                        <a:t>veloce</a:t>
                      </a:r>
                      <a:endParaRPr lang="it-IT" sz="1300" b="0" strike="noStrike" spc="-1">
                        <a:latin typeface="Arial"/>
                      </a:endParaRPr>
                    </a:p>
                  </a:txBody>
                  <a:tcPr marL="63000" marR="63000">
                    <a:solidFill>
                      <a:srgbClr val="00CC99"/>
                    </a:solidFill>
                  </a:tcPr>
                </a:tc>
                <a:tc>
                  <a:txBody>
                    <a:bodyPr/>
                    <a:lstStyle/>
                    <a:p>
                      <a:pPr>
                        <a:lnSpc>
                          <a:spcPct val="95000"/>
                        </a:lnSpc>
                      </a:pPr>
                      <a:r>
                        <a:rPr lang="it-IT" sz="1300" b="1" strike="noStrike" spc="-1">
                          <a:solidFill>
                            <a:srgbClr val="FFFFFF"/>
                          </a:solidFill>
                          <a:latin typeface="Helvetica Light"/>
                          <a:ea typeface="Helvetica Light"/>
                        </a:rPr>
                        <a:t>Cammino</a:t>
                      </a:r>
                      <a:endParaRPr lang="it-IT" sz="1300" b="0" strike="noStrike" spc="-1">
                        <a:latin typeface="Arial"/>
                      </a:endParaRPr>
                    </a:p>
                    <a:p>
                      <a:pPr>
                        <a:lnSpc>
                          <a:spcPct val="95000"/>
                        </a:lnSpc>
                      </a:pPr>
                      <a:r>
                        <a:rPr lang="it-IT" sz="1300" b="1" strike="noStrike" spc="-1">
                          <a:solidFill>
                            <a:srgbClr val="FFFFFF"/>
                          </a:solidFill>
                          <a:latin typeface="Helvetica Light"/>
                          <a:ea typeface="Helvetica Light"/>
                        </a:rPr>
                        <a:t>lento</a:t>
                      </a:r>
                      <a:endParaRPr lang="it-IT" sz="1300" b="0" strike="noStrike" spc="-1">
                        <a:latin typeface="Arial"/>
                      </a:endParaRPr>
                    </a:p>
                  </a:txBody>
                  <a:tcPr marL="63000" marR="63000">
                    <a:solidFill>
                      <a:srgbClr val="00CC99"/>
                    </a:solidFill>
                  </a:tcPr>
                </a:tc>
                <a:tc>
                  <a:txBody>
                    <a:bodyPr/>
                    <a:lstStyle/>
                    <a:p>
                      <a:pPr>
                        <a:lnSpc>
                          <a:spcPct val="95000"/>
                        </a:lnSpc>
                      </a:pPr>
                      <a:r>
                        <a:rPr lang="it-IT" sz="1300" b="1" strike="noStrike" spc="-1">
                          <a:solidFill>
                            <a:srgbClr val="FFFFFF"/>
                          </a:solidFill>
                          <a:latin typeface="Helvetica Light"/>
                          <a:ea typeface="Helvetica Light"/>
                        </a:rPr>
                        <a:t>Totale</a:t>
                      </a:r>
                      <a:endParaRPr lang="it-IT" sz="1300" b="0" strike="noStrike" spc="-1">
                        <a:latin typeface="Arial"/>
                      </a:endParaRPr>
                    </a:p>
                  </a:txBody>
                  <a:tcPr marL="63000" marR="63000">
                    <a:solidFill>
                      <a:srgbClr val="00CC99"/>
                    </a:solidFill>
                  </a:tcPr>
                </a:tc>
                <a:extLst>
                  <a:ext uri="{0D108BD9-81ED-4DB2-BD59-A6C34878D82A}">
                    <a16:rowId xmlns:a16="http://schemas.microsoft.com/office/drawing/2014/main" val="10000"/>
                  </a:ext>
                </a:extLst>
              </a:tr>
              <a:tr h="398880">
                <a:tc>
                  <a:txBody>
                    <a:bodyPr/>
                    <a:lstStyle/>
                    <a:p>
                      <a:pPr>
                        <a:lnSpc>
                          <a:spcPct val="95000"/>
                        </a:lnSpc>
                      </a:pPr>
                      <a:r>
                        <a:rPr lang="it-IT" sz="1300" b="0" strike="noStrike" spc="-1">
                          <a:solidFill>
                            <a:srgbClr val="000000"/>
                          </a:solidFill>
                          <a:latin typeface="Helvetica Light"/>
                          <a:ea typeface="Helvetica Light"/>
                        </a:rPr>
                        <a:t>1</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15’</a:t>
                      </a:r>
                      <a:endParaRPr lang="it-IT" sz="1300" b="0" strike="noStrike" spc="-1">
                        <a:latin typeface="Arial"/>
                      </a:endParaRPr>
                    </a:p>
                  </a:txBody>
                  <a:tcPr marL="63000" marR="63000">
                    <a:solidFill>
                      <a:srgbClr val="CBECDE"/>
                    </a:solidFill>
                  </a:tcPr>
                </a:tc>
                <a:extLst>
                  <a:ext uri="{0D108BD9-81ED-4DB2-BD59-A6C34878D82A}">
                    <a16:rowId xmlns:a16="http://schemas.microsoft.com/office/drawing/2014/main" val="10001"/>
                  </a:ext>
                </a:extLst>
              </a:tr>
              <a:tr h="398880">
                <a:tc>
                  <a:txBody>
                    <a:bodyPr/>
                    <a:lstStyle/>
                    <a:p>
                      <a:pPr>
                        <a:lnSpc>
                          <a:spcPct val="95000"/>
                        </a:lnSpc>
                      </a:pPr>
                      <a:r>
                        <a:rPr lang="it-IT" sz="1300" b="0" strike="noStrike" spc="-1">
                          <a:solidFill>
                            <a:srgbClr val="000000"/>
                          </a:solidFill>
                          <a:latin typeface="Helvetica Light"/>
                          <a:ea typeface="Helvetica Light"/>
                        </a:rPr>
                        <a:t>2</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8’</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18’</a:t>
                      </a:r>
                      <a:endParaRPr lang="it-IT" sz="1300" b="0" strike="noStrike" spc="-1">
                        <a:latin typeface="Arial"/>
                      </a:endParaRPr>
                    </a:p>
                  </a:txBody>
                  <a:tcPr marL="63000" marR="63000">
                    <a:solidFill>
                      <a:srgbClr val="E7F6EF"/>
                    </a:solidFill>
                  </a:tcPr>
                </a:tc>
                <a:extLst>
                  <a:ext uri="{0D108BD9-81ED-4DB2-BD59-A6C34878D82A}">
                    <a16:rowId xmlns:a16="http://schemas.microsoft.com/office/drawing/2014/main" val="10002"/>
                  </a:ext>
                </a:extLst>
              </a:tr>
              <a:tr h="398880">
                <a:tc>
                  <a:txBody>
                    <a:bodyPr/>
                    <a:lstStyle/>
                    <a:p>
                      <a:pPr>
                        <a:lnSpc>
                          <a:spcPct val="95000"/>
                        </a:lnSpc>
                      </a:pPr>
                      <a:r>
                        <a:rPr lang="it-IT" sz="1300" b="0" strike="noStrike" spc="-1">
                          <a:solidFill>
                            <a:srgbClr val="000000"/>
                          </a:solidFill>
                          <a:latin typeface="Helvetica Light"/>
                          <a:ea typeface="Helvetica Light"/>
                        </a:rPr>
                        <a:t>3</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11’</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21’</a:t>
                      </a:r>
                      <a:endParaRPr lang="it-IT" sz="1300" b="0" strike="noStrike" spc="-1">
                        <a:latin typeface="Arial"/>
                      </a:endParaRPr>
                    </a:p>
                  </a:txBody>
                  <a:tcPr marL="63000" marR="63000">
                    <a:solidFill>
                      <a:srgbClr val="CBECDE"/>
                    </a:solidFill>
                  </a:tcPr>
                </a:tc>
                <a:extLst>
                  <a:ext uri="{0D108BD9-81ED-4DB2-BD59-A6C34878D82A}">
                    <a16:rowId xmlns:a16="http://schemas.microsoft.com/office/drawing/2014/main" val="10003"/>
                  </a:ext>
                </a:extLst>
              </a:tr>
              <a:tr h="398880">
                <a:tc>
                  <a:txBody>
                    <a:bodyPr/>
                    <a:lstStyle/>
                    <a:p>
                      <a:pPr>
                        <a:lnSpc>
                          <a:spcPct val="95000"/>
                        </a:lnSpc>
                      </a:pPr>
                      <a:r>
                        <a:rPr lang="it-IT" sz="1300" b="0" strike="noStrike" spc="-1">
                          <a:solidFill>
                            <a:srgbClr val="000000"/>
                          </a:solidFill>
                          <a:latin typeface="Helvetica Light"/>
                          <a:ea typeface="Helvetica Light"/>
                        </a:rPr>
                        <a:t>4</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14’</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24’</a:t>
                      </a:r>
                      <a:endParaRPr lang="it-IT" sz="1300" b="0" strike="noStrike" spc="-1">
                        <a:latin typeface="Arial"/>
                      </a:endParaRPr>
                    </a:p>
                  </a:txBody>
                  <a:tcPr marL="63000" marR="63000">
                    <a:solidFill>
                      <a:srgbClr val="E7F6EF"/>
                    </a:solidFill>
                  </a:tcPr>
                </a:tc>
                <a:extLst>
                  <a:ext uri="{0D108BD9-81ED-4DB2-BD59-A6C34878D82A}">
                    <a16:rowId xmlns:a16="http://schemas.microsoft.com/office/drawing/2014/main" val="10004"/>
                  </a:ext>
                </a:extLst>
              </a:tr>
              <a:tr h="398880">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17’</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27’</a:t>
                      </a:r>
                      <a:endParaRPr lang="it-IT" sz="1300" b="0" strike="noStrike" spc="-1">
                        <a:latin typeface="Arial"/>
                      </a:endParaRPr>
                    </a:p>
                  </a:txBody>
                  <a:tcPr marL="63000" marR="63000">
                    <a:solidFill>
                      <a:srgbClr val="CBECDE"/>
                    </a:solidFill>
                  </a:tcPr>
                </a:tc>
                <a:extLst>
                  <a:ext uri="{0D108BD9-81ED-4DB2-BD59-A6C34878D82A}">
                    <a16:rowId xmlns:a16="http://schemas.microsoft.com/office/drawing/2014/main" val="10005"/>
                  </a:ext>
                </a:extLst>
              </a:tr>
              <a:tr h="398880">
                <a:tc>
                  <a:txBody>
                    <a:bodyPr/>
                    <a:lstStyle/>
                    <a:p>
                      <a:pPr>
                        <a:lnSpc>
                          <a:spcPct val="95000"/>
                        </a:lnSpc>
                      </a:pPr>
                      <a:r>
                        <a:rPr lang="it-IT" sz="1300" b="0" strike="noStrike" spc="-1">
                          <a:solidFill>
                            <a:srgbClr val="000000"/>
                          </a:solidFill>
                          <a:latin typeface="Helvetica Light"/>
                          <a:ea typeface="Helvetica Light"/>
                        </a:rPr>
                        <a:t>6</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20’</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30’</a:t>
                      </a:r>
                      <a:endParaRPr lang="it-IT" sz="1300" b="0" strike="noStrike" spc="-1">
                        <a:latin typeface="Arial"/>
                      </a:endParaRPr>
                    </a:p>
                  </a:txBody>
                  <a:tcPr marL="63000" marR="63000">
                    <a:solidFill>
                      <a:srgbClr val="E7F6EF"/>
                    </a:solidFill>
                  </a:tcPr>
                </a:tc>
                <a:extLst>
                  <a:ext uri="{0D108BD9-81ED-4DB2-BD59-A6C34878D82A}">
                    <a16:rowId xmlns:a16="http://schemas.microsoft.com/office/drawing/2014/main" val="10006"/>
                  </a:ext>
                </a:extLst>
              </a:tr>
              <a:tr h="398880">
                <a:tc>
                  <a:txBody>
                    <a:bodyPr/>
                    <a:lstStyle/>
                    <a:p>
                      <a:pPr>
                        <a:lnSpc>
                          <a:spcPct val="95000"/>
                        </a:lnSpc>
                      </a:pPr>
                      <a:r>
                        <a:rPr lang="it-IT" sz="1300" b="0" strike="noStrike" spc="-1">
                          <a:solidFill>
                            <a:srgbClr val="000000"/>
                          </a:solidFill>
                          <a:latin typeface="Helvetica Light"/>
                          <a:ea typeface="Helvetica Light"/>
                        </a:rPr>
                        <a:t>7</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23’</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33’</a:t>
                      </a:r>
                      <a:endParaRPr lang="it-IT" sz="1300" b="0" strike="noStrike" spc="-1">
                        <a:latin typeface="Arial"/>
                      </a:endParaRPr>
                    </a:p>
                  </a:txBody>
                  <a:tcPr marL="63000" marR="63000">
                    <a:solidFill>
                      <a:srgbClr val="CBECDE"/>
                    </a:solidFill>
                  </a:tcPr>
                </a:tc>
                <a:extLst>
                  <a:ext uri="{0D108BD9-81ED-4DB2-BD59-A6C34878D82A}">
                    <a16:rowId xmlns:a16="http://schemas.microsoft.com/office/drawing/2014/main" val="10007"/>
                  </a:ext>
                </a:extLst>
              </a:tr>
              <a:tr h="398880">
                <a:tc>
                  <a:txBody>
                    <a:bodyPr/>
                    <a:lstStyle/>
                    <a:p>
                      <a:pPr>
                        <a:lnSpc>
                          <a:spcPct val="95000"/>
                        </a:lnSpc>
                      </a:pPr>
                      <a:r>
                        <a:rPr lang="it-IT" sz="1300" b="0" strike="noStrike" spc="-1">
                          <a:solidFill>
                            <a:srgbClr val="000000"/>
                          </a:solidFill>
                          <a:latin typeface="Helvetica Light"/>
                          <a:ea typeface="Helvetica Light"/>
                        </a:rPr>
                        <a:t>8</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26’</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E7F6EF"/>
                    </a:solidFill>
                  </a:tcPr>
                </a:tc>
                <a:tc>
                  <a:txBody>
                    <a:bodyPr/>
                    <a:lstStyle/>
                    <a:p>
                      <a:pPr>
                        <a:lnSpc>
                          <a:spcPct val="95000"/>
                        </a:lnSpc>
                      </a:pPr>
                      <a:r>
                        <a:rPr lang="it-IT" sz="1300" b="0" strike="noStrike" spc="-1">
                          <a:solidFill>
                            <a:srgbClr val="000000"/>
                          </a:solidFill>
                          <a:latin typeface="Helvetica Light"/>
                          <a:ea typeface="Helvetica Light"/>
                        </a:rPr>
                        <a:t>36’</a:t>
                      </a:r>
                      <a:endParaRPr lang="it-IT" sz="1300" b="0" strike="noStrike" spc="-1">
                        <a:latin typeface="Arial"/>
                      </a:endParaRPr>
                    </a:p>
                  </a:txBody>
                  <a:tcPr marL="63000" marR="63000">
                    <a:solidFill>
                      <a:srgbClr val="E7F6EF"/>
                    </a:solidFill>
                  </a:tcPr>
                </a:tc>
                <a:extLst>
                  <a:ext uri="{0D108BD9-81ED-4DB2-BD59-A6C34878D82A}">
                    <a16:rowId xmlns:a16="http://schemas.microsoft.com/office/drawing/2014/main" val="10008"/>
                  </a:ext>
                </a:extLst>
              </a:tr>
              <a:tr h="399240">
                <a:tc>
                  <a:txBody>
                    <a:bodyPr/>
                    <a:lstStyle/>
                    <a:p>
                      <a:pPr>
                        <a:lnSpc>
                          <a:spcPct val="95000"/>
                        </a:lnSpc>
                      </a:pPr>
                      <a:r>
                        <a:rPr lang="it-IT" sz="1300" b="0" strike="noStrike" spc="-1">
                          <a:solidFill>
                            <a:srgbClr val="000000"/>
                          </a:solidFill>
                          <a:latin typeface="Helvetica Light"/>
                          <a:ea typeface="Helvetica Light"/>
                        </a:rPr>
                        <a:t>9</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30’</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5’</a:t>
                      </a:r>
                      <a:endParaRPr lang="it-IT" sz="1300" b="0" strike="noStrike" spc="-1">
                        <a:latin typeface="Arial"/>
                      </a:endParaRPr>
                    </a:p>
                  </a:txBody>
                  <a:tcPr marL="63000" marR="63000">
                    <a:solidFill>
                      <a:srgbClr val="CBECDE"/>
                    </a:solidFill>
                  </a:tcPr>
                </a:tc>
                <a:tc>
                  <a:txBody>
                    <a:bodyPr/>
                    <a:lstStyle/>
                    <a:p>
                      <a:pPr>
                        <a:lnSpc>
                          <a:spcPct val="95000"/>
                        </a:lnSpc>
                      </a:pPr>
                      <a:r>
                        <a:rPr lang="it-IT" sz="1300" b="0" strike="noStrike" spc="-1">
                          <a:solidFill>
                            <a:srgbClr val="000000"/>
                          </a:solidFill>
                          <a:latin typeface="Helvetica Light"/>
                          <a:ea typeface="Helvetica Light"/>
                        </a:rPr>
                        <a:t>40’</a:t>
                      </a:r>
                      <a:endParaRPr lang="it-IT" sz="1300" b="0" strike="noStrike" spc="-1">
                        <a:latin typeface="Arial"/>
                      </a:endParaRPr>
                    </a:p>
                  </a:txBody>
                  <a:tcPr marL="63000" marR="63000">
                    <a:solidFill>
                      <a:srgbClr val="CBECDE"/>
                    </a:solidFill>
                  </a:tcPr>
                </a:tc>
                <a:extLst>
                  <a:ext uri="{0D108BD9-81ED-4DB2-BD59-A6C34878D82A}">
                    <a16:rowId xmlns:a16="http://schemas.microsoft.com/office/drawing/2014/main" val="10009"/>
                  </a:ext>
                </a:extLst>
              </a:tr>
            </a:tbl>
          </a:graphicData>
        </a:graphic>
      </p:graphicFrame>
      <p:sp>
        <p:nvSpPr>
          <p:cNvPr id="2755" name="CustomShape 3"/>
          <p:cNvSpPr/>
          <p:nvPr/>
        </p:nvSpPr>
        <p:spPr>
          <a:xfrm>
            <a:off x="5076000" y="6237360"/>
            <a:ext cx="3960720" cy="279000"/>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000000"/>
                </a:solidFill>
                <a:effectLst/>
                <a:uLnTx/>
                <a:uFillTx/>
                <a:latin typeface="Arial"/>
                <a:ea typeface="Helvetica Light"/>
              </a:rPr>
              <a:t>National Inst. Of Diabetes,Digestive,kidney Dis.</a:t>
            </a:r>
            <a:endParaRPr kumimoji="0" lang="it-IT" sz="1400" b="0" i="0" u="none" strike="noStrike" kern="1200" cap="none" spc="-1" normalizeH="0" baseline="0" noProof="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27F27F97-015F-E14B-B11C-ABD63FB42CA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172228761"/>
      </p:ext>
    </p:extLst>
  </p:cSld>
  <p:clrMapOvr>
    <a:masterClrMapping/>
  </p:clrMapOvr>
  <mc:AlternateContent xmlns:mc="http://schemas.openxmlformats.org/markup-compatibility/2006" xmlns:p14="http://schemas.microsoft.com/office/powerpoint/2010/main">
    <mc:Choice Requires="p14">
      <p:transition spd="slow" p14:dur="2000" advTm="8242"/>
    </mc:Choice>
    <mc:Fallback xmlns="">
      <p:transition spd="slow" advTm="8242"/>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89" name="CustomShape 1"/>
          <p:cNvSpPr/>
          <p:nvPr/>
        </p:nvSpPr>
        <p:spPr>
          <a:xfrm>
            <a:off x="250920" y="189000"/>
            <a:ext cx="8642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QUALI SONO LE ABITUDINI ALIMENTARI SBAGLIATE?</a:t>
            </a:r>
            <a:endParaRPr kumimoji="0" lang="it-IT" sz="3600" b="0" i="0" u="none" strike="noStrike" kern="1200" cap="none" spc="-1" normalizeH="0" baseline="0" noProof="0">
              <a:ln>
                <a:noFill/>
              </a:ln>
              <a:solidFill>
                <a:prstClr val="black"/>
              </a:solidFill>
              <a:effectLst/>
              <a:uLnTx/>
              <a:uFillTx/>
              <a:latin typeface="Arial"/>
            </a:endParaRPr>
          </a:p>
        </p:txBody>
      </p:sp>
      <p:sp>
        <p:nvSpPr>
          <p:cNvPr id="2590" name="CustomShape 2"/>
          <p:cNvSpPr/>
          <p:nvPr/>
        </p:nvSpPr>
        <p:spPr>
          <a:xfrm>
            <a:off x="250920" y="1949040"/>
            <a:ext cx="8550000" cy="140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90520" marR="0" lvl="0" indent="-290160" algn="l" defTabSz="914400" rtl="0" eaLnBrk="1" fontAlgn="auto" latinLnBrk="0" hangingPunct="1">
              <a:lnSpc>
                <a:spcPct val="120000"/>
              </a:lnSpc>
              <a:spcBef>
                <a:spcPts val="0"/>
              </a:spcBef>
              <a:spcAft>
                <a:spcPts val="1681"/>
              </a:spcAft>
              <a:buClr>
                <a:srgbClr val="000000"/>
              </a:buClr>
              <a:buSzPct val="120000"/>
              <a:buFont typeface="Wingdings" charset="2"/>
              <a:buChar char=""/>
              <a:tabLst/>
              <a:defRPr/>
            </a:pPr>
            <a:r>
              <a:rPr kumimoji="0" lang="it-IT" sz="2400" b="1" i="0" u="none" strike="noStrike" kern="1200" cap="none" spc="-1" normalizeH="0" baseline="0" noProof="0" dirty="0">
                <a:ln>
                  <a:noFill/>
                </a:ln>
                <a:solidFill>
                  <a:srgbClr val="000000"/>
                </a:solidFill>
                <a:effectLst/>
                <a:uLnTx/>
                <a:uFillTx/>
                <a:latin typeface="Arial"/>
              </a:rPr>
              <a:t>Mangiare cibi molto salati</a:t>
            </a:r>
            <a:r>
              <a:rPr kumimoji="0" lang="it-IT" sz="2400" b="0" i="0" u="none" strike="noStrike" kern="1200" cap="none" spc="-1" normalizeH="0" baseline="0" noProof="0" dirty="0">
                <a:ln>
                  <a:noFill/>
                </a:ln>
                <a:solidFill>
                  <a:srgbClr val="000000"/>
                </a:solidFill>
                <a:effectLst/>
                <a:uLnTx/>
                <a:uFillTx/>
                <a:latin typeface="Arial"/>
              </a:rPr>
              <a:t> favorisce l’aumento della pressione arteriosa, uno dei fattori di rischio più importanti per le malattie cardiovascolari.</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591" name="CustomShape 3"/>
          <p:cNvSpPr/>
          <p:nvPr/>
        </p:nvSpPr>
        <p:spPr>
          <a:xfrm>
            <a:off x="253080" y="3501000"/>
            <a:ext cx="8642160" cy="293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90520" marR="0" lvl="0" indent="-290160" algn="l" defTabSz="914400" rtl="0" eaLnBrk="1" fontAlgn="auto" latinLnBrk="0" hangingPunct="1">
              <a:lnSpc>
                <a:spcPct val="120000"/>
              </a:lnSpc>
              <a:spcBef>
                <a:spcPts val="0"/>
              </a:spcBef>
              <a:spcAft>
                <a:spcPts val="1681"/>
              </a:spcAft>
              <a:buClr>
                <a:srgbClr val="000000"/>
              </a:buClr>
              <a:buSzPct val="120000"/>
              <a:buFont typeface="Wingdings" charset="2"/>
              <a:buChar char=""/>
              <a:tabLst/>
              <a:defRPr/>
            </a:pPr>
            <a:r>
              <a:rPr kumimoji="0" lang="it-IT" sz="2400" b="1" i="0" u="none" strike="noStrike" kern="1200" cap="none" spc="-1" normalizeH="0" baseline="0" noProof="0" dirty="0">
                <a:ln>
                  <a:noFill/>
                </a:ln>
                <a:solidFill>
                  <a:srgbClr val="000000"/>
                </a:solidFill>
                <a:effectLst/>
                <a:uLnTx/>
                <a:uFillTx/>
                <a:latin typeface="Arial"/>
              </a:rPr>
              <a:t>L’abitudine di “saltare” i pasti</a:t>
            </a:r>
            <a:r>
              <a:rPr kumimoji="0" lang="it-IT" sz="2400" b="0" i="0" u="none" strike="noStrike" kern="1200" cap="none" spc="-1" normalizeH="0" baseline="0" noProof="0" dirty="0">
                <a:ln>
                  <a:noFill/>
                </a:ln>
                <a:solidFill>
                  <a:srgbClr val="000000"/>
                </a:solidFill>
                <a:effectLst/>
                <a:uLnTx/>
                <a:uFillTx/>
                <a:latin typeface="Arial"/>
              </a:rPr>
              <a:t>, non mantenendo la giusta cadenza dei 3-5 piccoli pasti, non permette di controllare il “senso di fame” e porta a mangiare grandi quantità di cibo in un pasto unico.</a:t>
            </a:r>
            <a:endParaRPr kumimoji="0" lang="it-IT" sz="2400" b="0" i="0" u="none" strike="noStrike" kern="1200" cap="none" spc="-1" normalizeH="0" baseline="0" noProof="0" dirty="0">
              <a:ln>
                <a:noFill/>
              </a:ln>
              <a:solidFill>
                <a:prstClr val="black"/>
              </a:solidFill>
              <a:effectLst/>
              <a:uLnTx/>
              <a:uFillTx/>
              <a:latin typeface="Arial"/>
            </a:endParaRPr>
          </a:p>
          <a:p>
            <a:pPr marL="290520" marR="0" lvl="0" indent="-290160" algn="l" defTabSz="914400" rtl="0" eaLnBrk="1" fontAlgn="auto" latinLnBrk="0" hangingPunct="1">
              <a:lnSpc>
                <a:spcPct val="120000"/>
              </a:lnSpc>
              <a:spcBef>
                <a:spcPts val="0"/>
              </a:spcBef>
              <a:spcAft>
                <a:spcPts val="1681"/>
              </a:spcAft>
              <a:buClr>
                <a:srgbClr val="000000"/>
              </a:buClr>
              <a:buSzPct val="120000"/>
              <a:buFont typeface="Wingdings" charset="2"/>
              <a:buChar char=""/>
              <a:tabLst/>
              <a:defRPr/>
            </a:pPr>
            <a:r>
              <a:rPr kumimoji="0" lang="it-IT" sz="2400" b="0" i="0" u="none" strike="noStrike" kern="1200" cap="none" spc="-1" normalizeH="0" baseline="0" noProof="0" dirty="0">
                <a:ln>
                  <a:noFill/>
                </a:ln>
                <a:solidFill>
                  <a:srgbClr val="000000"/>
                </a:solidFill>
                <a:effectLst/>
                <a:uLnTx/>
                <a:uFillTx/>
                <a:latin typeface="Arial"/>
              </a:rPr>
              <a:t>Tutto ciò facilita l’aumento del peso corporeo e predispone all’obesità</a:t>
            </a:r>
            <a:endParaRPr kumimoji="0" lang="it-IT" sz="2400" b="0" i="0" u="none" strike="noStrike" kern="1200" cap="none" spc="-1" normalizeH="0" baseline="0" noProof="0" dirty="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C49890EE-92DE-B24B-9656-0F0881968A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33551844"/>
      </p:ext>
    </p:extLst>
  </p:cSld>
  <p:clrMapOvr>
    <a:masterClrMapping/>
  </p:clrMapOvr>
  <mc:AlternateContent xmlns:mc="http://schemas.openxmlformats.org/markup-compatibility/2006" xmlns:p14="http://schemas.microsoft.com/office/powerpoint/2010/main">
    <mc:Choice Requires="p14">
      <p:transition spd="slow" p14:dur="2000" advTm="31461"/>
    </mc:Choice>
    <mc:Fallback xmlns="">
      <p:transition spd="slow" advTm="3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6"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57" name="CustomShape 2"/>
          <p:cNvSpPr/>
          <p:nvPr/>
        </p:nvSpPr>
        <p:spPr>
          <a:xfrm>
            <a:off x="2521080" y="1700640"/>
            <a:ext cx="5999040" cy="4281840"/>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noAutofit/>
          </a:bodyPr>
          <a:lstStyle/>
          <a:p>
            <a:pPr marL="346320" marR="0" lvl="0" indent="-342720" algn="l" defTabSz="914400" rtl="0" eaLnBrk="1" fontAlgn="auto" latinLnBrk="0" hangingPunct="1">
              <a:lnSpc>
                <a:spcPct val="100000"/>
              </a:lnSpc>
              <a:spcBef>
                <a:spcPts val="476"/>
              </a:spcBef>
              <a:spcAft>
                <a:spcPts val="0"/>
              </a:spcAft>
              <a:buClr>
                <a:srgbClr val="000000"/>
              </a:buClr>
              <a:buSzTx/>
              <a:buFont typeface="Wingdings" charset="2"/>
              <a:buChar char=""/>
              <a:tabLst/>
              <a:defRPr/>
            </a:pPr>
            <a:r>
              <a:rPr kumimoji="0" lang="it-IT" sz="2800" b="1" i="0" u="none" strike="noStrike" kern="1200" cap="none" spc="-1" normalizeH="0" baseline="0" noProof="0" dirty="0">
                <a:ln>
                  <a:noFill/>
                </a:ln>
                <a:solidFill>
                  <a:srgbClr val="000000"/>
                </a:solidFill>
                <a:effectLst/>
                <a:uLnTx/>
                <a:uFillTx/>
                <a:latin typeface="Arial"/>
                <a:ea typeface="Helvetica Light"/>
              </a:rPr>
              <a:t>RISPETTARE LE RISPOSTE DEL TUO FISICO</a:t>
            </a:r>
            <a:endParaRPr kumimoji="0" lang="it-IT" sz="2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476"/>
              </a:spcBef>
              <a:spcAft>
                <a:spcPts val="0"/>
              </a:spcAft>
              <a:buClrTx/>
              <a:buSzTx/>
              <a:buFontTx/>
              <a:buNone/>
              <a:tabLst/>
              <a:defRPr/>
            </a:pPr>
            <a:endParaRPr kumimoji="0" lang="it-IT" sz="2800" b="0" i="0" u="none" strike="noStrike" kern="1200" cap="none" spc="-1" normalizeH="0" baseline="0" noProof="0" dirty="0">
              <a:ln>
                <a:noFill/>
              </a:ln>
              <a:solidFill>
                <a:prstClr val="black"/>
              </a:solidFill>
              <a:effectLst/>
              <a:uLnTx/>
              <a:uFillTx/>
              <a:latin typeface="Arial"/>
            </a:endParaRPr>
          </a:p>
          <a:p>
            <a:pPr marL="346320" marR="0" lvl="0" indent="-342720" algn="l" defTabSz="914400" rtl="0" eaLnBrk="1" fontAlgn="auto" latinLnBrk="0" hangingPunct="1">
              <a:lnSpc>
                <a:spcPct val="100000"/>
              </a:lnSpc>
              <a:spcBef>
                <a:spcPts val="476"/>
              </a:spcBef>
              <a:spcAft>
                <a:spcPts val="0"/>
              </a:spcAft>
              <a:buClr>
                <a:srgbClr val="000000"/>
              </a:buClr>
              <a:buSzTx/>
              <a:buFont typeface="Wingdings" charset="2"/>
              <a:buChar char=""/>
              <a:tabLst/>
              <a:defRPr/>
            </a:pPr>
            <a:r>
              <a:rPr kumimoji="0" lang="it-IT" sz="2800" b="1" i="0" u="none" strike="noStrike" kern="1200" cap="none" spc="-1" normalizeH="0" baseline="0" noProof="0" dirty="0">
                <a:ln>
                  <a:noFill/>
                </a:ln>
                <a:solidFill>
                  <a:srgbClr val="000000"/>
                </a:solidFill>
                <a:effectLst/>
                <a:uLnTx/>
                <a:uFillTx/>
                <a:latin typeface="Arial"/>
                <a:ea typeface="Helvetica Light"/>
              </a:rPr>
              <a:t>IL TUO COMPORTAMENTO DIVENTA “STABILE” DOPO ALCUNI  MESI</a:t>
            </a:r>
            <a:endParaRPr kumimoji="0" lang="it-IT" sz="28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476"/>
              </a:spcBef>
              <a:spcAft>
                <a:spcPts val="0"/>
              </a:spcAft>
              <a:buClrTx/>
              <a:buSzTx/>
              <a:buFontTx/>
              <a:buNone/>
              <a:tabLst/>
              <a:defRPr/>
            </a:pPr>
            <a:endParaRPr kumimoji="0" lang="it-IT" sz="2800" b="0" i="0" u="none" strike="noStrike" kern="1200" cap="none" spc="-1" normalizeH="0" baseline="0" noProof="0" dirty="0">
              <a:ln>
                <a:noFill/>
              </a:ln>
              <a:solidFill>
                <a:prstClr val="black"/>
              </a:solidFill>
              <a:effectLst/>
              <a:uLnTx/>
              <a:uFillTx/>
              <a:latin typeface="Arial"/>
            </a:endParaRPr>
          </a:p>
          <a:p>
            <a:pPr marL="347760" marR="0" lvl="0" indent="-342720" algn="l" defTabSz="914400" rtl="0" eaLnBrk="1" fontAlgn="auto" latinLnBrk="0" hangingPunct="1">
              <a:lnSpc>
                <a:spcPct val="100000"/>
              </a:lnSpc>
              <a:spcBef>
                <a:spcPts val="476"/>
              </a:spcBef>
              <a:spcAft>
                <a:spcPts val="0"/>
              </a:spcAft>
              <a:buClr>
                <a:srgbClr val="000000"/>
              </a:buClr>
              <a:buSzTx/>
              <a:buFont typeface="Wingdings" charset="2"/>
              <a:buChar char=""/>
              <a:tabLst/>
              <a:defRPr/>
            </a:pPr>
            <a:r>
              <a:rPr kumimoji="0" lang="it-IT" sz="2800" b="1" i="0" u="none" strike="noStrike" kern="1200" cap="none" spc="-1" normalizeH="0" baseline="0" noProof="0" dirty="0">
                <a:ln>
                  <a:noFill/>
                </a:ln>
                <a:solidFill>
                  <a:srgbClr val="000000"/>
                </a:solidFill>
                <a:effectLst/>
                <a:uLnTx/>
                <a:uFillTx/>
                <a:latin typeface="Arial"/>
                <a:ea typeface="Helvetica Light"/>
              </a:rPr>
              <a:t>SE INTERROMPI L’ATTIVITÀ FISICA PER QUALSIASI MOTIVO RIPRENDILA AL PIÙ PRESTO</a:t>
            </a:r>
            <a:endParaRPr kumimoji="0" lang="it-IT" sz="2800" b="0" i="0" u="none" strike="noStrike" kern="1200" cap="none" spc="-1" normalizeH="0" baseline="0" noProof="0" dirty="0">
              <a:ln>
                <a:noFill/>
              </a:ln>
              <a:solidFill>
                <a:prstClr val="black"/>
              </a:solidFill>
              <a:effectLst/>
              <a:uLnTx/>
              <a:uFillTx/>
              <a:latin typeface="Arial"/>
            </a:endParaRPr>
          </a:p>
        </p:txBody>
      </p:sp>
      <p:sp>
        <p:nvSpPr>
          <p:cNvPr id="2758" name="CustomShape 3"/>
          <p:cNvSpPr/>
          <p:nvPr/>
        </p:nvSpPr>
        <p:spPr>
          <a:xfrm>
            <a:off x="250920" y="155160"/>
            <a:ext cx="8642160" cy="1112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35640" tIns="35640" rIns="35640" bIns="3564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CONSIGLI PRATICI PER L’ATTIVITÀ FISICA</a:t>
            </a:r>
            <a:endParaRPr kumimoji="0" lang="it-IT" sz="3600" b="0" i="0" u="none" strike="noStrike" kern="1200" cap="none" spc="-1" normalizeH="0" baseline="0" noProof="0">
              <a:ln>
                <a:noFill/>
              </a:ln>
              <a:solidFill>
                <a:prstClr val="black"/>
              </a:solidFill>
              <a:effectLst/>
              <a:uLnTx/>
              <a:uFillTx/>
              <a:latin typeface="Arial"/>
            </a:endParaRPr>
          </a:p>
        </p:txBody>
      </p:sp>
      <p:pic>
        <p:nvPicPr>
          <p:cNvPr id="2759" name="Elemento grafico 2" descr="Persona con idea con riempimento a tinta unita"/>
          <p:cNvPicPr/>
          <p:nvPr/>
        </p:nvPicPr>
        <p:blipFill>
          <a:blip r:embed="rId4"/>
          <a:stretch/>
        </p:blipFill>
        <p:spPr>
          <a:xfrm>
            <a:off x="491400" y="2606760"/>
            <a:ext cx="2210040" cy="2210040"/>
          </a:xfrm>
          <a:prstGeom prst="rect">
            <a:avLst/>
          </a:prstGeom>
          <a:ln>
            <a:noFill/>
          </a:ln>
        </p:spPr>
      </p:pic>
      <p:pic>
        <p:nvPicPr>
          <p:cNvPr id="2" name="Audio 1">
            <a:hlinkClick r:id="" action="ppaction://media"/>
            <a:extLst>
              <a:ext uri="{FF2B5EF4-FFF2-40B4-BE49-F238E27FC236}">
                <a16:creationId xmlns:a16="http://schemas.microsoft.com/office/drawing/2014/main" id="{B8600B6F-5CA9-704B-B109-1617238A46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7448752"/>
      </p:ext>
    </p:extLst>
  </p:cSld>
  <p:clrMapOvr>
    <a:masterClrMapping/>
  </p:clrMapOvr>
  <mc:AlternateContent xmlns:mc="http://schemas.openxmlformats.org/markup-compatibility/2006" xmlns:p14="http://schemas.microsoft.com/office/powerpoint/2010/main">
    <mc:Choice Requires="p14">
      <p:transition spd="slow" p14:dur="2000" advTm="16529"/>
    </mc:Choice>
    <mc:Fallback xmlns="">
      <p:transition spd="slow" advTm="16529"/>
    </mc:Fallback>
  </mc:AlternateContent>
  <p:timing>
    <p:tnLst>
      <p:par>
        <p:cTn id="1" dur="indefinite" restart="never" nodeType="tmRoot">
          <p:childTnLst>
            <p:seq>
              <p:cTn id="2" dur="indefinite" nodeType="mainSeq">
                <p:childTnLst>
                  <p:par>
                    <p:cTn id="3" fill="hold" nodeType="clickEffect">
                      <p:stCondLst>
                        <p:cond delay="indefinite"/>
                        <p:cond evt="onBegin" delay="0">
                          <p:tn val="2"/>
                        </p:cond>
                      </p:stCondLst>
                      <p:childTnLst>
                        <p:par>
                          <p:cTn id="4" fill="hold" nodeType="afterEffect">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0" name="CustomShape 1"/>
          <p:cNvSpPr/>
          <p:nvPr/>
        </p:nvSpPr>
        <p:spPr>
          <a:xfrm>
            <a:off x="2509560" y="5513760"/>
            <a:ext cx="2783880" cy="66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110000"/>
              </a:lnSpc>
              <a:spcBef>
                <a:spcPts val="845"/>
              </a:spcBef>
              <a:spcAft>
                <a:spcPts val="0"/>
              </a:spcAft>
              <a:buClrTx/>
              <a:buSzTx/>
              <a:buFontTx/>
              <a:buNone/>
              <a:tabLst/>
              <a:defRPr/>
            </a:pPr>
            <a:r>
              <a:rPr kumimoji="0" lang="it-IT" sz="1270" b="0" i="0" u="none" strike="noStrike" kern="1200" cap="none" spc="-1" normalizeH="0" baseline="0" noProof="0">
                <a:ln>
                  <a:noFill/>
                </a:ln>
                <a:solidFill>
                  <a:srgbClr val="FFFFFF"/>
                </a:solidFill>
                <a:effectLst/>
                <a:uLnTx/>
                <a:uFillTx/>
                <a:latin typeface="Arial"/>
                <a:ea typeface="Helvetica Light"/>
              </a:rPr>
              <a:t>           </a:t>
            </a:r>
            <a:endParaRPr kumimoji="0" lang="it-IT" sz="1270" b="0" i="0" u="none" strike="noStrike" kern="1200" cap="none" spc="-1" normalizeH="0" baseline="0" noProof="0">
              <a:ln>
                <a:noFill/>
              </a:ln>
              <a:solidFill>
                <a:prstClr val="black"/>
              </a:solidFill>
              <a:effectLst/>
              <a:uLnTx/>
              <a:uFillTx/>
              <a:latin typeface="Arial"/>
            </a:endParaRPr>
          </a:p>
        </p:txBody>
      </p:sp>
      <p:sp>
        <p:nvSpPr>
          <p:cNvPr id="2761" name="CustomShape 2"/>
          <p:cNvSpPr/>
          <p:nvPr/>
        </p:nvSpPr>
        <p:spPr>
          <a:xfrm>
            <a:off x="395640" y="1845000"/>
            <a:ext cx="6336360" cy="43920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43080" marR="0" lvl="0" indent="-342720" algn="l" defTabSz="914400" rtl="0" eaLnBrk="1" fontAlgn="auto" latinLnBrk="0" hangingPunct="1">
              <a:lnSpc>
                <a:spcPct val="150000"/>
              </a:lnSpc>
              <a:spcBef>
                <a:spcPts val="0"/>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ea typeface="Helvetica Light"/>
              </a:rPr>
              <a:t>dolore toracico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0"/>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ea typeface="Helvetica Light"/>
              </a:rPr>
              <a:t>variazioni eccessive della frequenza cardiaca </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0"/>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ea typeface="Helvetica Light"/>
              </a:rPr>
              <a:t>disturbi del ritmo durante o subito dopo l’esercizio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0"/>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ea typeface="Helvetica Light"/>
              </a:rPr>
              <a:t>dispnea, angina o affaticamento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0"/>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ea typeface="Helvetica Light"/>
              </a:rPr>
              <a:t>pallore, sudorazione, bradicardia e/o ipotensione posturale</a:t>
            </a:r>
            <a:endParaRPr kumimoji="0" lang="it-IT" sz="2400" b="0" i="0" u="none" strike="noStrike" kern="1200" cap="none" spc="-1" normalizeH="0" baseline="0" noProof="0">
              <a:ln>
                <a:noFill/>
              </a:ln>
              <a:solidFill>
                <a:prstClr val="black"/>
              </a:solidFill>
              <a:effectLst/>
              <a:uLnTx/>
              <a:uFillTx/>
              <a:latin typeface="Arial"/>
            </a:endParaRPr>
          </a:p>
        </p:txBody>
      </p:sp>
      <p:sp>
        <p:nvSpPr>
          <p:cNvPr id="2762" name="CustomShape 3"/>
          <p:cNvSpPr/>
          <p:nvPr/>
        </p:nvSpPr>
        <p:spPr>
          <a:xfrm>
            <a:off x="250920" y="186480"/>
            <a:ext cx="8642160" cy="1081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ea typeface="Helvetica Light"/>
              </a:rPr>
              <a:t>INDICAZIONI ALLA SOSPENSIONE DELL’ATTIVITÀ FISICA </a:t>
            </a:r>
            <a:endParaRPr kumimoji="0" lang="it-IT" sz="3600" b="0" i="0" u="none" strike="noStrike" kern="1200" cap="none" spc="-1" normalizeH="0" baseline="0" noProof="0">
              <a:ln>
                <a:noFill/>
              </a:ln>
              <a:solidFill>
                <a:prstClr val="black"/>
              </a:solidFill>
              <a:effectLst/>
              <a:uLnTx/>
              <a:uFillTx/>
              <a:latin typeface="Arial"/>
            </a:endParaRPr>
          </a:p>
        </p:txBody>
      </p:sp>
      <p:pic>
        <p:nvPicPr>
          <p:cNvPr id="2763" name="Picture 13"/>
          <p:cNvPicPr/>
          <p:nvPr/>
        </p:nvPicPr>
        <p:blipFill>
          <a:blip r:embed="rId6"/>
          <a:stretch/>
        </p:blipFill>
        <p:spPr>
          <a:xfrm>
            <a:off x="6948360" y="2678760"/>
            <a:ext cx="1944720" cy="1943640"/>
          </a:xfrm>
          <a:prstGeom prst="rect">
            <a:avLst/>
          </a:prstGeom>
          <a:ln>
            <a:noFill/>
          </a:ln>
        </p:spPr>
      </p:pic>
      <p:pic>
        <p:nvPicPr>
          <p:cNvPr id="2" name="Audio 1">
            <a:hlinkClick r:id="" action="ppaction://media"/>
            <a:extLst>
              <a:ext uri="{FF2B5EF4-FFF2-40B4-BE49-F238E27FC236}">
                <a16:creationId xmlns:a16="http://schemas.microsoft.com/office/drawing/2014/main" id="{EE5F671D-8A5B-4048-B0B5-13F13396201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004244762"/>
      </p:ext>
    </p:extLst>
  </p:cSld>
  <p:clrMapOvr>
    <a:masterClrMapping/>
  </p:clrMapOvr>
  <mc:AlternateContent xmlns:mc="http://schemas.openxmlformats.org/markup-compatibility/2006" xmlns:p14="http://schemas.microsoft.com/office/powerpoint/2010/main">
    <mc:Choice Requires="p14">
      <p:transition spd="slow" p14:dur="2000" advTm="31149"/>
    </mc:Choice>
    <mc:Fallback xmlns="">
      <p:transition spd="slow" advTm="31149"/>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 name="CustomShape 1"/>
          <p:cNvSpPr/>
          <p:nvPr/>
        </p:nvSpPr>
        <p:spPr>
          <a:xfrm>
            <a:off x="250920" y="1691640"/>
            <a:ext cx="8642160" cy="1711440"/>
          </a:xfrm>
          <a:prstGeom prst="rect">
            <a:avLst/>
          </a:prstGeom>
          <a:noFill/>
          <a:ln w="9360">
            <a:noFill/>
          </a:ln>
        </p:spPr>
        <p:style>
          <a:lnRef idx="0">
            <a:scrgbClr r="0" g="0" b="0"/>
          </a:lnRef>
          <a:fillRef idx="0">
            <a:scrgbClr r="0" g="0" b="0"/>
          </a:fillRef>
          <a:effectRef idx="0">
            <a:scrgbClr r="0" g="0" b="0"/>
          </a:effectRef>
          <a:fontRef idx="minor"/>
        </p:style>
        <p:txBody>
          <a:bodyPr lIns="0" tIns="64800" rIns="0" bIns="0" anchor="ctr">
            <a:spAutoFit/>
          </a:bodyPr>
          <a:lstStyle/>
          <a:p>
            <a:pPr marL="9360" marR="0" lvl="0" indent="-9000" algn="ctr" defTabSz="914400" rtl="0" eaLnBrk="1" fontAlgn="auto" latinLnBrk="0" hangingPunct="1">
              <a:lnSpc>
                <a:spcPct val="100000"/>
              </a:lnSpc>
              <a:spcBef>
                <a:spcPts val="510"/>
              </a:spcBef>
              <a:spcAft>
                <a:spcPts val="0"/>
              </a:spcAft>
              <a:buClrTx/>
              <a:buSzTx/>
              <a:buFontTx/>
              <a:buNone/>
              <a:tabLst/>
              <a:defRPr/>
            </a:pPr>
            <a:r>
              <a:rPr kumimoji="0" lang="it-IT" sz="5400" b="1" i="0" u="none" strike="noStrike" kern="1200" cap="none" spc="18" normalizeH="0" baseline="0" noProof="0">
                <a:ln>
                  <a:noFill/>
                </a:ln>
                <a:solidFill>
                  <a:srgbClr val="C00000"/>
                </a:solidFill>
                <a:effectLst/>
                <a:uLnTx/>
                <a:uFillTx/>
                <a:latin typeface="Arial"/>
              </a:rPr>
              <a:t>ASPETTO PSICOLOGICO DELLA MALATTIA</a:t>
            </a:r>
            <a:endParaRPr kumimoji="0" lang="it-IT" sz="5400" b="0" i="0" u="none" strike="noStrike" kern="1200" cap="none" spc="-1" normalizeH="0" baseline="0" noProof="0">
              <a:ln>
                <a:noFill/>
              </a:ln>
              <a:solidFill>
                <a:prstClr val="black"/>
              </a:solidFill>
              <a:effectLst/>
              <a:uLnTx/>
              <a:uFillTx/>
              <a:latin typeface="Arial"/>
            </a:endParaRPr>
          </a:p>
        </p:txBody>
      </p:sp>
      <p:pic>
        <p:nvPicPr>
          <p:cNvPr id="2765" name="Elemento grafico 7" descr="Salute mentale"/>
          <p:cNvPicPr/>
          <p:nvPr/>
        </p:nvPicPr>
        <p:blipFill>
          <a:blip r:embed="rId4"/>
          <a:stretch/>
        </p:blipFill>
        <p:spPr>
          <a:xfrm>
            <a:off x="3492000" y="3645000"/>
            <a:ext cx="2426040" cy="2426040"/>
          </a:xfrm>
          <a:prstGeom prst="rect">
            <a:avLst/>
          </a:prstGeom>
          <a:ln>
            <a:noFill/>
          </a:ln>
        </p:spPr>
      </p:pic>
      <p:sp>
        <p:nvSpPr>
          <p:cNvPr id="2766"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pic>
        <p:nvPicPr>
          <p:cNvPr id="4" name="Audio 3">
            <a:hlinkClick r:id="" action="ppaction://media"/>
            <a:extLst>
              <a:ext uri="{FF2B5EF4-FFF2-40B4-BE49-F238E27FC236}">
                <a16:creationId xmlns:a16="http://schemas.microsoft.com/office/drawing/2014/main" id="{753CAF19-9B31-BF42-BF35-AE2DB49C0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64284826"/>
      </p:ext>
    </p:extLst>
  </p:cSld>
  <p:clrMapOvr>
    <a:masterClrMapping/>
  </p:clrMapOvr>
  <mc:AlternateContent xmlns:mc="http://schemas.openxmlformats.org/markup-compatibility/2006" xmlns:p14="http://schemas.microsoft.com/office/powerpoint/2010/main">
    <mc:Choice Requires="p14">
      <p:transition spd="slow" p14:dur="2000" advTm="17365"/>
    </mc:Choice>
    <mc:Fallback xmlns="">
      <p:transition spd="slow" advTm="1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7" name="CustomShape 1"/>
          <p:cNvSpPr/>
          <p:nvPr/>
        </p:nvSpPr>
        <p:spPr>
          <a:xfrm>
            <a:off x="250920" y="289800"/>
            <a:ext cx="8642160" cy="96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800"/>
              </a:spcBef>
              <a:spcAft>
                <a:spcPts val="0"/>
              </a:spcAft>
              <a:buClrTx/>
              <a:buSzTx/>
              <a:buFontTx/>
              <a:buNone/>
              <a:tabLst/>
              <a:defRPr/>
            </a:pPr>
            <a:r>
              <a:rPr kumimoji="0" lang="it-IT" sz="3600" b="1" i="0" u="none" strike="noStrike" kern="1200" cap="none" spc="-1" normalizeH="0" baseline="0" noProof="0">
                <a:ln>
                  <a:noFill/>
                </a:ln>
                <a:solidFill>
                  <a:srgbClr val="CC0000"/>
                </a:solidFill>
                <a:effectLst/>
                <a:uLnTx/>
                <a:uFillTx/>
                <a:latin typeface="Arial"/>
              </a:rPr>
              <a:t>INDICAZIONI PER ACCEDERE ALL’AMBULATORIO CON PSICOLOGA</a:t>
            </a:r>
            <a:endParaRPr kumimoji="0" lang="it-IT" sz="3600" b="0" i="0" u="none" strike="noStrike" kern="1200" cap="none" spc="-1" normalizeH="0" baseline="0" noProof="0">
              <a:ln>
                <a:noFill/>
              </a:ln>
              <a:solidFill>
                <a:prstClr val="black"/>
              </a:solidFill>
              <a:effectLst/>
              <a:uLnTx/>
              <a:uFillTx/>
              <a:latin typeface="Arial"/>
            </a:endParaRPr>
          </a:p>
        </p:txBody>
      </p:sp>
      <p:pic>
        <p:nvPicPr>
          <p:cNvPr id="2" name="Audio 1">
            <a:hlinkClick r:id="" action="ppaction://media"/>
            <a:extLst>
              <a:ext uri="{FF2B5EF4-FFF2-40B4-BE49-F238E27FC236}">
                <a16:creationId xmlns:a16="http://schemas.microsoft.com/office/drawing/2014/main" id="{5BAE3B8F-DA15-0149-9F31-13828FD2F0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
        <p:nvSpPr>
          <p:cNvPr id="4" name="CustomShape 2">
            <a:extLst>
              <a:ext uri="{FF2B5EF4-FFF2-40B4-BE49-F238E27FC236}">
                <a16:creationId xmlns:a16="http://schemas.microsoft.com/office/drawing/2014/main" id="{BF72240F-0FB1-BF4D-B635-A3BD6645BD8F}"/>
              </a:ext>
            </a:extLst>
          </p:cNvPr>
          <p:cNvSpPr/>
          <p:nvPr/>
        </p:nvSpPr>
        <p:spPr>
          <a:xfrm>
            <a:off x="770563" y="1802775"/>
            <a:ext cx="7344737" cy="557485"/>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noAutofit/>
          </a:bodyPr>
          <a:lstStyle/>
          <a:p>
            <a:pPr marL="3600" marR="0" lvl="0" algn="ctr" defTabSz="914400" rtl="0" eaLnBrk="1" fontAlgn="auto" latinLnBrk="0" hangingPunct="1">
              <a:lnSpc>
                <a:spcPct val="100000"/>
              </a:lnSpc>
              <a:spcBef>
                <a:spcPts val="476"/>
              </a:spcBef>
              <a:spcAft>
                <a:spcPts val="0"/>
              </a:spcAft>
              <a:buClr>
                <a:srgbClr val="000000"/>
              </a:buClr>
              <a:buSzTx/>
              <a:tabLst/>
              <a:defRPr/>
            </a:pPr>
            <a:r>
              <a:rPr kumimoji="0" lang="it-IT" sz="2800" b="0" i="0" u="none" strike="noStrike" kern="1200" cap="none" spc="-1" normalizeH="0" baseline="0" noProof="0" dirty="0">
                <a:ln>
                  <a:noFill/>
                </a:ln>
                <a:solidFill>
                  <a:prstClr val="black"/>
                </a:solidFill>
                <a:effectLst/>
                <a:uLnTx/>
                <a:uFillTx/>
                <a:latin typeface="Arial"/>
              </a:rPr>
              <a:t>CONTATTARE</a:t>
            </a:r>
            <a:r>
              <a:rPr kumimoji="0" lang="it-IT" sz="2800" b="0" i="0" u="none" strike="noStrike" kern="1200" cap="none" spc="-1" normalizeH="0" noProof="0" dirty="0">
                <a:ln>
                  <a:noFill/>
                </a:ln>
                <a:solidFill>
                  <a:prstClr val="black"/>
                </a:solidFill>
                <a:effectLst/>
                <a:uLnTx/>
                <a:uFillTx/>
                <a:latin typeface="Arial"/>
              </a:rPr>
              <a:t> IL </a:t>
            </a:r>
            <a:r>
              <a:rPr lang="it-IT" sz="2800" spc="-1" dirty="0">
                <a:solidFill>
                  <a:prstClr val="black"/>
                </a:solidFill>
                <a:latin typeface="Arial"/>
              </a:rPr>
              <a:t>C</a:t>
            </a:r>
            <a:r>
              <a:rPr kumimoji="0" lang="it-IT" sz="2800" b="0" i="0" u="none" strike="noStrike" kern="1200" cap="none" spc="-1" normalizeH="0" baseline="0" noProof="0" dirty="0">
                <a:ln>
                  <a:noFill/>
                </a:ln>
                <a:solidFill>
                  <a:prstClr val="black"/>
                </a:solidFill>
                <a:effectLst/>
                <a:uLnTx/>
                <a:uFillTx/>
                <a:latin typeface="Arial"/>
              </a:rPr>
              <a:t>ENTRALINO</a:t>
            </a:r>
            <a:r>
              <a:rPr kumimoji="0" lang="it-IT" sz="2800" b="0" i="0" u="none" strike="noStrike" kern="1200" cap="none" spc="-1" normalizeH="0" noProof="0" dirty="0">
                <a:ln>
                  <a:noFill/>
                </a:ln>
                <a:solidFill>
                  <a:prstClr val="black"/>
                </a:solidFill>
                <a:effectLst/>
                <a:uLnTx/>
                <a:uFillTx/>
                <a:latin typeface="Arial"/>
              </a:rPr>
              <a:t> : 0433 4881</a:t>
            </a:r>
            <a:endParaRPr kumimoji="0" lang="it-IT" sz="2800" b="0" i="0" u="none" strike="noStrike" kern="1200" cap="none" spc="-1" normalizeH="0" baseline="0" noProof="0" dirty="0">
              <a:ln>
                <a:noFill/>
              </a:ln>
              <a:solidFill>
                <a:prstClr val="black"/>
              </a:solidFill>
              <a:effectLst/>
              <a:uLnTx/>
              <a:uFillTx/>
              <a:latin typeface="Arial"/>
            </a:endParaRPr>
          </a:p>
        </p:txBody>
      </p:sp>
      <p:sp>
        <p:nvSpPr>
          <p:cNvPr id="5" name="CustomShape 2">
            <a:extLst>
              <a:ext uri="{FF2B5EF4-FFF2-40B4-BE49-F238E27FC236}">
                <a16:creationId xmlns:a16="http://schemas.microsoft.com/office/drawing/2014/main" id="{E973A708-BC4D-3045-B6F1-2474D92B44EF}"/>
              </a:ext>
            </a:extLst>
          </p:cNvPr>
          <p:cNvSpPr/>
          <p:nvPr/>
        </p:nvSpPr>
        <p:spPr>
          <a:xfrm>
            <a:off x="1289673" y="3060876"/>
            <a:ext cx="6564653" cy="557886"/>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noAutofit/>
          </a:bodyPr>
          <a:lstStyle/>
          <a:p>
            <a:pPr marL="3600" marR="0" lvl="0" algn="ctr" defTabSz="914400" rtl="0" eaLnBrk="1" fontAlgn="auto" latinLnBrk="0" hangingPunct="1">
              <a:lnSpc>
                <a:spcPct val="100000"/>
              </a:lnSpc>
              <a:spcBef>
                <a:spcPts val="476"/>
              </a:spcBef>
              <a:spcAft>
                <a:spcPts val="0"/>
              </a:spcAft>
              <a:buClr>
                <a:srgbClr val="000000"/>
              </a:buClr>
              <a:buSzTx/>
              <a:tabLst/>
              <a:defRPr/>
            </a:pPr>
            <a:r>
              <a:rPr kumimoji="0" lang="it-IT" sz="2800" b="0" i="0" u="none" strike="noStrike" kern="1200" cap="none" spc="-1" normalizeH="0" baseline="0" noProof="0" dirty="0">
                <a:ln>
                  <a:noFill/>
                </a:ln>
                <a:solidFill>
                  <a:prstClr val="black"/>
                </a:solidFill>
                <a:effectLst/>
                <a:uLnTx/>
                <a:uFillTx/>
                <a:latin typeface="Arial"/>
              </a:rPr>
              <a:t>Dottoressa Psicologa Monica </a:t>
            </a:r>
            <a:r>
              <a:rPr kumimoji="0" lang="it-IT" sz="2800" b="0" i="0" u="none" strike="noStrike" kern="1200" cap="none" spc="-1" normalizeH="0" baseline="0" noProof="0" dirty="0" err="1">
                <a:ln>
                  <a:noFill/>
                </a:ln>
                <a:solidFill>
                  <a:prstClr val="black"/>
                </a:solidFill>
                <a:effectLst/>
                <a:uLnTx/>
                <a:uFillTx/>
                <a:latin typeface="Arial"/>
              </a:rPr>
              <a:t>Rabassi</a:t>
            </a:r>
            <a:endParaRPr kumimoji="0" lang="it-IT" sz="2800" b="0" i="0" u="none" strike="noStrike" kern="1200" cap="none" spc="-1" normalizeH="0" baseline="0" noProof="0" dirty="0">
              <a:ln>
                <a:noFill/>
              </a:ln>
              <a:solidFill>
                <a:prstClr val="black"/>
              </a:solidFill>
              <a:effectLst/>
              <a:uLnTx/>
              <a:uFillTx/>
              <a:latin typeface="Arial"/>
            </a:endParaRPr>
          </a:p>
        </p:txBody>
      </p:sp>
      <p:sp>
        <p:nvSpPr>
          <p:cNvPr id="7" name="CustomShape 2">
            <a:extLst>
              <a:ext uri="{FF2B5EF4-FFF2-40B4-BE49-F238E27FC236}">
                <a16:creationId xmlns:a16="http://schemas.microsoft.com/office/drawing/2014/main" id="{AACF85A5-65F4-554B-836E-4E550A0D3D8E}"/>
              </a:ext>
            </a:extLst>
          </p:cNvPr>
          <p:cNvSpPr/>
          <p:nvPr/>
        </p:nvSpPr>
        <p:spPr>
          <a:xfrm>
            <a:off x="1289673" y="4147996"/>
            <a:ext cx="6281847" cy="866967"/>
          </a:xfrm>
          <a:prstGeom prst="rect">
            <a:avLst/>
          </a:prstGeom>
          <a:noFill/>
          <a:ln>
            <a:noFill/>
          </a:ln>
        </p:spPr>
        <p:style>
          <a:lnRef idx="0">
            <a:scrgbClr r="0" g="0" b="0"/>
          </a:lnRef>
          <a:fillRef idx="0">
            <a:scrgbClr r="0" g="0" b="0"/>
          </a:fillRef>
          <a:effectRef idx="0">
            <a:scrgbClr r="0" g="0" b="0"/>
          </a:effectRef>
          <a:fontRef idx="minor"/>
        </p:style>
        <p:txBody>
          <a:bodyPr lIns="63360" tIns="32760" rIns="63360" bIns="32760">
            <a:noAutofit/>
          </a:bodyPr>
          <a:lstStyle/>
          <a:p>
            <a:pPr marL="3600" marR="0" lvl="0" algn="ctr" defTabSz="914400" rtl="0" eaLnBrk="1" fontAlgn="auto" latinLnBrk="0" hangingPunct="1">
              <a:lnSpc>
                <a:spcPct val="100000"/>
              </a:lnSpc>
              <a:spcBef>
                <a:spcPts val="476"/>
              </a:spcBef>
              <a:spcAft>
                <a:spcPts val="0"/>
              </a:spcAft>
              <a:buClr>
                <a:srgbClr val="000000"/>
              </a:buClr>
              <a:buSzTx/>
              <a:tabLst/>
              <a:defRPr/>
            </a:pPr>
            <a:r>
              <a:rPr kumimoji="0" lang="it-IT" sz="2800" b="0" i="0" u="none" strike="noStrike" kern="1200" cap="none" spc="-1" normalizeH="0" baseline="0" noProof="0" dirty="0">
                <a:ln>
                  <a:noFill/>
                </a:ln>
                <a:solidFill>
                  <a:prstClr val="black"/>
                </a:solidFill>
                <a:effectLst/>
                <a:uLnTx/>
                <a:uFillTx/>
                <a:latin typeface="Arial"/>
              </a:rPr>
              <a:t>Presso presidio</a:t>
            </a:r>
            <a:r>
              <a:rPr kumimoji="0" lang="it-IT" sz="2800" b="0" i="0" u="none" strike="noStrike" kern="1200" cap="none" spc="-1" normalizeH="0" noProof="0" dirty="0">
                <a:ln>
                  <a:noFill/>
                </a:ln>
                <a:solidFill>
                  <a:prstClr val="black"/>
                </a:solidFill>
                <a:effectLst/>
                <a:uLnTx/>
                <a:uFillTx/>
                <a:latin typeface="Arial"/>
              </a:rPr>
              <a:t> ospedaliero di Tolmezzo e Gemona</a:t>
            </a:r>
            <a:endParaRPr kumimoji="0" lang="it-IT" sz="2800" b="0" i="0" u="none" strike="noStrike" kern="1200" cap="none" spc="-1" normalizeH="0" baseline="0" noProof="0" dirty="0">
              <a:ln>
                <a:noFill/>
              </a:ln>
              <a:solidFill>
                <a:prstClr val="black"/>
              </a:solidFill>
              <a:effectLst/>
              <a:uLnTx/>
              <a:uFillTx/>
              <a:latin typeface="Arial"/>
            </a:endParaRPr>
          </a:p>
        </p:txBody>
      </p:sp>
      <p:pic>
        <p:nvPicPr>
          <p:cNvPr id="10" name="Elemento grafico 2" descr="Freccia: leggera curva con riempimento a tinta unita">
            <a:extLst>
              <a:ext uri="{FF2B5EF4-FFF2-40B4-BE49-F238E27FC236}">
                <a16:creationId xmlns:a16="http://schemas.microsoft.com/office/drawing/2014/main" id="{77FFDC8F-FEB0-D746-AF36-95BA2C5D32BF}"/>
              </a:ext>
            </a:extLst>
          </p:cNvPr>
          <p:cNvPicPr/>
          <p:nvPr/>
        </p:nvPicPr>
        <p:blipFill>
          <a:blip r:embed="rId5"/>
          <a:stretch/>
        </p:blipFill>
        <p:spPr>
          <a:xfrm rot="5400000">
            <a:off x="4258979" y="2397548"/>
            <a:ext cx="626040" cy="626040"/>
          </a:xfrm>
          <a:prstGeom prst="rect">
            <a:avLst/>
          </a:prstGeom>
          <a:ln>
            <a:noFill/>
          </a:ln>
        </p:spPr>
      </p:pic>
    </p:spTree>
    <p:extLst>
      <p:ext uri="{BB962C8B-B14F-4D97-AF65-F5344CB8AC3E}">
        <p14:creationId xmlns:p14="http://schemas.microsoft.com/office/powerpoint/2010/main" val="1637037260"/>
      </p:ext>
    </p:extLst>
  </p:cSld>
  <p:clrMapOvr>
    <a:masterClrMapping/>
  </p:clrMapOvr>
  <mc:AlternateContent xmlns:mc="http://schemas.openxmlformats.org/markup-compatibility/2006" xmlns:p14="http://schemas.microsoft.com/office/powerpoint/2010/main">
    <mc:Choice Requires="p14">
      <p:transition spd="slow" p14:dur="2000" advTm="18392"/>
    </mc:Choice>
    <mc:Fallback xmlns="">
      <p:transition spd="slow" advTm="1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2" name="CustomShape 1"/>
          <p:cNvSpPr/>
          <p:nvPr/>
        </p:nvSpPr>
        <p:spPr>
          <a:xfrm>
            <a:off x="250920" y="189000"/>
            <a:ext cx="86421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IMPARA A MANGIARE PER IL TUO CUORE</a:t>
            </a:r>
            <a:endParaRPr kumimoji="0" lang="it-IT" sz="3600" b="0" i="0" u="none" strike="noStrike" kern="1200" cap="none" spc="-1" normalizeH="0" baseline="0" noProof="0">
              <a:ln>
                <a:noFill/>
              </a:ln>
              <a:solidFill>
                <a:prstClr val="black"/>
              </a:solidFill>
              <a:effectLst/>
              <a:uLnTx/>
              <a:uFillTx/>
              <a:latin typeface="Arial"/>
            </a:endParaRPr>
          </a:p>
        </p:txBody>
      </p:sp>
      <p:sp>
        <p:nvSpPr>
          <p:cNvPr id="2593" name="CustomShape 2"/>
          <p:cNvSpPr/>
          <p:nvPr/>
        </p:nvSpPr>
        <p:spPr>
          <a:xfrm>
            <a:off x="359280" y="1340280"/>
            <a:ext cx="8389080" cy="72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Possiamo indicare come punti fondamentali per una corretta alimentazione:</a:t>
            </a:r>
            <a:endParaRPr kumimoji="0" lang="it-IT" sz="2400" b="0" i="0" u="none" strike="noStrike" kern="1200" cap="none" spc="-1" normalizeH="0" baseline="0" noProof="0">
              <a:ln>
                <a:noFill/>
              </a:ln>
              <a:solidFill>
                <a:prstClr val="black"/>
              </a:solidFill>
              <a:effectLst/>
              <a:uLnTx/>
              <a:uFillTx/>
              <a:latin typeface="Arial"/>
            </a:endParaRPr>
          </a:p>
        </p:txBody>
      </p:sp>
      <p:sp>
        <p:nvSpPr>
          <p:cNvPr id="2594" name="CustomShape 3"/>
          <p:cNvSpPr/>
          <p:nvPr/>
        </p:nvSpPr>
        <p:spPr>
          <a:xfrm>
            <a:off x="395640" y="2454120"/>
            <a:ext cx="4176000" cy="398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marR="0" lvl="0" indent="-342720" algn="l" defTabSz="914400" rtl="0" eaLnBrk="1" fontAlgn="auto" latinLnBrk="0" hangingPunct="1">
              <a:lnSpc>
                <a:spcPct val="110000"/>
              </a:lnSpc>
              <a:spcBef>
                <a:spcPts val="0"/>
              </a:spcBef>
              <a:spcAft>
                <a:spcPts val="400"/>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Ridurre il consumo dei grassi saturi e del colesterolo</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400"/>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Controllare le calorie introdotte</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400"/>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Ridurre il contenuto di sale (se ipertensione o scompenso)</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400"/>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Aumentare il consumo di frutta, vegetali, cereali e legumi</a:t>
            </a:r>
            <a:endParaRPr kumimoji="0" lang="it-IT" sz="2000" b="0" i="0" u="none" strike="noStrike" kern="1200" cap="none" spc="-1" normalizeH="0" baseline="0" noProof="0" dirty="0">
              <a:ln>
                <a:noFill/>
              </a:ln>
              <a:solidFill>
                <a:prstClr val="black"/>
              </a:solidFill>
              <a:effectLst/>
              <a:uLnTx/>
              <a:uFillTx/>
              <a:latin typeface="Arial"/>
            </a:endParaRPr>
          </a:p>
          <a:p>
            <a:pPr marL="343080" marR="0" lvl="0" indent="-342720" algn="l" defTabSz="914400" rtl="0" eaLnBrk="1" fontAlgn="auto" latinLnBrk="0" hangingPunct="1">
              <a:lnSpc>
                <a:spcPct val="110000"/>
              </a:lnSpc>
              <a:spcBef>
                <a:spcPts val="0"/>
              </a:spcBef>
              <a:spcAft>
                <a:spcPts val="400"/>
              </a:spcAft>
              <a:buClr>
                <a:srgbClr val="000000"/>
              </a:buClr>
              <a:buSzTx/>
              <a:buFont typeface="Wingdings" charset="2"/>
              <a:buChar char=""/>
              <a:tabLst/>
              <a:defRPr/>
            </a:pPr>
            <a:r>
              <a:rPr kumimoji="0" lang="it-IT" sz="2000" b="0" i="0" u="none" strike="noStrike" kern="1200" cap="none" spc="-1" normalizeH="0" baseline="0" noProof="0" dirty="0">
                <a:ln>
                  <a:noFill/>
                </a:ln>
                <a:solidFill>
                  <a:srgbClr val="000000"/>
                </a:solidFill>
                <a:effectLst/>
                <a:uLnTx/>
                <a:uFillTx/>
                <a:latin typeface="Arial"/>
              </a:rPr>
              <a:t>Variare gli alimenti della dieta (ciascun alimento comporta una differente combinazione di nutrienti, vitamine e minerali)</a:t>
            </a:r>
            <a:endParaRPr kumimoji="0" lang="it-IT" sz="2000" b="0" i="0" u="none" strike="noStrike" kern="1200" cap="none" spc="-1" normalizeH="0" baseline="0" noProof="0" dirty="0">
              <a:ln>
                <a:noFill/>
              </a:ln>
              <a:solidFill>
                <a:prstClr val="black"/>
              </a:solidFill>
              <a:effectLst/>
              <a:uLnTx/>
              <a:uFillTx/>
              <a:latin typeface="Arial"/>
            </a:endParaRPr>
          </a:p>
        </p:txBody>
      </p:sp>
      <p:pic>
        <p:nvPicPr>
          <p:cNvPr id="2595" name="Picture 8"/>
          <p:cNvPicPr/>
          <p:nvPr/>
        </p:nvPicPr>
        <p:blipFill>
          <a:blip r:embed="rId4"/>
          <a:stretch/>
        </p:blipFill>
        <p:spPr>
          <a:xfrm>
            <a:off x="4932000" y="2853000"/>
            <a:ext cx="3620880" cy="2944440"/>
          </a:xfrm>
          <a:prstGeom prst="rect">
            <a:avLst/>
          </a:prstGeom>
          <a:ln>
            <a:noFill/>
          </a:ln>
        </p:spPr>
      </p:pic>
      <p:pic>
        <p:nvPicPr>
          <p:cNvPr id="2" name="Audio 1">
            <a:hlinkClick r:id="" action="ppaction://media"/>
            <a:extLst>
              <a:ext uri="{FF2B5EF4-FFF2-40B4-BE49-F238E27FC236}">
                <a16:creationId xmlns:a16="http://schemas.microsoft.com/office/drawing/2014/main" id="{C1CD1DFA-A627-AB43-A55A-837CDF3C0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23483804"/>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6" name="CustomShape 1"/>
          <p:cNvSpPr/>
          <p:nvPr/>
        </p:nvSpPr>
        <p:spPr>
          <a:xfrm>
            <a:off x="285940" y="541070"/>
            <a:ext cx="8642160" cy="5775859"/>
          </a:xfrm>
          <a:prstGeom prst="roundRect">
            <a:avLst>
              <a:gd name="adj" fmla="val 16667"/>
            </a:avLst>
          </a:prstGeom>
          <a:solidFill>
            <a:srgbClr val="F7D4D1"/>
          </a:solid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290520" marR="0" lvl="0" indent="-290160" algn="ctr" defTabSz="914400" rtl="0" eaLnBrk="1" fontAlgn="auto" latinLnBrk="0" hangingPunct="1">
              <a:lnSpc>
                <a:spcPct val="100000"/>
              </a:lnSpc>
              <a:spcBef>
                <a:spcPts val="0"/>
              </a:spcBef>
              <a:spcAft>
                <a:spcPts val="1959"/>
              </a:spcAft>
              <a:buClrTx/>
              <a:buSzTx/>
              <a:buFontTx/>
              <a:buNone/>
              <a:tabLst/>
              <a:defRPr/>
            </a:pPr>
            <a:r>
              <a:rPr kumimoji="0" lang="it-IT" sz="2800" b="1" i="0" u="none" strike="noStrike" kern="1200" cap="none" spc="-1" normalizeH="0" baseline="0" noProof="0" dirty="0">
                <a:ln>
                  <a:noFill/>
                </a:ln>
                <a:solidFill>
                  <a:srgbClr val="000000"/>
                </a:solidFill>
                <a:effectLst/>
                <a:uLnTx/>
                <a:uFillTx/>
                <a:latin typeface="Arial"/>
              </a:rPr>
              <a:t>NON TUTTI I GRASSI SONO UGUALI:</a:t>
            </a:r>
            <a:endParaRPr kumimoji="0" lang="it-IT" sz="2800" b="0" i="0" u="none" strike="noStrike" kern="1200" cap="none" spc="-1" normalizeH="0" baseline="0" noProof="0" dirty="0">
              <a:ln>
                <a:noFill/>
              </a:ln>
              <a:solidFill>
                <a:prstClr val="black"/>
              </a:solidFill>
              <a:effectLst/>
              <a:uLnTx/>
              <a:uFillTx/>
              <a:latin typeface="Arial"/>
            </a:endParaRPr>
          </a:p>
          <a:p>
            <a:pPr marL="290520" marR="0" lvl="0" indent="-290160" defTabSz="914400" rtl="0" eaLnBrk="1" fontAlgn="auto" latinLnBrk="0" hangingPunct="1">
              <a:lnSpc>
                <a:spcPct val="100000"/>
              </a:lnSpc>
              <a:spcBef>
                <a:spcPts val="0"/>
              </a:spcBef>
              <a:spcAft>
                <a:spcPts val="360"/>
              </a:spcAft>
              <a:buClr>
                <a:srgbClr val="000000"/>
              </a:buClr>
              <a:buSzPct val="120000"/>
              <a:buFont typeface="Wingdings" charset="2"/>
              <a:buChar char=""/>
              <a:tabLst/>
              <a:defRPr/>
            </a:pPr>
            <a:r>
              <a:rPr kumimoji="0" lang="it-IT" sz="2400" b="1" i="0" u="none" strike="noStrike" kern="1200" cap="none" spc="-1" normalizeH="0" baseline="0" noProof="0" dirty="0">
                <a:ln>
                  <a:noFill/>
                </a:ln>
                <a:solidFill>
                  <a:srgbClr val="000000"/>
                </a:solidFill>
                <a:effectLst/>
                <a:uLnTx/>
                <a:uFillTx/>
                <a:latin typeface="Arial"/>
              </a:rPr>
              <a:t>i grassi saturi</a:t>
            </a:r>
            <a:r>
              <a:rPr kumimoji="0" lang="it-IT" sz="2400" b="0" i="0" u="none" strike="noStrike" kern="1200" cap="none" spc="-1" normalizeH="0" baseline="0" noProof="0" dirty="0">
                <a:ln>
                  <a:noFill/>
                </a:ln>
                <a:solidFill>
                  <a:srgbClr val="000000"/>
                </a:solidFill>
                <a:effectLst/>
                <a:uLnTx/>
                <a:uFillTx/>
                <a:latin typeface="Arial"/>
              </a:rPr>
              <a:t> (pericolosi per la salute) non sono solo di origine animale, ma esistono anche grassi saturi di origine vegetale (per es.. l’olio di palma, di cocco);</a:t>
            </a:r>
            <a:endParaRPr kumimoji="0" lang="it-IT" sz="2400" b="0" i="0" u="none" strike="noStrike" kern="1200" cap="none" spc="-1" normalizeH="0" baseline="0" noProof="0" dirty="0">
              <a:ln>
                <a:noFill/>
              </a:ln>
              <a:solidFill>
                <a:prstClr val="black"/>
              </a:solidFill>
              <a:effectLst/>
              <a:uLnTx/>
              <a:uFillTx/>
              <a:latin typeface="Arial"/>
            </a:endParaRPr>
          </a:p>
          <a:p>
            <a:pPr marL="290520" marR="0" lvl="0" indent="-290160" defTabSz="914400" rtl="0" eaLnBrk="1" fontAlgn="auto" latinLnBrk="0" hangingPunct="1">
              <a:lnSpc>
                <a:spcPct val="100000"/>
              </a:lnSpc>
              <a:spcBef>
                <a:spcPts val="0"/>
              </a:spcBef>
              <a:spcAft>
                <a:spcPts val="360"/>
              </a:spcAft>
              <a:buClr>
                <a:srgbClr val="000000"/>
              </a:buClr>
              <a:buSzPct val="120000"/>
              <a:buFont typeface="Wingdings" charset="2"/>
              <a:buChar char=""/>
              <a:tabLst/>
              <a:defRPr/>
            </a:pPr>
            <a:r>
              <a:rPr kumimoji="0" lang="it-IT" sz="2400" b="1" i="0" u="none" strike="noStrike" kern="1200" cap="none" spc="-1" normalizeH="0" baseline="0" noProof="0" dirty="0">
                <a:ln>
                  <a:noFill/>
                </a:ln>
                <a:solidFill>
                  <a:srgbClr val="000000"/>
                </a:solidFill>
                <a:effectLst/>
                <a:uLnTx/>
                <a:uFillTx/>
                <a:latin typeface="Arial"/>
              </a:rPr>
              <a:t>l’olio d’oliva</a:t>
            </a:r>
            <a:r>
              <a:rPr kumimoji="0" lang="it-IT" sz="2400" b="0" i="0" u="none" strike="noStrike" kern="1200" cap="none" spc="-1" normalizeH="0" baseline="0" noProof="0" dirty="0">
                <a:ln>
                  <a:noFill/>
                </a:ln>
                <a:solidFill>
                  <a:srgbClr val="000000"/>
                </a:solidFill>
                <a:effectLst/>
                <a:uLnTx/>
                <a:uFillTx/>
                <a:latin typeface="Arial"/>
              </a:rPr>
              <a:t> è un grasso vegetale che contiene l’acido oleico (ma non solo), cioè un grasso monoinsaturo che ha effetti protettivi sulle malattie cardiovascolari;</a:t>
            </a:r>
            <a:endParaRPr kumimoji="0" lang="it-IT" sz="2400" b="0" i="0" u="none" strike="noStrike" kern="1200" cap="none" spc="-1" normalizeH="0" baseline="0" noProof="0" dirty="0">
              <a:ln>
                <a:noFill/>
              </a:ln>
              <a:solidFill>
                <a:prstClr val="black"/>
              </a:solidFill>
              <a:effectLst/>
              <a:uLnTx/>
              <a:uFillTx/>
              <a:latin typeface="Arial"/>
            </a:endParaRPr>
          </a:p>
          <a:p>
            <a:pPr marL="290520" marR="0" lvl="0" indent="-290160" defTabSz="914400" rtl="0" eaLnBrk="1" fontAlgn="auto" latinLnBrk="0" hangingPunct="1">
              <a:lnSpc>
                <a:spcPct val="100000"/>
              </a:lnSpc>
              <a:spcBef>
                <a:spcPts val="0"/>
              </a:spcBef>
              <a:spcAft>
                <a:spcPts val="0"/>
              </a:spcAft>
              <a:buClr>
                <a:srgbClr val="000000"/>
              </a:buClr>
              <a:buSzPct val="120000"/>
              <a:buFont typeface="Wingdings" charset="2"/>
              <a:buChar char=""/>
              <a:tabLst/>
              <a:defRPr/>
            </a:pPr>
            <a:r>
              <a:rPr kumimoji="0" lang="it-IT" sz="2400" b="0" i="0" u="none" strike="noStrike" kern="1200" cap="none" spc="-1" normalizeH="0" baseline="0" noProof="0" dirty="0">
                <a:ln>
                  <a:noFill/>
                </a:ln>
                <a:solidFill>
                  <a:srgbClr val="000000"/>
                </a:solidFill>
                <a:effectLst/>
                <a:uLnTx/>
                <a:uFillTx/>
                <a:latin typeface="Arial"/>
              </a:rPr>
              <a:t>gli acidi grassi polinsaturi </a:t>
            </a:r>
            <a:r>
              <a:rPr kumimoji="0" lang="it-IT" sz="2400" b="1" i="0" u="none" strike="noStrike" kern="1200" cap="none" spc="-1" normalizeH="0" baseline="0" noProof="0" dirty="0">
                <a:ln>
                  <a:noFill/>
                </a:ln>
                <a:solidFill>
                  <a:srgbClr val="000000"/>
                </a:solidFill>
                <a:effectLst/>
                <a:uLnTx/>
                <a:uFillTx/>
                <a:latin typeface="Arial"/>
              </a:rPr>
              <a:t>omega-3</a:t>
            </a:r>
            <a:r>
              <a:rPr kumimoji="0" lang="it-IT" sz="2400" b="0" i="0" u="none" strike="noStrike" kern="1200" cap="none" spc="-1" normalizeH="0" baseline="0" noProof="0" dirty="0">
                <a:ln>
                  <a:noFill/>
                </a:ln>
                <a:solidFill>
                  <a:srgbClr val="000000"/>
                </a:solidFill>
                <a:effectLst/>
                <a:uLnTx/>
                <a:uFillTx/>
                <a:latin typeface="Arial"/>
              </a:rPr>
              <a:t>, contenuti nel pesce hanno effetti protettivi contro l’aterosclerosi ed aumentano la durata di vita nei pazienti che hanno già avuto un infarto cardiaco probabilmente riducendo il rischio di morte improvvisa da aritmie del cuore.</a:t>
            </a:r>
            <a:endParaRPr kumimoji="0" lang="it-IT" sz="2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1" normalizeH="0" baseline="0" noProof="0" dirty="0">
              <a:ln>
                <a:noFill/>
              </a:ln>
              <a:solidFill>
                <a:prstClr val="black"/>
              </a:solidFill>
              <a:effectLst/>
              <a:uLnTx/>
              <a:uFillTx/>
              <a:latin typeface="Arial"/>
            </a:endParaRPr>
          </a:p>
        </p:txBody>
      </p:sp>
      <p:pic>
        <p:nvPicPr>
          <p:cNvPr id="2597" name="Picture 2"/>
          <p:cNvPicPr/>
          <p:nvPr/>
        </p:nvPicPr>
        <p:blipFill>
          <a:blip r:embed="rId4"/>
          <a:stretch/>
        </p:blipFill>
        <p:spPr>
          <a:xfrm>
            <a:off x="7633413" y="5527498"/>
            <a:ext cx="1224647" cy="1217066"/>
          </a:xfrm>
          <a:prstGeom prst="rect">
            <a:avLst/>
          </a:prstGeom>
          <a:ln>
            <a:noFill/>
          </a:ln>
        </p:spPr>
      </p:pic>
      <p:pic>
        <p:nvPicPr>
          <p:cNvPr id="3" name="Audio 2">
            <a:hlinkClick r:id="" action="ppaction://media"/>
            <a:extLst>
              <a:ext uri="{FF2B5EF4-FFF2-40B4-BE49-F238E27FC236}">
                <a16:creationId xmlns:a16="http://schemas.microsoft.com/office/drawing/2014/main" id="{D56997EA-9F90-6E47-A21D-2E8D3C7E9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89517896"/>
      </p:ext>
    </p:extLst>
  </p:cSld>
  <p:clrMapOvr>
    <a:masterClrMapping/>
  </p:clrMapOvr>
  <mc:AlternateContent xmlns:mc="http://schemas.openxmlformats.org/markup-compatibility/2006" xmlns:p14="http://schemas.microsoft.com/office/powerpoint/2010/main">
    <mc:Choice Requires="p14">
      <p:transition spd="slow" p14:dur="2000" advTm="48174"/>
    </mc:Choice>
    <mc:Fallback xmlns="">
      <p:transition spd="slow" advTm="4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8" name="CustomShape 1"/>
          <p:cNvSpPr/>
          <p:nvPr/>
        </p:nvSpPr>
        <p:spPr>
          <a:xfrm>
            <a:off x="6012000" y="5373720"/>
            <a:ext cx="360000" cy="50292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599" name="CustomShape 2"/>
          <p:cNvSpPr/>
          <p:nvPr/>
        </p:nvSpPr>
        <p:spPr>
          <a:xfrm>
            <a:off x="250920" y="334800"/>
            <a:ext cx="86756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Mangiare per il cuore: cosa scegliere?</a:t>
            </a:r>
            <a:endParaRPr kumimoji="0" lang="it-IT" sz="3600" b="0" i="0" u="none" strike="noStrike" kern="1200" cap="none" spc="-1" normalizeH="0" baseline="0" noProof="0">
              <a:ln>
                <a:noFill/>
              </a:ln>
              <a:solidFill>
                <a:prstClr val="black"/>
              </a:solidFill>
              <a:effectLst/>
              <a:uLnTx/>
              <a:uFillTx/>
              <a:latin typeface="Arial"/>
            </a:endParaRPr>
          </a:p>
        </p:txBody>
      </p:sp>
      <p:sp>
        <p:nvSpPr>
          <p:cNvPr id="2600" name="CustomShape 3"/>
          <p:cNvSpPr/>
          <p:nvPr/>
        </p:nvSpPr>
        <p:spPr>
          <a:xfrm>
            <a:off x="234000" y="1414440"/>
            <a:ext cx="4320720" cy="50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400" b="1" i="0" u="none" strike="noStrike" kern="1200" cap="none" spc="-1" normalizeH="0" baseline="0" noProof="0" dirty="0">
                <a:ln>
                  <a:noFill/>
                </a:ln>
                <a:solidFill>
                  <a:srgbClr val="000000"/>
                </a:solidFill>
                <a:effectLst/>
                <a:uLnTx/>
                <a:uFillTx/>
                <a:latin typeface="Arial"/>
              </a:rPr>
              <a:t>Quando si sceglie un alimento occorre:</a:t>
            </a:r>
            <a:endParaRPr kumimoji="0" lang="it-IT" sz="2400" b="0" i="0" u="none" strike="noStrike" kern="1200" cap="none" spc="-1" normalizeH="0" baseline="0" noProof="0" dirty="0">
              <a:ln>
                <a:noFill/>
              </a:ln>
              <a:solidFill>
                <a:prstClr val="black"/>
              </a:solidFill>
              <a:effectLst/>
              <a:uLnTx/>
              <a:uFillTx/>
              <a:latin typeface="Arial"/>
            </a:endParaRPr>
          </a:p>
        </p:txBody>
      </p:sp>
      <p:sp>
        <p:nvSpPr>
          <p:cNvPr id="2601" name="CustomShape 4"/>
          <p:cNvSpPr/>
          <p:nvPr/>
        </p:nvSpPr>
        <p:spPr>
          <a:xfrm>
            <a:off x="234000" y="2363760"/>
            <a:ext cx="4337640" cy="350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marR="0" lvl="0" indent="-456840" algn="just" defTabSz="914400" rtl="0" eaLnBrk="1" fontAlgn="auto" latinLnBrk="0" hangingPunct="1">
              <a:lnSpc>
                <a:spcPct val="100000"/>
              </a:lnSpc>
              <a:spcBef>
                <a:spcPts val="0"/>
              </a:spcBef>
              <a:spcAft>
                <a:spcPts val="479"/>
              </a:spcAft>
              <a:buClr>
                <a:srgbClr val="000000"/>
              </a:buClr>
              <a:buSzTx/>
              <a:buFont typeface="Arial"/>
              <a:buAutoNum type="arabicParenR"/>
              <a:tabLst/>
              <a:defRPr/>
            </a:pPr>
            <a:r>
              <a:rPr kumimoji="0" lang="it-IT" sz="2400" b="0" i="0" u="none" strike="noStrike" kern="1200" cap="none" spc="-1" normalizeH="0" baseline="0" noProof="0" dirty="0">
                <a:ln>
                  <a:noFill/>
                </a:ln>
                <a:solidFill>
                  <a:srgbClr val="000000"/>
                </a:solidFill>
                <a:effectLst/>
                <a:uLnTx/>
                <a:uFillTx/>
                <a:latin typeface="Arial"/>
              </a:rPr>
              <a:t>considerare le </a:t>
            </a:r>
            <a:r>
              <a:rPr kumimoji="0" lang="it-IT" sz="2400" b="1" i="0" u="none" strike="noStrike" kern="1200" cap="none" spc="-1" normalizeH="0" baseline="0" noProof="0" dirty="0">
                <a:ln>
                  <a:noFill/>
                </a:ln>
                <a:solidFill>
                  <a:srgbClr val="000000"/>
                </a:solidFill>
                <a:effectLst/>
                <a:uLnTx/>
                <a:uFillTx/>
                <a:latin typeface="Arial"/>
              </a:rPr>
              <a:t>calorie</a:t>
            </a:r>
            <a:r>
              <a:rPr kumimoji="0" lang="it-IT" sz="2400" b="0" i="0" u="none" strike="noStrike" kern="1200" cap="none" spc="-1" normalizeH="0" baseline="0" noProof="0" dirty="0">
                <a:ln>
                  <a:noFill/>
                </a:ln>
                <a:solidFill>
                  <a:srgbClr val="000000"/>
                </a:solidFill>
                <a:effectLst/>
                <a:uLnTx/>
                <a:uFillTx/>
                <a:latin typeface="Arial"/>
              </a:rPr>
              <a:t> che questo apporta per ciascuna porzione</a:t>
            </a:r>
            <a:endParaRPr kumimoji="0" lang="it-IT" sz="2400" b="0" i="0" u="none" strike="noStrike" kern="1200" cap="none" spc="-1" normalizeH="0" baseline="0" noProof="0" dirty="0">
              <a:ln>
                <a:noFill/>
              </a:ln>
              <a:solidFill>
                <a:prstClr val="black"/>
              </a:solidFill>
              <a:effectLst/>
              <a:uLnTx/>
              <a:uFillTx/>
              <a:latin typeface="Arial"/>
            </a:endParaRPr>
          </a:p>
          <a:p>
            <a:pPr marL="457200" marR="0" lvl="0" indent="-456840" algn="just" defTabSz="914400" rtl="0" eaLnBrk="1" fontAlgn="auto" latinLnBrk="0" hangingPunct="1">
              <a:lnSpc>
                <a:spcPct val="100000"/>
              </a:lnSpc>
              <a:spcBef>
                <a:spcPts val="0"/>
              </a:spcBef>
              <a:spcAft>
                <a:spcPts val="479"/>
              </a:spcAft>
              <a:buClr>
                <a:srgbClr val="000000"/>
              </a:buClr>
              <a:buSzTx/>
              <a:buFont typeface="Arial"/>
              <a:buAutoNum type="arabicParenR"/>
              <a:tabLst/>
              <a:defRPr/>
            </a:pPr>
            <a:r>
              <a:rPr kumimoji="0" lang="it-IT" sz="2400" b="0" i="0" u="none" strike="noStrike" kern="1200" cap="none" spc="-1" normalizeH="0" baseline="0" noProof="0" dirty="0">
                <a:ln>
                  <a:noFill/>
                </a:ln>
                <a:solidFill>
                  <a:srgbClr val="000000"/>
                </a:solidFill>
                <a:effectLst/>
                <a:uLnTx/>
                <a:uFillTx/>
                <a:latin typeface="Arial"/>
              </a:rPr>
              <a:t>conoscere la quota di </a:t>
            </a:r>
            <a:r>
              <a:rPr kumimoji="0" lang="it-IT" sz="2400" b="1" i="0" u="none" strike="noStrike" kern="1200" cap="none" spc="-1" normalizeH="0" baseline="0" noProof="0" dirty="0">
                <a:ln>
                  <a:noFill/>
                </a:ln>
                <a:solidFill>
                  <a:srgbClr val="000000"/>
                </a:solidFill>
                <a:effectLst/>
                <a:uLnTx/>
                <a:uFillTx/>
                <a:latin typeface="Arial"/>
              </a:rPr>
              <a:t>grassi</a:t>
            </a:r>
            <a:r>
              <a:rPr kumimoji="0" lang="it-IT" sz="2400" b="0" i="0" u="none" strike="noStrike" kern="1200" cap="none" spc="-1" normalizeH="0" baseline="0" noProof="0" dirty="0">
                <a:ln>
                  <a:noFill/>
                </a:ln>
                <a:solidFill>
                  <a:srgbClr val="000000"/>
                </a:solidFill>
                <a:effectLst/>
                <a:uLnTx/>
                <a:uFillTx/>
                <a:latin typeface="Arial"/>
              </a:rPr>
              <a:t> (totali e saturi), del </a:t>
            </a:r>
            <a:r>
              <a:rPr kumimoji="0" lang="it-IT" sz="2400" b="1" i="0" u="none" strike="noStrike" kern="1200" cap="none" spc="-1" normalizeH="0" baseline="0" noProof="0" dirty="0">
                <a:ln>
                  <a:noFill/>
                </a:ln>
                <a:solidFill>
                  <a:srgbClr val="000000"/>
                </a:solidFill>
                <a:effectLst/>
                <a:uLnTx/>
                <a:uFillTx/>
                <a:latin typeface="Arial"/>
              </a:rPr>
              <a:t>colesterolo</a:t>
            </a:r>
            <a:r>
              <a:rPr kumimoji="0" lang="it-IT" sz="2400" b="0" i="0" u="none" strike="noStrike" kern="1200" cap="none" spc="-1" normalizeH="0" baseline="0" noProof="0" dirty="0">
                <a:ln>
                  <a:noFill/>
                </a:ln>
                <a:solidFill>
                  <a:srgbClr val="000000"/>
                </a:solidFill>
                <a:effectLst/>
                <a:uLnTx/>
                <a:uFillTx/>
                <a:latin typeface="Arial"/>
              </a:rPr>
              <a:t> e del </a:t>
            </a:r>
            <a:r>
              <a:rPr kumimoji="0" lang="it-IT" sz="2400" b="1" i="0" u="none" strike="noStrike" kern="1200" cap="none" spc="-1" normalizeH="0" baseline="0" noProof="0" dirty="0">
                <a:ln>
                  <a:noFill/>
                </a:ln>
                <a:solidFill>
                  <a:srgbClr val="000000"/>
                </a:solidFill>
                <a:effectLst/>
                <a:uLnTx/>
                <a:uFillTx/>
                <a:latin typeface="Arial"/>
              </a:rPr>
              <a:t>sale</a:t>
            </a:r>
            <a:endParaRPr kumimoji="0" lang="it-IT" sz="2400" b="0" i="0" u="none" strike="noStrike" kern="1200" cap="none" spc="-1" normalizeH="0" baseline="0" noProof="0" dirty="0">
              <a:ln>
                <a:noFill/>
              </a:ln>
              <a:solidFill>
                <a:prstClr val="black"/>
              </a:solidFill>
              <a:effectLst/>
              <a:uLnTx/>
              <a:uFillTx/>
              <a:latin typeface="Arial"/>
            </a:endParaRPr>
          </a:p>
          <a:p>
            <a:pPr marL="457200" marR="0" lvl="0" indent="-456840" algn="just" defTabSz="914400" rtl="0" eaLnBrk="1" fontAlgn="auto" latinLnBrk="0" hangingPunct="1">
              <a:lnSpc>
                <a:spcPct val="100000"/>
              </a:lnSpc>
              <a:spcBef>
                <a:spcPts val="0"/>
              </a:spcBef>
              <a:spcAft>
                <a:spcPts val="479"/>
              </a:spcAft>
              <a:buClr>
                <a:srgbClr val="000000"/>
              </a:buClr>
              <a:buSzTx/>
              <a:buFont typeface="Arial"/>
              <a:buAutoNum type="arabicParenR"/>
              <a:tabLst/>
              <a:defRPr/>
            </a:pPr>
            <a:r>
              <a:rPr kumimoji="0" lang="it-IT" sz="2400" b="0" i="0" u="none" strike="noStrike" kern="1200" cap="none" spc="-1" normalizeH="0" baseline="0" noProof="0" dirty="0">
                <a:ln>
                  <a:noFill/>
                </a:ln>
                <a:solidFill>
                  <a:srgbClr val="000000"/>
                </a:solidFill>
                <a:effectLst/>
                <a:uLnTx/>
                <a:uFillTx/>
                <a:latin typeface="Arial"/>
              </a:rPr>
              <a:t>scegliere cibi a basso contenuto di grassi saturi, colesterolo e sale</a:t>
            </a:r>
            <a:endParaRPr kumimoji="0" lang="it-IT" sz="2400" b="0" i="0" u="none" strike="noStrike" kern="1200" cap="none" spc="-1" normalizeH="0" baseline="0" noProof="0" dirty="0">
              <a:ln>
                <a:noFill/>
              </a:ln>
              <a:solidFill>
                <a:prstClr val="black"/>
              </a:solidFill>
              <a:effectLst/>
              <a:uLnTx/>
              <a:uFillTx/>
              <a:latin typeface="Arial"/>
            </a:endParaRPr>
          </a:p>
        </p:txBody>
      </p:sp>
      <p:pic>
        <p:nvPicPr>
          <p:cNvPr id="2602" name="Picture 7"/>
          <p:cNvPicPr/>
          <p:nvPr/>
        </p:nvPicPr>
        <p:blipFill>
          <a:blip r:embed="rId4"/>
          <a:stretch/>
        </p:blipFill>
        <p:spPr>
          <a:xfrm>
            <a:off x="5004000" y="1669320"/>
            <a:ext cx="3728880" cy="4193640"/>
          </a:xfrm>
          <a:prstGeom prst="rect">
            <a:avLst/>
          </a:prstGeom>
          <a:ln>
            <a:noFill/>
          </a:ln>
        </p:spPr>
      </p:pic>
      <p:pic>
        <p:nvPicPr>
          <p:cNvPr id="2" name="Audio 1">
            <a:hlinkClick r:id="" action="ppaction://media"/>
            <a:extLst>
              <a:ext uri="{FF2B5EF4-FFF2-40B4-BE49-F238E27FC236}">
                <a16:creationId xmlns:a16="http://schemas.microsoft.com/office/drawing/2014/main" id="{BEDFC7CE-FE02-1947-B313-DB32AA8AC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0579621"/>
      </p:ext>
    </p:extLst>
  </p:cSld>
  <p:clrMapOvr>
    <a:masterClrMapping/>
  </p:clrMapOvr>
  <mc:AlternateContent xmlns:mc="http://schemas.openxmlformats.org/markup-compatibility/2006" xmlns:p14="http://schemas.microsoft.com/office/powerpoint/2010/main">
    <mc:Choice Requires="p14">
      <p:transition spd="slow" p14:dur="2000" advTm="19216"/>
    </mc:Choice>
    <mc:Fallback xmlns="">
      <p:transition spd="slow" advTm="1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3" name="Picture 2" descr="https://image.jimcdn.com/app/cms/image/transf/none/path/sf4e513743d38316e/image/ic74780b63fc8f068/version/1476712343/piramide-alimentare-mediterranea-calendario.jpg"/>
          <p:cNvPicPr/>
          <p:nvPr/>
        </p:nvPicPr>
        <p:blipFill>
          <a:blip r:embed="rId4"/>
          <a:stretch/>
        </p:blipFill>
        <p:spPr>
          <a:xfrm>
            <a:off x="250920" y="1268280"/>
            <a:ext cx="5846760" cy="5091120"/>
          </a:xfrm>
          <a:prstGeom prst="rect">
            <a:avLst/>
          </a:prstGeom>
          <a:ln>
            <a:noFill/>
          </a:ln>
        </p:spPr>
      </p:pic>
      <p:sp>
        <p:nvSpPr>
          <p:cNvPr id="2604" name="TextShape 1"/>
          <p:cNvSpPr txBox="1"/>
          <p:nvPr/>
        </p:nvSpPr>
        <p:spPr>
          <a:xfrm>
            <a:off x="250920" y="34992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PIRAMIDE ALIMENTARE</a:t>
            </a:r>
            <a:br>
              <a:rPr kumimoji="0" sz="1800" b="0" i="0" u="none" strike="noStrike" kern="1200" cap="none" spc="0" normalizeH="0" baseline="0" noProof="0">
                <a:ln>
                  <a:noFill/>
                </a:ln>
                <a:solidFill>
                  <a:prstClr val="black"/>
                </a:solidFill>
                <a:effectLst/>
                <a:uLnTx/>
                <a:uFillTx/>
                <a:latin typeface="Arial"/>
              </a:rPr>
            </a:br>
            <a:endParaRPr kumimoji="0" lang="it-IT" sz="3600" b="0" i="0" u="none" strike="noStrike" kern="1200" cap="none" spc="-1" normalizeH="0" baseline="0" noProof="0">
              <a:ln>
                <a:noFill/>
              </a:ln>
              <a:solidFill>
                <a:srgbClr val="000000"/>
              </a:solidFill>
              <a:effectLst/>
              <a:uLnTx/>
              <a:uFillTx/>
              <a:latin typeface="Arial"/>
            </a:endParaRPr>
          </a:p>
        </p:txBody>
      </p:sp>
      <p:sp>
        <p:nvSpPr>
          <p:cNvPr id="2605" name="CustomShape 2"/>
          <p:cNvSpPr/>
          <p:nvPr/>
        </p:nvSpPr>
        <p:spPr>
          <a:xfrm>
            <a:off x="6097680" y="1361520"/>
            <a:ext cx="2795040" cy="517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360" marR="0" lvl="0" indent="-9000" algn="l" defTabSz="914400" rtl="0" eaLnBrk="1" fontAlgn="auto" latinLnBrk="0" hangingPunct="1">
              <a:lnSpc>
                <a:spcPct val="100000"/>
              </a:lnSpc>
              <a:spcBef>
                <a:spcPts val="241"/>
              </a:spcBef>
              <a:spcAft>
                <a:spcPts val="0"/>
              </a:spcAft>
              <a:buClrTx/>
              <a:buSzTx/>
              <a:buFontTx/>
              <a:buNone/>
              <a:tabLst/>
              <a:defRPr/>
            </a:pPr>
            <a:r>
              <a:rPr kumimoji="0" lang="it-IT" sz="1200" b="1" i="0" u="none" strike="noStrike" kern="1200" cap="none" spc="-1" normalizeH="0" baseline="0" noProof="0">
                <a:ln>
                  <a:noFill/>
                </a:ln>
                <a:solidFill>
                  <a:srgbClr val="000000"/>
                </a:solidFill>
                <a:effectLst/>
                <a:uLnTx/>
                <a:uFillTx/>
                <a:latin typeface="Arial"/>
              </a:rPr>
              <a:t>IL TOTALE DELLE CALORIE ASSUNTE GIORNALMENTE DOVREBBE ESSERE RIPARTITO APPROSSIMATIVAMENTE COSÌ:</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241"/>
              </a:spcBef>
              <a:spcAft>
                <a:spcPts val="0"/>
              </a:spcAft>
              <a:buClr>
                <a:srgbClr val="000000"/>
              </a:buClr>
              <a:buSzTx/>
              <a:buFont typeface="Arial"/>
              <a:buChar char="•"/>
              <a:tabLst/>
              <a:defRPr/>
            </a:pPr>
            <a:r>
              <a:rPr kumimoji="0" lang="it-IT" sz="1200" b="1" i="0" u="none" strike="noStrike" kern="1200" cap="none" spc="-1" normalizeH="0" baseline="0" noProof="0">
                <a:ln>
                  <a:noFill/>
                </a:ln>
                <a:solidFill>
                  <a:srgbClr val="000000"/>
                </a:solidFill>
                <a:effectLst/>
                <a:uLnTx/>
                <a:uFillTx/>
                <a:latin typeface="Arial"/>
              </a:rPr>
              <a:t>CARBOIDRATI: 45%-60%</a:t>
            </a:r>
            <a:br>
              <a:rPr kumimoji="0" sz="1800" b="0" i="0" u="none" strike="noStrike" kern="1200" cap="none" spc="0" normalizeH="0" baseline="0" noProof="0">
                <a:ln>
                  <a:noFill/>
                </a:ln>
                <a:solidFill>
                  <a:prstClr val="black"/>
                </a:solidFill>
                <a:effectLst/>
                <a:uLnTx/>
                <a:uFillTx/>
                <a:latin typeface="Arial"/>
              </a:rPr>
            </a:br>
            <a:r>
              <a:rPr kumimoji="0" lang="it-IT" sz="1200" b="0" i="0" u="none" strike="noStrike" kern="1200" cap="none" spc="-1" normalizeH="0" baseline="0" noProof="0">
                <a:ln>
                  <a:noFill/>
                </a:ln>
                <a:solidFill>
                  <a:srgbClr val="000000"/>
                </a:solidFill>
                <a:effectLst/>
                <a:uLnTx/>
                <a:uFillTx/>
                <a:latin typeface="Arial"/>
              </a:rPr>
              <a:t>Principalmente sotto forma di carboidrati complessi non raffinati ricchi di fibre, con una modica assunzione di saccarosio. </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241"/>
              </a:spcBef>
              <a:spcAft>
                <a:spcPts val="0"/>
              </a:spcAft>
              <a:buClr>
                <a:srgbClr val="000000"/>
              </a:buClr>
              <a:buSzTx/>
              <a:buFont typeface="Arial"/>
              <a:buChar char="•"/>
              <a:tabLst/>
              <a:defRPr/>
            </a:pPr>
            <a:r>
              <a:rPr kumimoji="0" lang="it-IT" sz="1200" b="1" i="0" u="none" strike="noStrike" kern="1200" cap="none" spc="-1" normalizeH="0" baseline="0" noProof="0">
                <a:ln>
                  <a:noFill/>
                </a:ln>
                <a:solidFill>
                  <a:srgbClr val="000000"/>
                </a:solidFill>
                <a:effectLst/>
                <a:uLnTx/>
                <a:uFillTx/>
                <a:latin typeface="Arial"/>
              </a:rPr>
              <a:t>GRASSI: 30%-35%</a:t>
            </a:r>
            <a:br>
              <a:rPr kumimoji="0" sz="1800" b="0" i="0" u="none" strike="noStrike" kern="1200" cap="none" spc="0" normalizeH="0" baseline="0" noProof="0">
                <a:ln>
                  <a:noFill/>
                </a:ln>
                <a:solidFill>
                  <a:prstClr val="black"/>
                </a:solidFill>
                <a:effectLst/>
                <a:uLnTx/>
                <a:uFillTx/>
                <a:latin typeface="Arial"/>
              </a:rPr>
            </a:br>
            <a:r>
              <a:rPr kumimoji="0" lang="it-IT" sz="1200" b="0" i="0" u="none" strike="noStrike" kern="1200" cap="none" spc="-1" normalizeH="0" baseline="0" noProof="0">
                <a:ln>
                  <a:noFill/>
                </a:ln>
                <a:solidFill>
                  <a:srgbClr val="000000"/>
                </a:solidFill>
                <a:effectLst/>
                <a:uLnTx/>
                <a:uFillTx/>
                <a:latin typeface="Arial"/>
              </a:rPr>
              <a:t>Meno del 10% in grassi saturi</a:t>
            </a:r>
            <a:br>
              <a:rPr kumimoji="0" sz="1800" b="0" i="0" u="none" strike="noStrike" kern="1200" cap="none" spc="0" normalizeH="0" baseline="0" noProof="0">
                <a:ln>
                  <a:noFill/>
                </a:ln>
                <a:solidFill>
                  <a:prstClr val="black"/>
                </a:solidFill>
                <a:effectLst/>
                <a:uLnTx/>
                <a:uFillTx/>
                <a:latin typeface="Arial"/>
              </a:rPr>
            </a:br>
            <a:r>
              <a:rPr kumimoji="0" lang="it-IT" sz="1200" b="0" i="0" u="none" strike="noStrike" kern="1200" cap="none" spc="-1" normalizeH="0" baseline="0" noProof="0">
                <a:ln>
                  <a:noFill/>
                </a:ln>
                <a:solidFill>
                  <a:srgbClr val="000000"/>
                </a:solidFill>
                <a:effectLst/>
                <a:uLnTx/>
                <a:uFillTx/>
                <a:latin typeface="Arial"/>
              </a:rPr>
              <a:t>Meno del 10% in grassi polinsaturi</a:t>
            </a:r>
            <a:br>
              <a:rPr kumimoji="0" sz="1800" b="0" i="0" u="none" strike="noStrike" kern="1200" cap="none" spc="0" normalizeH="0" baseline="0" noProof="0">
                <a:ln>
                  <a:noFill/>
                </a:ln>
                <a:solidFill>
                  <a:prstClr val="black"/>
                </a:solidFill>
                <a:effectLst/>
                <a:uLnTx/>
                <a:uFillTx/>
                <a:latin typeface="Arial"/>
              </a:rPr>
            </a:br>
            <a:r>
              <a:rPr kumimoji="0" lang="it-IT" sz="1200" b="0" i="0" u="none" strike="noStrike" kern="1200" cap="none" spc="-1" normalizeH="0" baseline="0" noProof="0">
                <a:ln>
                  <a:noFill/>
                </a:ln>
                <a:solidFill>
                  <a:srgbClr val="000000"/>
                </a:solidFill>
                <a:effectLst/>
                <a:uLnTx/>
                <a:uFillTx/>
                <a:latin typeface="Arial"/>
              </a:rPr>
              <a:t>Più del 10% in grassi  monoinsaturi </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241"/>
              </a:spcBef>
              <a:spcAft>
                <a:spcPts val="0"/>
              </a:spcAft>
              <a:buClr>
                <a:srgbClr val="000000"/>
              </a:buClr>
              <a:buSzTx/>
              <a:buFont typeface="Arial"/>
              <a:buChar char="•"/>
              <a:tabLst/>
              <a:defRPr/>
            </a:pPr>
            <a:r>
              <a:rPr kumimoji="0" lang="it-IT" sz="1200" b="1" i="0" u="none" strike="noStrike" kern="1200" cap="none" spc="-1" normalizeH="0" baseline="0" noProof="0">
                <a:ln>
                  <a:noFill/>
                </a:ln>
                <a:solidFill>
                  <a:srgbClr val="000000"/>
                </a:solidFill>
                <a:effectLst/>
                <a:uLnTx/>
                <a:uFillTx/>
                <a:latin typeface="Arial"/>
              </a:rPr>
              <a:t>PROTEINE: 15%-20%</a:t>
            </a:r>
            <a:br>
              <a:rPr kumimoji="0" sz="1800" b="0" i="0" u="none" strike="noStrike" kern="1200" cap="none" spc="0" normalizeH="0" baseline="0" noProof="0">
                <a:ln>
                  <a:noFill/>
                </a:ln>
                <a:solidFill>
                  <a:prstClr val="black"/>
                </a:solidFill>
                <a:effectLst/>
                <a:uLnTx/>
                <a:uFillTx/>
                <a:latin typeface="Arial"/>
              </a:rPr>
            </a:br>
            <a:r>
              <a:rPr kumimoji="0" lang="it-IT" sz="1200" b="0" i="0" u="none" strike="noStrike" kern="1200" cap="none" spc="-1" normalizeH="0" baseline="0" noProof="0">
                <a:ln>
                  <a:noFill/>
                </a:ln>
                <a:solidFill>
                  <a:srgbClr val="000000"/>
                </a:solidFill>
                <a:effectLst/>
                <a:uLnTx/>
                <a:uFillTx/>
                <a:latin typeface="Arial"/>
              </a:rPr>
              <a:t>Diminuendo la quantità con l’età </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241"/>
              </a:spcBef>
              <a:spcAft>
                <a:spcPts val="0"/>
              </a:spcAft>
              <a:buClr>
                <a:srgbClr val="000000"/>
              </a:buClr>
              <a:buSzTx/>
              <a:buFont typeface="Arial"/>
              <a:buChar char="•"/>
              <a:tabLst/>
              <a:defRPr/>
            </a:pPr>
            <a:r>
              <a:rPr kumimoji="0" lang="it-IT" sz="1200" b="1" i="0" u="none" strike="noStrike" kern="1200" cap="none" spc="-1" normalizeH="0" baseline="0" noProof="0">
                <a:ln>
                  <a:noFill/>
                </a:ln>
                <a:solidFill>
                  <a:srgbClr val="000000"/>
                </a:solidFill>
                <a:effectLst/>
                <a:uLnTx/>
                <a:uFillTx/>
                <a:latin typeface="Arial"/>
              </a:rPr>
              <a:t>FRUTTA E VERDURE Raccomandate 5 porzioni al giorno</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241"/>
              </a:spcBef>
              <a:spcAft>
                <a:spcPts val="0"/>
              </a:spcAft>
              <a:buClrTx/>
              <a:buSzTx/>
              <a:buFontTx/>
              <a:buNone/>
              <a:tabLst/>
              <a:defRPr/>
            </a:pP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a:ln>
                  <a:noFill/>
                </a:ln>
                <a:solidFill>
                  <a:srgbClr val="000000"/>
                </a:solidFill>
                <a:effectLst/>
                <a:uLnTx/>
                <a:uFillTx/>
                <a:latin typeface="Arial"/>
              </a:rPr>
              <a:t>N.B. Gli ZUCCHERI semplici (SACCAROSIO) </a:t>
            </a:r>
            <a:r>
              <a:rPr kumimoji="0" lang="it-IT" sz="1200" b="0" i="0" u="none" strike="noStrike" kern="1200" cap="none" spc="-1" normalizeH="0" baseline="0" noProof="0">
                <a:ln>
                  <a:noFill/>
                </a:ln>
                <a:solidFill>
                  <a:srgbClr val="000000"/>
                </a:solidFill>
                <a:effectLst/>
                <a:uLnTx/>
                <a:uFillTx/>
                <a:latin typeface="Arial"/>
              </a:rPr>
              <a:t>possono fornire fino al 10% del totale delle calorie </a:t>
            </a:r>
            <a:endParaRPr kumimoji="0" lang="it-IT" sz="12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1" normalizeH="0" baseline="0" noProof="0">
              <a:ln>
                <a:noFill/>
              </a:ln>
              <a:solidFill>
                <a:prstClr val="black"/>
              </a:solidFill>
              <a:effectLst/>
              <a:uLnTx/>
              <a:uFillTx/>
              <a:latin typeface="Arial"/>
            </a:endParaRPr>
          </a:p>
        </p:txBody>
      </p:sp>
      <p:pic>
        <p:nvPicPr>
          <p:cNvPr id="3" name="Audio 2">
            <a:hlinkClick r:id="" action="ppaction://media"/>
            <a:extLst>
              <a:ext uri="{FF2B5EF4-FFF2-40B4-BE49-F238E27FC236}">
                <a16:creationId xmlns:a16="http://schemas.microsoft.com/office/drawing/2014/main" id="{8D6EDE31-0069-0844-AA14-1DE8222D8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69046294"/>
      </p:ext>
    </p:extLst>
  </p:cSld>
  <p:clrMapOvr>
    <a:masterClrMapping/>
  </p:clrMapOvr>
  <mc:AlternateContent xmlns:mc="http://schemas.openxmlformats.org/markup-compatibility/2006" xmlns:p14="http://schemas.microsoft.com/office/powerpoint/2010/main">
    <mc:Choice Requires="p14">
      <p:transition spd="slow" p14:dur="2000" advTm="32201"/>
    </mc:Choice>
    <mc:Fallback xmlns="">
      <p:transition spd="slow" advTm="3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6" name="TextShape 1"/>
          <p:cNvSpPr txBox="1"/>
          <p:nvPr/>
        </p:nvSpPr>
        <p:spPr>
          <a:xfrm>
            <a:off x="250920" y="189000"/>
            <a:ext cx="432072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SALUMI</a:t>
            </a:r>
            <a:endParaRPr kumimoji="0" lang="it-IT" sz="3600" b="0" i="0" u="none" strike="noStrike" kern="1200" cap="none" spc="-1" normalizeH="0" baseline="0" noProof="0">
              <a:ln>
                <a:noFill/>
              </a:ln>
              <a:solidFill>
                <a:srgbClr val="000000"/>
              </a:solidFill>
              <a:effectLst/>
              <a:uLnTx/>
              <a:uFillTx/>
              <a:latin typeface="Arial"/>
            </a:endParaRPr>
          </a:p>
        </p:txBody>
      </p:sp>
      <p:sp>
        <p:nvSpPr>
          <p:cNvPr id="2607" name="TextShape 2"/>
          <p:cNvSpPr txBox="1"/>
          <p:nvPr/>
        </p:nvSpPr>
        <p:spPr>
          <a:xfrm>
            <a:off x="250920" y="1268280"/>
            <a:ext cx="4320720" cy="5400360"/>
          </a:xfrm>
          <a:prstGeom prst="rect">
            <a:avLst/>
          </a:prstGeom>
          <a:noFill/>
          <a:ln>
            <a:noFill/>
          </a:ln>
        </p:spPr>
        <p:txBody>
          <a:bodyPr>
            <a:noAutofit/>
          </a:bodyPr>
          <a:lstStyle/>
          <a:p>
            <a:pPr marL="343080" marR="0" lvl="0" indent="-342720" algn="l" defTabSz="914400" rtl="0" eaLnBrk="1" fontAlgn="auto" latinLnBrk="0" hangingPunct="1">
              <a:lnSpc>
                <a:spcPct val="8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 salumi sono fatti soprattutto da carne suina e apportano molti più grassi della carne fresca. </a:t>
            </a:r>
          </a:p>
          <a:p>
            <a:pPr marL="343080" marR="0" lvl="0" indent="-342720" algn="l" defTabSz="914400" rtl="0" eaLnBrk="1" fontAlgn="auto" latinLnBrk="0" hangingPunct="1">
              <a:lnSpc>
                <a:spcPct val="8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Per questo è meglio farne un consumo limitato, anche perché contengono </a:t>
            </a:r>
            <a:r>
              <a:rPr kumimoji="0" lang="it-IT" sz="2400" b="0" i="0" u="none" strike="noStrike" kern="1200" cap="none" spc="-1" normalizeH="0" baseline="0" noProof="0">
                <a:ln>
                  <a:noFill/>
                </a:ln>
                <a:solidFill>
                  <a:srgbClr val="C00000"/>
                </a:solidFill>
                <a:effectLst/>
                <a:uLnTx/>
                <a:uFillTx/>
                <a:latin typeface="Arial"/>
              </a:rPr>
              <a:t>molto sale </a:t>
            </a:r>
            <a:r>
              <a:rPr kumimoji="0" lang="it-IT" sz="2400" b="0" i="0" u="none" strike="noStrike" kern="1200" cap="none" spc="-1" normalizeH="0" baseline="0" noProof="0">
                <a:ln>
                  <a:noFill/>
                </a:ln>
                <a:solidFill>
                  <a:srgbClr val="000000"/>
                </a:solidFill>
                <a:effectLst/>
                <a:uLnTx/>
                <a:uFillTx/>
                <a:latin typeface="Arial"/>
              </a:rPr>
              <a:t>e spezie, aggiunti per assicurarne la conservazione.</a:t>
            </a:r>
          </a:p>
          <a:p>
            <a:pPr marL="343080" marR="0" lvl="0" indent="-342720" algn="l" defTabSz="914400" rtl="0" eaLnBrk="1" fontAlgn="auto" latinLnBrk="0" hangingPunct="1">
              <a:lnSpc>
                <a:spcPct val="8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 Quando si mangia i salumi ai pasti, ricordarsi sempre di non farli seguire da un piatto di carne, perché essi sono una alternativa alla carne, non un contorno! </a:t>
            </a:r>
          </a:p>
        </p:txBody>
      </p:sp>
      <p:sp>
        <p:nvSpPr>
          <p:cNvPr id="2608" name="CustomShape 3"/>
          <p:cNvSpPr/>
          <p:nvPr/>
        </p:nvSpPr>
        <p:spPr>
          <a:xfrm>
            <a:off x="4571280" y="189000"/>
            <a:ext cx="4320720" cy="107928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FORMAGGIO</a:t>
            </a:r>
            <a:endParaRPr kumimoji="0" lang="it-IT" sz="3600" b="0" i="0" u="none" strike="noStrike" kern="1200" cap="none" spc="-1" normalizeH="0" baseline="0" noProof="0">
              <a:ln>
                <a:noFill/>
              </a:ln>
              <a:solidFill>
                <a:prstClr val="black"/>
              </a:solidFill>
              <a:effectLst/>
              <a:uLnTx/>
              <a:uFillTx/>
              <a:latin typeface="Arial"/>
            </a:endParaRPr>
          </a:p>
        </p:txBody>
      </p:sp>
      <p:sp>
        <p:nvSpPr>
          <p:cNvPr id="2609" name="CustomShape 4"/>
          <p:cNvSpPr/>
          <p:nvPr/>
        </p:nvSpPr>
        <p:spPr>
          <a:xfrm>
            <a:off x="4572000" y="1268280"/>
            <a:ext cx="4320000" cy="540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Formaggio = Latte</a:t>
            </a:r>
            <a:r>
              <a:rPr kumimoji="0" lang="it-IT" sz="2400" b="0" i="0" u="none" strike="noStrike" kern="1200" cap="none" spc="-1" normalizeH="0" baseline="30000" noProof="0">
                <a:ln>
                  <a:noFill/>
                </a:ln>
                <a:solidFill>
                  <a:srgbClr val="000000"/>
                </a:solidFill>
                <a:effectLst/>
                <a:uLnTx/>
                <a:uFillTx/>
                <a:latin typeface="Arial"/>
              </a:rPr>
              <a:t>2</a:t>
            </a:r>
            <a:r>
              <a:rPr kumimoji="0" lang="it-IT" sz="2400" b="0" i="0" u="none" strike="noStrike" kern="1200" cap="none" spc="-1" normalizeH="0" baseline="0" noProof="0">
                <a:ln>
                  <a:noFill/>
                </a:ln>
                <a:solidFill>
                  <a:srgbClr val="000000"/>
                </a:solidFill>
                <a:effectLst/>
                <a:uLnTx/>
                <a:uFillTx/>
                <a:latin typeface="Arial"/>
              </a:rPr>
              <a:t>, cioè elevato al quadrato, un “concentrato” che ha tutti i pregi del latte (proteine, calcio, vitamina A) ma, anche sostanze come grassi e colesterolo che diventano dannose se si eccede. </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Il formaggio è capace da solo di fornire la quota di proteine necessaria, proprio come la carne, di cui è un valido sostituto. </a:t>
            </a:r>
            <a:endParaRPr kumimoji="0" lang="it-IT" sz="2400" b="0" i="0" u="none" strike="noStrike" kern="1200" cap="none" spc="-1" normalizeH="0" baseline="0" noProof="0">
              <a:ln>
                <a:noFill/>
              </a:ln>
              <a:solidFill>
                <a:prstClr val="black"/>
              </a:solidFill>
              <a:effectLst/>
              <a:uLnTx/>
              <a:uFillTx/>
              <a:latin typeface="Arial"/>
            </a:endParaRPr>
          </a:p>
        </p:txBody>
      </p:sp>
      <p:pic>
        <p:nvPicPr>
          <p:cNvPr id="9" name="Audio 8">
            <a:hlinkClick r:id="" action="ppaction://media"/>
            <a:extLst>
              <a:ext uri="{FF2B5EF4-FFF2-40B4-BE49-F238E27FC236}">
                <a16:creationId xmlns:a16="http://schemas.microsoft.com/office/drawing/2014/main" id="{50FA963D-510E-CC40-8F48-80A22627D0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64602134"/>
      </p:ext>
    </p:extLst>
  </p:cSld>
  <p:clrMapOvr>
    <a:masterClrMapping/>
  </p:clrMapOvr>
  <mc:AlternateContent xmlns:mc="http://schemas.openxmlformats.org/markup-compatibility/2006" xmlns:p14="http://schemas.microsoft.com/office/powerpoint/2010/main">
    <mc:Choice Requires="p14">
      <p:transition spd="slow" p14:dur="2000" advTm="52275"/>
    </mc:Choice>
    <mc:Fallback xmlns="">
      <p:transition spd="slow" advTm="5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1.7|2.5"/>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1|2.8"/>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TotalTime>
  <Words>2948</Words>
  <Application>Microsoft Macintosh PowerPoint</Application>
  <PresentationFormat>Presentazione su schermo (4:3)</PresentationFormat>
  <Paragraphs>352</Paragraphs>
  <Slides>43</Slides>
  <Notes>3</Notes>
  <HiddenSlides>0</HiddenSlides>
  <MMClips>43</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43</vt:i4>
      </vt:variant>
    </vt:vector>
  </HeadingPairs>
  <TitlesOfParts>
    <vt:vector size="55" baseType="lpstr">
      <vt:lpstr>Arial</vt:lpstr>
      <vt:lpstr>Calibri</vt:lpstr>
      <vt:lpstr>Comic Sans MS</vt:lpstr>
      <vt:lpstr>Helvetica Light</vt:lpstr>
      <vt:lpstr>StarSymbol</vt:lpstr>
      <vt:lpstr>Symbol</vt:lpstr>
      <vt:lpstr>Times New Roman</vt:lpstr>
      <vt:lpstr>Wingdings</vt:lpstr>
      <vt:lpstr>Office Theme</vt:lpstr>
      <vt:lpstr>1_Office Theme</vt:lpstr>
      <vt:lpstr>2_Office Theme</vt:lpstr>
      <vt:lpstr>3_Office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Arianna Cacitti</dc:creator>
  <cp:lastModifiedBy>Arianna Cacitti</cp:lastModifiedBy>
  <cp:revision>9</cp:revision>
  <dcterms:created xsi:type="dcterms:W3CDTF">2021-02-23T16:43:40Z</dcterms:created>
  <dcterms:modified xsi:type="dcterms:W3CDTF">2021-05-02T09:49:55Z</dcterms:modified>
</cp:coreProperties>
</file>