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udio/unknown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87" autoAdjust="0"/>
    <p:restoredTop sz="86391" autoAdjust="0"/>
  </p:normalViewPr>
  <p:slideViewPr>
    <p:cSldViewPr>
      <p:cViewPr varScale="1">
        <p:scale>
          <a:sx n="69" d="100"/>
          <a:sy n="69" d="100"/>
        </p:scale>
        <p:origin x="-195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2" y="127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ttango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ttango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tango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Connettore 1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Rettangolo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e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ale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Ovale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Ovale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Ovale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22" name="Segnaposto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16077-F988-4CD1-9252-4C19F830DFFC}" type="datetimeFigureOut">
              <a:rPr lang="it-IT"/>
              <a:pPr>
                <a:defRPr/>
              </a:pPr>
              <a:t>28/03/2021</a:t>
            </a:fld>
            <a:endParaRPr lang="it-IT"/>
          </a:p>
        </p:txBody>
      </p:sp>
      <p:sp>
        <p:nvSpPr>
          <p:cNvPr id="23" name="Segnaposto piè di pagina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" name="Segnaposto numero diapositiv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248B8-2752-4AA7-AB46-0E157C8CBF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FB9D9-3880-4202-A534-8D03AD207074}" type="datetimeFigureOut">
              <a:rPr lang="it-IT"/>
              <a:pPr>
                <a:defRPr/>
              </a:pPr>
              <a:t>28/03/2021</a:t>
            </a:fld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7087F-A496-483F-A593-8DC092D744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2E995-6EB9-4723-B8ED-E93D6A05CD07}" type="datetimeFigureOut">
              <a:rPr lang="it-IT"/>
              <a:pPr>
                <a:defRPr/>
              </a:pPr>
              <a:t>28/03/2021</a:t>
            </a:fld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0BA9B-A09D-4C6B-9A74-07C561566A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A53119A-463C-4E72-8B22-9346060CB85D}" type="datetimeFigureOut">
              <a:rPr lang="it-IT"/>
              <a:pPr>
                <a:defRPr/>
              </a:pPr>
              <a:t>28/03/2021</a:t>
            </a:fld>
            <a:endParaRPr lang="it-IT"/>
          </a:p>
        </p:txBody>
      </p:sp>
      <p:sp>
        <p:nvSpPr>
          <p:cNvPr id="5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332AF76-3A87-40FF-8345-4D2A5291B5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advClick="0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ttangolo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ttangolo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tangolo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Rettangolo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Ovale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Ovale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Ovale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e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Ovale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Connettore 1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Segnaposto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4F289-F352-410A-B12C-13AAF16DD5A1}" type="datetimeFigureOut">
              <a:rPr lang="it-IT"/>
              <a:pPr>
                <a:defRPr/>
              </a:pPr>
              <a:t>28/03/2021</a:t>
            </a:fld>
            <a:endParaRPr lang="it-IT"/>
          </a:p>
        </p:txBody>
      </p:sp>
      <p:sp>
        <p:nvSpPr>
          <p:cNvPr id="21" name="Segnaposto piè di pagina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30B44-C637-4844-BA78-1A394AE34F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6832D-19CF-4646-995D-7870BA2A8E02}" type="datetimeFigureOut">
              <a:rPr lang="it-IT"/>
              <a:pPr>
                <a:defRPr/>
              </a:pPr>
              <a:t>28/03/2021</a:t>
            </a:fld>
            <a:endParaRPr lang="it-IT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0699-E6E1-447E-AEF4-603673E5BD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1D5CE-2559-4FA5-8423-813CF3073C7F}" type="datetimeFigureOut">
              <a:rPr lang="it-IT"/>
              <a:pPr>
                <a:defRPr/>
              </a:pPr>
              <a:t>28/03/2021</a:t>
            </a:fld>
            <a:endParaRPr lang="it-IT"/>
          </a:p>
        </p:txBody>
      </p:sp>
      <p:sp>
        <p:nvSpPr>
          <p:cNvPr id="8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DFA52-962C-4FC7-81FE-F61E72224F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56CF7C2-9DFC-4958-8713-6B6295EAB7BC}" type="datetimeFigureOut">
              <a:rPr lang="it-IT"/>
              <a:pPr>
                <a:defRPr/>
              </a:pPr>
              <a:t>28/03/2021</a:t>
            </a:fld>
            <a:endParaRPr lang="it-IT"/>
          </a:p>
        </p:txBody>
      </p:sp>
      <p:sp>
        <p:nvSpPr>
          <p:cNvPr id="4" name="Segnaposto numero diapositiv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EACE5EA-545E-4677-B370-03AC97E12F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5" name="Segnaposto piè di pagina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advClick="0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E881F-4B22-42A5-9D79-12A5B79C9FC0}" type="datetimeFigureOut">
              <a:rPr lang="it-IT"/>
              <a:pPr>
                <a:defRPr/>
              </a:pPr>
              <a:t>28/03/2021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C2988-E609-42A9-B73F-F821AF0433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ttore 1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6" name="Connettore 1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8" name="Segnaposto contenut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2" name="Segnaposto data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F708A0D-F453-4B30-AF52-054FC5C33DE5}" type="datetimeFigureOut">
              <a:rPr lang="it-IT"/>
              <a:pPr>
                <a:defRPr/>
              </a:pPr>
              <a:t>28/03/2021</a:t>
            </a:fld>
            <a:endParaRPr lang="it-IT"/>
          </a:p>
        </p:txBody>
      </p:sp>
      <p:sp>
        <p:nvSpPr>
          <p:cNvPr id="13" name="Segnaposto numero diapositiva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44621F0-466A-4E37-8BC3-66240ACB9C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4" name="Segnaposto piè di pagina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ttore 1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Ovale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Rettangolo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Segnaposto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20CF888-8311-4E9E-B5CE-0432CE7A1284}" type="datetimeFigureOut">
              <a:rPr lang="it-IT"/>
              <a:pPr>
                <a:defRPr/>
              </a:pPr>
              <a:t>28/03/2021</a:t>
            </a:fld>
            <a:endParaRPr lang="it-IT"/>
          </a:p>
        </p:txBody>
      </p:sp>
      <p:sp>
        <p:nvSpPr>
          <p:cNvPr id="13" name="Segnaposto numero diapositiv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650FDA9-645C-4A97-993D-E8F50C2272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4" name="Segnaposto piè di pagina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advClick="0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28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D74CE1-E612-478E-934A-932B38266960}" type="datetimeFigureOut">
              <a:rPr lang="it-IT"/>
              <a:pPr>
                <a:defRPr/>
              </a:pPr>
              <a:t>28/03/2021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32" name="Connettore 1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4" name="Connettore 1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90FB1A-54DC-4B4D-8DDD-1D59E4D77A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46" r:id="rId4"/>
    <p:sldLayoutId id="2147484047" r:id="rId5"/>
    <p:sldLayoutId id="2147484054" r:id="rId6"/>
    <p:sldLayoutId id="2147484048" r:id="rId7"/>
    <p:sldLayoutId id="2147484055" r:id="rId8"/>
    <p:sldLayoutId id="2147484056" r:id="rId9"/>
    <p:sldLayoutId id="2147484049" r:id="rId10"/>
    <p:sldLayoutId id="2147484050" r:id="rId11"/>
  </p:sldLayoutIdLst>
  <p:transition advClick="0" advTm="1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bin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bin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bin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bin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bin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bin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bin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bin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86000" y="1428750"/>
            <a:ext cx="6172200" cy="32956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ASU FC </a:t>
            </a:r>
            <a:r>
              <a:rPr lang="it-IT" sz="31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Azienda Sanitaria Universitaria Friuli Centrale</a:t>
            </a:r>
            <a:r>
              <a:rPr lang="it-IT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4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4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4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DISLIPIDEMIA </a:t>
            </a:r>
            <a:br>
              <a:rPr lang="it-IT" sz="4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4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4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Colesterolo e Trigliceridi</a:t>
            </a:r>
            <a:br>
              <a:rPr lang="it-IT" sz="3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i="1" dirty="0" smtClean="0">
                <a:latin typeface="Times New Roman" pitchFamily="18" charset="0"/>
                <a:cs typeface="Times New Roman" pitchFamily="18" charset="0"/>
              </a:rPr>
            </a:br>
            <a:endParaRPr lang="it-IT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Sottotitolo 2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pPr algn="ctr" eaLnBrk="1" hangingPunct="1"/>
            <a:r>
              <a:rPr lang="it-IT" altLang="it-IT" sz="2400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Cardiologia Riabilitativa</a:t>
            </a:r>
          </a:p>
          <a:p>
            <a:pPr algn="ctr" eaLnBrk="1" hangingPunct="1"/>
            <a:r>
              <a:rPr lang="it-IT" altLang="it-IT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Istituto di Medicina Fisica e Riabilitativa</a:t>
            </a:r>
          </a:p>
          <a:p>
            <a:pPr algn="ctr" eaLnBrk="1" hangingPunct="1"/>
            <a:r>
              <a:rPr lang="it-IT" altLang="it-IT" sz="2400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«IMFR – Gervasutta»</a:t>
            </a:r>
          </a:p>
        </p:txBody>
      </p:sp>
      <p:pic>
        <p:nvPicPr>
          <p:cNvPr id="7" name="~PP2765.WAV">
            <a:hlinkClick r:id="" action="ppaction://media"/>
          </p:cNvPr>
          <p:cNvPicPr>
            <a:picLocks noRot="1" noChangeAspect="1"/>
          </p:cNvPicPr>
          <p:nvPr>
            <a:wavAudioFile r:embed="rId1" name="~PP2765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44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asellaDiTesto 4"/>
          <p:cNvSpPr txBox="1">
            <a:spLocks noChangeArrowheads="1"/>
          </p:cNvSpPr>
          <p:nvPr/>
        </p:nvSpPr>
        <p:spPr bwMode="auto">
          <a:xfrm>
            <a:off x="0" y="521493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3600">
                <a:latin typeface="Algerian" pitchFamily="82" charset="0"/>
                <a:cs typeface="Times New Roman" pitchFamily="18" charset="0"/>
              </a:rPr>
              <a:t>GRAZIE PER L’ATTENZIONE</a:t>
            </a:r>
          </a:p>
        </p:txBody>
      </p:sp>
      <p:pic>
        <p:nvPicPr>
          <p:cNvPr id="17411" name="Immagine 3" descr="Mandorla, Ciotola, Secco, Mangiare, Cibo, Fres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0" y="1143000"/>
            <a:ext cx="50006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3147.WAV">
            <a:hlinkClick r:id="" action="ppaction://media"/>
          </p:cNvPr>
          <p:cNvPicPr>
            <a:picLocks noRot="1" noChangeAspect="1"/>
          </p:cNvPicPr>
          <p:nvPr>
            <a:wavAudioFile r:embed="rId1" name="~PP3147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Il colesterolo</a:t>
            </a:r>
            <a:endParaRPr lang="it-IT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Viene prodotto dal fegato in certe quantità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 per varie funzioni: costituente delle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 membrane cellulari, produzione di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 certi ormoni,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……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Se la dieta è ricca di grassi, la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produzione di colesterolo dal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fegato è aumentata e può essere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eccessiva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Immagine 6" descr="C:\Users\Tiziana Mattiussi\Desktop\fegat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2071688"/>
            <a:ext cx="1943100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21" name="Immagine 7" descr="Uovo, Sorridente, Felice, Sorriso, Uovo Incrina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4357688"/>
            <a:ext cx="1947863" cy="1643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~PP2899.WAV">
            <a:hlinkClick r:id="" action="ppaction://media"/>
          </p:cNvPr>
          <p:cNvPicPr>
            <a:picLocks noRot="1" noChangeAspect="1"/>
          </p:cNvPicPr>
          <p:nvPr>
            <a:wavAudioFile r:embed="rId1" name="~PP2899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9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7467600" cy="9286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 Trigliceridi</a:t>
            </a:r>
            <a:endParaRPr lang="it-IT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it-IT" altLang="it-IT" smtClean="0">
                <a:latin typeface="Times New Roman" pitchFamily="18" charset="0"/>
                <a:cs typeface="Times New Roman" pitchFamily="18" charset="0"/>
              </a:rPr>
              <a:t>Sono costituiti dal fegato e depositati in gran quantità nel tessuto adiposo</a:t>
            </a:r>
          </a:p>
          <a:p>
            <a:pPr eaLnBrk="1" hangingPunct="1"/>
            <a:r>
              <a:rPr lang="it-IT" altLang="it-IT" smtClean="0">
                <a:latin typeface="Times New Roman" pitchFamily="18" charset="0"/>
                <a:cs typeface="Times New Roman" pitchFamily="18" charset="0"/>
              </a:rPr>
              <a:t>Sono una fonte di energia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it-IT" altLang="it-IT" smtClean="0">
                <a:latin typeface="Times New Roman" pitchFamily="18" charset="0"/>
                <a:cs typeface="Times New Roman" pitchFamily="18" charset="0"/>
              </a:rPr>
              <a:t>    Se l’alimentazione è ricca di grassi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mtClean="0">
                <a:latin typeface="Times New Roman" pitchFamily="18" charset="0"/>
                <a:cs typeface="Times New Roman" pitchFamily="18" charset="0"/>
              </a:rPr>
              <a:t>    o carboidrati o alcool, il fegato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mtClean="0">
                <a:latin typeface="Times New Roman" pitchFamily="18" charset="0"/>
                <a:cs typeface="Times New Roman" pitchFamily="18" charset="0"/>
              </a:rPr>
              <a:t>    trasforma queste sostanze in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mtClean="0">
                <a:latin typeface="Times New Roman" pitchFamily="18" charset="0"/>
                <a:cs typeface="Times New Roman" pitchFamily="18" charset="0"/>
              </a:rPr>
              <a:t>    trigliceridi e il loro livello nel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mtClean="0">
                <a:latin typeface="Times New Roman" pitchFamily="18" charset="0"/>
                <a:cs typeface="Times New Roman" pitchFamily="18" charset="0"/>
              </a:rPr>
              <a:t>    sangue aumenta</a:t>
            </a:r>
          </a:p>
        </p:txBody>
      </p:sp>
      <p:pic>
        <p:nvPicPr>
          <p:cNvPr id="10244" name="Immagine 4" descr="C:\Users\Tiziana Mattiussi\Desktop\formagg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571750"/>
            <a:ext cx="1500188" cy="125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5" name="Immagine 4" descr="Uva, Vetro, Bottiglia, Vite, Vigneto, Vino, Pian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6350" y="4071938"/>
            <a:ext cx="1357313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6" name="Immagine 5" descr="Uova Bacon, Prima Colazione, Pasto, Mattin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0" y="4071938"/>
            <a:ext cx="1285875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~PP3008.WAV">
            <a:hlinkClick r:id="" action="ppaction://media"/>
          </p:cNvPr>
          <p:cNvPicPr>
            <a:picLocks noRot="1" noChangeAspect="1"/>
          </p:cNvPicPr>
          <p:nvPr>
            <a:wavAudioFile r:embed="rId1" name="~PP3008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86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it-IT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lipoproteine</a:t>
            </a:r>
            <a:endParaRPr lang="it-IT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214438"/>
            <a:ext cx="7467600" cy="5259387"/>
          </a:xfrm>
        </p:spPr>
        <p:txBody>
          <a:bodyPr/>
          <a:lstStyle/>
          <a:p>
            <a:pPr algn="just" eaLnBrk="1" hangingPunct="1"/>
            <a:r>
              <a:rPr lang="it-IT" altLang="it-IT" sz="2200" smtClean="0">
                <a:latin typeface="Times New Roman" pitchFamily="18" charset="0"/>
                <a:cs typeface="Times New Roman" pitchFamily="18" charset="0"/>
              </a:rPr>
              <a:t>Le lipoproteine sono specifiche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it-IT" altLang="it-IT" sz="2200" smtClean="0">
                <a:latin typeface="Times New Roman" pitchFamily="18" charset="0"/>
                <a:cs typeface="Times New Roman" pitchFamily="18" charset="0"/>
              </a:rPr>
              <a:t>    proteine che servono per trasportare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it-IT" altLang="it-IT" sz="2200" smtClean="0">
                <a:latin typeface="Times New Roman" pitchFamily="18" charset="0"/>
                <a:cs typeface="Times New Roman" pitchFamily="18" charset="0"/>
              </a:rPr>
              <a:t>    il colesterolo e i trigliceridi nel sangue</a:t>
            </a:r>
          </a:p>
          <a:p>
            <a:pPr algn="just" eaLnBrk="1" hangingPunct="1"/>
            <a:r>
              <a:rPr lang="it-IT" altLang="it-IT" sz="2200" i="1" u="sng" smtClean="0">
                <a:latin typeface="Times New Roman" pitchFamily="18" charset="0"/>
                <a:cs typeface="Times New Roman" pitchFamily="18" charset="0"/>
              </a:rPr>
              <a:t>Lipoproteine a bassa densità</a:t>
            </a:r>
            <a:r>
              <a:rPr lang="it-IT" altLang="it-IT" sz="2200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it-IT" sz="2200" smtClean="0">
                <a:latin typeface="Times New Roman" pitchFamily="18" charset="0"/>
                <a:cs typeface="Times New Roman" pitchFamily="18" charset="0"/>
              </a:rPr>
              <a:t>(LDL): trasportano il colesterolo ai tessuti, se il colesterolo-LDL è troppo elevato, si deposita nella parete delle arterie formando la placca aterosclerotica</a:t>
            </a:r>
          </a:p>
          <a:p>
            <a:pPr algn="just" eaLnBrk="1" hangingPunct="1"/>
            <a:r>
              <a:rPr lang="it-IT" altLang="it-IT" sz="2200" i="1" u="sng" smtClean="0">
                <a:latin typeface="Times New Roman" pitchFamily="18" charset="0"/>
                <a:cs typeface="Times New Roman" pitchFamily="18" charset="0"/>
              </a:rPr>
              <a:t>Lipoproteine ad alta densità</a:t>
            </a:r>
            <a:r>
              <a:rPr lang="it-IT" altLang="it-IT" sz="2200" smtClean="0">
                <a:latin typeface="Times New Roman" pitchFamily="18" charset="0"/>
                <a:cs typeface="Times New Roman" pitchFamily="18" charset="0"/>
              </a:rPr>
              <a:t> (HDL): rimuovono il colesterolo in eccesso e lo portano al fegato dove viene eliminato spazzino” delle arterie</a:t>
            </a:r>
          </a:p>
          <a:p>
            <a:pPr algn="just" eaLnBrk="1" hangingPunct="1"/>
            <a:r>
              <a:rPr lang="it-IT" altLang="it-IT" sz="2200" i="1" u="sng" smtClean="0">
                <a:latin typeface="Times New Roman" pitchFamily="18" charset="0"/>
                <a:cs typeface="Times New Roman" pitchFamily="18" charset="0"/>
              </a:rPr>
              <a:t>Lipoproteine a densità molto bassa</a:t>
            </a:r>
            <a:r>
              <a:rPr lang="it-IT" altLang="it-IT" sz="2200" smtClean="0">
                <a:latin typeface="Times New Roman" pitchFamily="18" charset="0"/>
                <a:cs typeface="Times New Roman" pitchFamily="18" charset="0"/>
              </a:rPr>
              <a:t> (VLDL): trasportano i trigliceridi, non sembrano agire direttamente sulla formazione della placca aterosclerotica ma spesso si associano a diabete, elevati livelli di colesterolo-LDL e bassi di colesterolo-HDL</a:t>
            </a:r>
          </a:p>
        </p:txBody>
      </p:sp>
      <p:pic>
        <p:nvPicPr>
          <p:cNvPr id="11268" name="Picture 5" descr="E:\immagini\240_F_33933984_b7KqFoQMEH34nmpWgMoa6qR7F8H8WfT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714375"/>
            <a:ext cx="2232025" cy="1706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~PP1630.WAV">
            <a:hlinkClick r:id="" action="ppaction://media"/>
          </p:cNvPr>
          <p:cNvPicPr>
            <a:picLocks noRot="1" noChangeAspect="1"/>
          </p:cNvPicPr>
          <p:nvPr>
            <a:wavAudioFile r:embed="rId1" name="~PP1630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86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Assetto lipidico</a:t>
            </a:r>
            <a:endParaRPr lang="it-IT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Segnaposto contenuto 2"/>
          <p:cNvSpPr>
            <a:spLocks noGrp="1"/>
          </p:cNvSpPr>
          <p:nvPr>
            <p:ph sz="quarter" idx="1"/>
          </p:nvPr>
        </p:nvSpPr>
        <p:spPr>
          <a:xfrm>
            <a:off x="428625" y="1643063"/>
            <a:ext cx="7467600" cy="4873625"/>
          </a:xfrm>
        </p:spPr>
        <p:txBody>
          <a:bodyPr/>
          <a:lstStyle/>
          <a:p>
            <a:pPr eaLnBrk="1" hangingPunct="1"/>
            <a:r>
              <a:rPr lang="it-IT" altLang="it-IT" smtClean="0">
                <a:latin typeface="Times New Roman" pitchFamily="18" charset="0"/>
                <a:cs typeface="Times New Roman" pitchFamily="18" charset="0"/>
              </a:rPr>
              <a:t>Con un prelievo di sangue venoso 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mtClean="0">
                <a:latin typeface="Times New Roman" pitchFamily="18" charset="0"/>
                <a:cs typeface="Times New Roman" pitchFamily="18" charset="0"/>
              </a:rPr>
              <a:t>    vengono dosati colesterolo totale,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mtClean="0">
                <a:latin typeface="Times New Roman" pitchFamily="18" charset="0"/>
                <a:cs typeface="Times New Roman" pitchFamily="18" charset="0"/>
              </a:rPr>
              <a:t>    colesterolo HDL e trigliceridi (mg/dl)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altLang="it-IT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altLang="it-IT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altLang="it-IT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altLang="it-IT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altLang="it-IT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altLang="it-IT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it-IT" altLang="it-IT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14375" y="3500438"/>
            <a:ext cx="5429250" cy="1878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Con la formula di </a:t>
            </a:r>
            <a:r>
              <a:rPr lang="it-IT" sz="2400" dirty="0" err="1">
                <a:latin typeface="Times New Roman" pitchFamily="18" charset="0"/>
                <a:cs typeface="Times New Roman" pitchFamily="18" charset="0"/>
              </a:rPr>
              <a:t>Friedewald</a:t>
            </a: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(valida per trigliceridi &lt; 400 mg/dl),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dirty="0">
                <a:latin typeface="Times New Roman" pitchFamily="18" charset="0"/>
                <a:cs typeface="Times New Roman" pitchFamily="18" charset="0"/>
              </a:rPr>
              <a:t> si calcola il colesterolo LDL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Col. LDL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Col. Tot. – Col. HDL – (trigliceridi/5)</a:t>
            </a:r>
          </a:p>
        </p:txBody>
      </p:sp>
      <p:pic>
        <p:nvPicPr>
          <p:cNvPr id="12293" name="Immagine 8" descr="C:\Users\Tiziana Mattiussi\Desktop\preliev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7213" y="1844675"/>
            <a:ext cx="2214562" cy="157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~PP233.WAV">
            <a:hlinkClick r:id="" action="ppaction://media"/>
          </p:cNvPr>
          <p:cNvPicPr>
            <a:picLocks noRot="1" noChangeAspect="1"/>
          </p:cNvPicPr>
          <p:nvPr>
            <a:wavAudioFile r:embed="rId1" name="~PP23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94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Aterosclerosi</a:t>
            </a:r>
            <a:endParaRPr lang="it-IT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357313"/>
            <a:ext cx="7467600" cy="5116512"/>
          </a:xfrm>
        </p:spPr>
        <p:txBody>
          <a:bodyPr/>
          <a:lstStyle/>
          <a:p>
            <a:pPr eaLnBrk="1" hangingPunct="1">
              <a:defRPr/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E’ un processo lento, progressivo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    diffuso che coinvolge tutte le arterie</a:t>
            </a:r>
          </a:p>
          <a:p>
            <a:pPr eaLnBrk="1" hangingPunct="1">
              <a:defRPr/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Alla base vi è un danno dello strato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    interno della parete delle arterie</a:t>
            </a:r>
          </a:p>
          <a:p>
            <a:pPr marL="263525" indent="-263525" eaLnBrk="1" hangingPunct="1">
              <a:buFont typeface="Wingdings" pitchFamily="2" charset="2"/>
              <a:buNone/>
              <a:defRPr/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    (favorito dai vari fattori di rischio CV)</a:t>
            </a:r>
          </a:p>
          <a:p>
            <a:pPr algn="just" eaLnBrk="1" hangingPunct="1">
              <a:defRPr/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Questo danno favorisce un deposito 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    di grassi, calcio, cellule infiammatorie …. all’interno della parete delle arterie         placca aterosclerotica</a:t>
            </a:r>
          </a:p>
          <a:p>
            <a:pPr algn="just" eaLnBrk="1" hangingPunct="1">
              <a:buFont typeface="Wingdings" pitchFamily="2" charset="2"/>
              <a:buNone/>
              <a:defRPr/>
            </a:pPr>
            <a:endParaRPr lang="it-IT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La placca restringe il lume dell’arteria gradualmente	    sintomi se stenosi &gt; 70% o se ostruzione completa improvvisa (per formazione di un trombo)			</a:t>
            </a:r>
            <a:endParaRPr lang="it-IT" sz="19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it-IT" sz="22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it-IT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3071813" y="4429125"/>
            <a:ext cx="357187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6929438" y="5214938"/>
            <a:ext cx="357187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8" name="Immagine 7" descr="Virus, Agente Patogeno, Anticorpo, Anticor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8450" y="1628775"/>
            <a:ext cx="2479675" cy="2144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~PP121.WAV">
            <a:hlinkClick r:id="" action="ppaction://media"/>
          </p:cNvPr>
          <p:cNvPicPr>
            <a:picLocks noRot="1" noChangeAspect="1"/>
          </p:cNvPicPr>
          <p:nvPr>
            <a:wavAudioFile r:embed="rId1" name="~PP12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11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Assetto lipidico: valori desiderati</a:t>
            </a:r>
            <a:endParaRPr lang="it-IT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43063"/>
            <a:ext cx="7467600" cy="4830762"/>
          </a:xfrm>
        </p:spPr>
        <p:txBody>
          <a:bodyPr/>
          <a:lstStyle/>
          <a:p>
            <a:pPr eaLnBrk="1" hangingPunct="1">
              <a:defRPr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Nelle persone sane i valori normali sono:</a:t>
            </a:r>
          </a:p>
          <a:p>
            <a:pPr marL="1441450" indent="0" eaLnBrk="1" hangingPunct="1">
              <a:defRPr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Colesterolo tot &lt; 190 mg/dl</a:t>
            </a:r>
          </a:p>
          <a:p>
            <a:pPr marL="1703388" indent="-261938" eaLnBrk="1" hangingPunct="1">
              <a:tabLst>
                <a:tab pos="1620838" algn="l"/>
              </a:tabLst>
              <a:defRPr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Colesterolo 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HDL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&gt; 40 mg/dl</a:t>
            </a:r>
          </a:p>
          <a:p>
            <a:pPr marL="1441450" indent="0" eaLnBrk="1" hangingPunct="1">
              <a:defRPr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Colesterolo 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LDL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&lt; 115 mg/dl (&lt;130 mg/dl in assenza  di fattori di rischio)</a:t>
            </a:r>
          </a:p>
          <a:p>
            <a:pPr marL="1703388" indent="-261938" eaLnBrk="1" hangingPunct="1">
              <a:defRPr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Trigliceridi &lt; 150 mg/dl</a:t>
            </a:r>
          </a:p>
          <a:p>
            <a:pPr eaLnBrk="1" hangingPunct="1">
              <a:defRPr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Nei cardiopatici, diabetici e in presenza di altri fattori di rischio cardiovascolari: </a:t>
            </a:r>
          </a:p>
          <a:p>
            <a:pPr marL="1703388" indent="-261938" eaLnBrk="1" hangingPunct="1">
              <a:defRPr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Colesterolo tot &lt; 175 mg/dl</a:t>
            </a:r>
          </a:p>
          <a:p>
            <a:pPr marL="1703388" indent="-261938" eaLnBrk="1" hangingPunct="1">
              <a:defRPr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Colesterolo 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HDL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&gt; 40 mg/dl</a:t>
            </a:r>
          </a:p>
          <a:p>
            <a:pPr marL="1703388" indent="-261938" eaLnBrk="1" hangingPunct="1">
              <a:defRPr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Colesterolo </a:t>
            </a:r>
            <a:r>
              <a:rPr lang="it-IT" sz="2000" b="1" dirty="0" smtClean="0">
                <a:latin typeface="Times New Roman" pitchFamily="18" charset="0"/>
                <a:cs typeface="Times New Roman" pitchFamily="18" charset="0"/>
              </a:rPr>
              <a:t>LDL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&lt; 55 mg/dl </a:t>
            </a:r>
          </a:p>
          <a:p>
            <a:pPr marL="1703388" indent="-261938" eaLnBrk="1" hangingPunct="1">
              <a:defRPr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Trigliceridi &lt; 150 mg/dl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it-IT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~PP2806.WAV">
            <a:hlinkClick r:id="" action="ppaction://media"/>
          </p:cNvPr>
          <p:cNvPicPr>
            <a:picLocks noRot="1" noChangeAspect="1"/>
          </p:cNvPicPr>
          <p:nvPr>
            <a:wavAudioFile r:embed="rId1" name="~PP2806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53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Dislipidemia: cosa fare?</a:t>
            </a:r>
            <a:endParaRPr lang="it-IT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86688" cy="4873625"/>
          </a:xfrm>
        </p:spPr>
        <p:txBody>
          <a:bodyPr/>
          <a:lstStyle/>
          <a:p>
            <a:pPr eaLnBrk="1" hangingPunct="1">
              <a:tabLst>
                <a:tab pos="6096000" algn="l"/>
                <a:tab pos="6365875" algn="l"/>
              </a:tabLst>
            </a:pPr>
            <a:r>
              <a:rPr lang="it-IT" sz="2200" smtClean="0">
                <a:latin typeface="Times New Roman" pitchFamily="18" charset="0"/>
                <a:cs typeface="Times New Roman" pitchFamily="18" charset="0"/>
              </a:rPr>
              <a:t>Stop fumo</a:t>
            </a:r>
          </a:p>
          <a:p>
            <a:pPr eaLnBrk="1" hangingPunct="1">
              <a:tabLst>
                <a:tab pos="6096000" algn="l"/>
                <a:tab pos="6365875" algn="l"/>
              </a:tabLst>
            </a:pPr>
            <a:r>
              <a:rPr lang="it-IT" sz="2200" smtClean="0">
                <a:latin typeface="Times New Roman" pitchFamily="18" charset="0"/>
                <a:cs typeface="Times New Roman" pitchFamily="18" charset="0"/>
              </a:rPr>
              <a:t>Esercizio fisico aerobico</a:t>
            </a:r>
          </a:p>
          <a:p>
            <a:pPr eaLnBrk="1" hangingPunct="1">
              <a:tabLst>
                <a:tab pos="6096000" algn="l"/>
                <a:tab pos="6365875" algn="l"/>
              </a:tabLst>
            </a:pPr>
            <a:r>
              <a:rPr lang="it-IT" sz="2200" smtClean="0">
                <a:latin typeface="Times New Roman" pitchFamily="18" charset="0"/>
                <a:cs typeface="Times New Roman" pitchFamily="18" charset="0"/>
              </a:rPr>
              <a:t>Alimentazione equilibrata (ricca di frutta e</a:t>
            </a:r>
          </a:p>
          <a:p>
            <a:pPr eaLnBrk="1" hangingPunct="1">
              <a:buFont typeface="Wingdings" pitchFamily="2" charset="2"/>
              <a:buNone/>
              <a:tabLst>
                <a:tab pos="6096000" algn="l"/>
                <a:tab pos="6365875" algn="l"/>
              </a:tabLst>
            </a:pPr>
            <a:r>
              <a:rPr lang="it-IT" sz="2200" smtClean="0">
                <a:latin typeface="Times New Roman" pitchFamily="18" charset="0"/>
                <a:cs typeface="Times New Roman" pitchFamily="18" charset="0"/>
              </a:rPr>
              <a:t>    verdura, pesce, povera di grassi </a:t>
            </a:r>
          </a:p>
          <a:p>
            <a:pPr eaLnBrk="1" hangingPunct="1">
              <a:buFont typeface="Wingdings" pitchFamily="2" charset="2"/>
              <a:buNone/>
              <a:tabLst>
                <a:tab pos="6096000" algn="l"/>
                <a:tab pos="6365875" algn="l"/>
              </a:tabLst>
            </a:pPr>
            <a:r>
              <a:rPr lang="it-IT" sz="2200" smtClean="0">
                <a:latin typeface="Times New Roman" pitchFamily="18" charset="0"/>
                <a:cs typeface="Times New Roman" pitchFamily="18" charset="0"/>
              </a:rPr>
              <a:t>    saturi/animali, limitare le uova,</a:t>
            </a:r>
          </a:p>
          <a:p>
            <a:pPr eaLnBrk="1" hangingPunct="1">
              <a:buFont typeface="Wingdings" pitchFamily="2" charset="2"/>
              <a:buNone/>
              <a:tabLst>
                <a:tab pos="6096000" algn="l"/>
                <a:tab pos="6365875" algn="l"/>
              </a:tabLst>
            </a:pPr>
            <a:r>
              <a:rPr lang="it-IT" sz="2200" smtClean="0">
                <a:latin typeface="Times New Roman" pitchFamily="18" charset="0"/>
                <a:cs typeface="Times New Roman" pitchFamily="18" charset="0"/>
              </a:rPr>
              <a:t>    preferire carni magre, limitare formaggi </a:t>
            </a:r>
          </a:p>
          <a:p>
            <a:pPr eaLnBrk="1" hangingPunct="1">
              <a:buFont typeface="Wingdings" pitchFamily="2" charset="2"/>
              <a:buNone/>
              <a:tabLst>
                <a:tab pos="6096000" algn="l"/>
                <a:tab pos="6365875" algn="l"/>
              </a:tabLst>
            </a:pPr>
            <a:r>
              <a:rPr lang="it-IT" sz="2200" smtClean="0">
                <a:latin typeface="Times New Roman" pitchFamily="18" charset="0"/>
                <a:cs typeface="Times New Roman" pitchFamily="18" charset="0"/>
              </a:rPr>
              <a:t>   e insaccati, ridurre l’alcool)</a:t>
            </a:r>
          </a:p>
          <a:p>
            <a:pPr eaLnBrk="1" hangingPunct="1">
              <a:tabLst>
                <a:tab pos="6096000" algn="l"/>
                <a:tab pos="6365875" algn="l"/>
              </a:tabLst>
            </a:pPr>
            <a:r>
              <a:rPr lang="it-IT" sz="2200" smtClean="0">
                <a:latin typeface="Times New Roman" pitchFamily="18" charset="0"/>
                <a:cs typeface="Times New Roman" pitchFamily="18" charset="0"/>
              </a:rPr>
              <a:t>Calo ponderale (evitare eccesso di peso e </a:t>
            </a:r>
          </a:p>
          <a:p>
            <a:pPr eaLnBrk="1" hangingPunct="1">
              <a:buFont typeface="Wingdings" pitchFamily="2" charset="2"/>
              <a:buNone/>
              <a:tabLst>
                <a:tab pos="6096000" algn="l"/>
                <a:tab pos="6365875" algn="l"/>
              </a:tabLst>
            </a:pPr>
            <a:r>
              <a:rPr lang="it-IT" sz="2200" smtClean="0">
                <a:latin typeface="Times New Roman" pitchFamily="18" charset="0"/>
                <a:cs typeface="Times New Roman" pitchFamily="18" charset="0"/>
              </a:rPr>
              <a:t>    soprattutto adiposità addominale)</a:t>
            </a:r>
          </a:p>
          <a:p>
            <a:pPr eaLnBrk="1" hangingPunct="1">
              <a:tabLst>
                <a:tab pos="6096000" algn="l"/>
                <a:tab pos="6365875" algn="l"/>
              </a:tabLst>
            </a:pPr>
            <a:r>
              <a:rPr lang="it-IT" sz="2200" smtClean="0">
                <a:latin typeface="Times New Roman" pitchFamily="18" charset="0"/>
                <a:cs typeface="Times New Roman" pitchFamily="18" charset="0"/>
              </a:rPr>
              <a:t>Farmaci </a:t>
            </a:r>
          </a:p>
          <a:p>
            <a:pPr eaLnBrk="1" hangingPunct="1">
              <a:tabLst>
                <a:tab pos="6096000" algn="l"/>
                <a:tab pos="6365875" algn="l"/>
              </a:tabLst>
            </a:pPr>
            <a:endParaRPr lang="it-IT" smtClean="0"/>
          </a:p>
        </p:txBody>
      </p:sp>
      <p:pic>
        <p:nvPicPr>
          <p:cNvPr id="15364" name="Immagine 4" descr="Cuore, Frutta, Isolato, Sano, Mangiare, Vitamine, Cib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1025" y="3284538"/>
            <a:ext cx="1214438" cy="1071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5" name="Immagine 5" descr="Non Fumare, Logo, Simboli, Avviso, Red, Black, Proibi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5788" y="1773238"/>
            <a:ext cx="1209675" cy="1208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6" name="Immagine 6" descr="Camminando, Nordic, Camminare Con I Bastoni, Nor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9450" y="1773238"/>
            <a:ext cx="1143000" cy="1214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7" name="Immagine 7" descr="Scala, Dieta, Grasso, Salute, Nastro, Peso, San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1025" y="4652963"/>
            <a:ext cx="1214438" cy="1071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8" name="Immagine 8" descr="Frittura Di Pesce, Cibo, Fuoco, Pan, Piatto, Di Pesc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29450" y="3284538"/>
            <a:ext cx="1143000" cy="1071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9" name="Picture 9" descr="\\svr-cifs01a.aoud.sanita.fvg.it\utenti_aziendali\Mattiussi_Tiziana\immagini Pixabay\medicine-3270263__340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29450" y="4652963"/>
            <a:ext cx="1143000" cy="1071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~PP2212.WAV">
            <a:hlinkClick r:id="" action="ppaction://media"/>
          </p:cNvPr>
          <p:cNvPicPr>
            <a:picLocks noRot="1" noChangeAspect="1"/>
          </p:cNvPicPr>
          <p:nvPr>
            <a:wavAudioFile r:embed="rId1" name="~PP2212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66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Dislipidemia: cosa fare?</a:t>
            </a:r>
            <a:endParaRPr lang="it-IT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15250" cy="4873625"/>
          </a:xfrm>
        </p:spPr>
        <p:txBody>
          <a:bodyPr/>
          <a:lstStyle/>
          <a:p>
            <a:pPr eaLnBrk="1" hangingPunct="1">
              <a:defRPr/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Farmaci:</a:t>
            </a:r>
          </a:p>
          <a:p>
            <a:pPr marL="539750" indent="-269875" eaLnBrk="1" hangingPunct="1">
              <a:defRPr/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Statine: riducono la sintesi epatica del </a:t>
            </a:r>
          </a:p>
          <a:p>
            <a:pPr marL="269875" indent="0" eaLnBrk="1" hangingPunct="1">
              <a:buFont typeface="Wingdings" pitchFamily="2" charset="2"/>
              <a:buNone/>
              <a:defRPr/>
            </a:pPr>
            <a:r>
              <a:rPr lang="it-IT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   colesterolo e lievemente dei trigliceridi</a:t>
            </a:r>
          </a:p>
          <a:p>
            <a:pPr marL="539750" indent="-269875" eaLnBrk="1" hangingPunct="1">
              <a:defRPr/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Fibrati e </a:t>
            </a:r>
            <a:r>
              <a:rPr lang="it-IT" sz="2200" dirty="0" err="1" smtClean="0">
                <a:latin typeface="Times New Roman" pitchFamily="18" charset="0"/>
                <a:cs typeface="Times New Roman" pitchFamily="18" charset="0"/>
              </a:rPr>
              <a:t>ac</a:t>
            </a: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t-IT" sz="2200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rassi omega-3 riducono i trigliceridi</a:t>
            </a:r>
          </a:p>
          <a:p>
            <a:pPr marL="539750" indent="-269875" eaLnBrk="1" hangingPunct="1">
              <a:defRPr/>
            </a:pPr>
            <a:r>
              <a:rPr lang="it-IT" sz="2200" dirty="0" err="1" smtClean="0">
                <a:latin typeface="Times New Roman" pitchFamily="18" charset="0"/>
                <a:cs typeface="Times New Roman" pitchFamily="18" charset="0"/>
              </a:rPr>
              <a:t>Ezetimibe</a:t>
            </a: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: inibisce l’assorbimento intestinale </a:t>
            </a:r>
          </a:p>
          <a:p>
            <a:pPr marL="269875" indent="0" eaLnBrk="1" hangingPunct="1">
              <a:buFont typeface="Wingdings" pitchFamily="2" charset="2"/>
              <a:buNone/>
              <a:defRPr/>
            </a:pPr>
            <a:r>
              <a:rPr lang="it-IT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   di colesterolo</a:t>
            </a:r>
          </a:p>
          <a:p>
            <a:pPr marL="539750" indent="-269875" eaLnBrk="1" hangingPunct="1">
              <a:defRPr/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Inibitori PCSK9</a:t>
            </a:r>
          </a:p>
          <a:p>
            <a:pPr marL="269875" indent="0" eaLnBrk="1" hangingPunct="1">
              <a:buFont typeface="Wingdings" pitchFamily="2" charset="2"/>
              <a:buNone/>
              <a:defRPr/>
            </a:pPr>
            <a:endParaRPr lang="it-IT" sz="22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Importante assumere i farmaci ipolipemizzanti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it-IT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   in modo continuativo, se non assunti l’assetto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it-IT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200" dirty="0" smtClean="0">
                <a:latin typeface="Times New Roman" pitchFamily="18" charset="0"/>
                <a:cs typeface="Times New Roman" pitchFamily="18" charset="0"/>
              </a:rPr>
              <a:t>   lipidico torna alle condizioni di partenza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it-IT" dirty="0"/>
          </a:p>
        </p:txBody>
      </p:sp>
      <p:pic>
        <p:nvPicPr>
          <p:cNvPr id="16388" name="Immagine 5" descr="Olio, Di Pesce, Omega, Fegato, Pillola, Omega 3, Cib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25" y="5022850"/>
            <a:ext cx="1944688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389" name="Immagine 5" descr="Fax, Maschio Bianco, Modello 3D, Isolato, 3D, Modell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2562225"/>
            <a:ext cx="1273175" cy="1298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~PP116.WAV">
            <a:hlinkClick r:id="" action="ppaction://media"/>
          </p:cNvPr>
          <p:cNvPicPr>
            <a:picLocks noRot="1" noChangeAspect="1"/>
          </p:cNvPicPr>
          <p:nvPr>
            <a:wavAudioFile r:embed="rId1" name="~PP116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92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oggi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oggia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484</TotalTime>
  <Words>554</Words>
  <Application>Microsoft Office PowerPoint</Application>
  <PresentationFormat>Presentazione su schermo (4:3)</PresentationFormat>
  <Paragraphs>92</Paragraphs>
  <Slides>10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Arial</vt:lpstr>
      <vt:lpstr>Century Schoolbook</vt:lpstr>
      <vt:lpstr>Wingdings</vt:lpstr>
      <vt:lpstr>Wingdings 2</vt:lpstr>
      <vt:lpstr>Calibri</vt:lpstr>
      <vt:lpstr>Times New Roman</vt:lpstr>
      <vt:lpstr>Algerian</vt:lpstr>
      <vt:lpstr>Loggia</vt:lpstr>
      <vt:lpstr>ASU FC Azienda Sanitaria Universitaria Friuli Centrale   DISLIPIDEMIA   Colesterolo e Trigliceridi  </vt:lpstr>
      <vt:lpstr>Il colesterolo</vt:lpstr>
      <vt:lpstr>I Trigliceridi</vt:lpstr>
      <vt:lpstr>Le lipoproteine</vt:lpstr>
      <vt:lpstr>Assetto lipidico</vt:lpstr>
      <vt:lpstr>Aterosclerosi</vt:lpstr>
      <vt:lpstr>Assetto lipidico: valori desiderati</vt:lpstr>
      <vt:lpstr>Dislipidemia: cosa fare?</vt:lpstr>
      <vt:lpstr>Dislipidemia: cosa fare?</vt:lpstr>
      <vt:lpstr>Diapositiva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A.A.S. 4 Friuli Centrale   DISLIPIDEMIA   Colesterolo e Trigliceridi</dc:title>
  <dc:creator>Tiziana Mattiussi</dc:creator>
  <cp:lastModifiedBy>Tiziana Mattiussi</cp:lastModifiedBy>
  <cp:revision>104</cp:revision>
  <cp:lastPrinted>2016-01-29T12:55:57Z</cp:lastPrinted>
  <dcterms:created xsi:type="dcterms:W3CDTF">2016-01-27T20:23:30Z</dcterms:created>
  <dcterms:modified xsi:type="dcterms:W3CDTF">2021-03-28T15:24:40Z</dcterms:modified>
</cp:coreProperties>
</file>